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webextensions/taskpanes.xml" ContentType="application/vnd.ms-office.webextensiontaskpanes+xml"/>
  <Override PartName="/ppt/revisionInfo.xml" ContentType="application/vnd.ms-powerpoint.revisioninfo+xml"/>
  <Override PartName="/ppt/webextensions/webextension2.xml" ContentType="application/vnd.ms-office.webextension+xml"/>
  <Override PartName="/ppt/webextensions/webextension1.xml" ContentType="application/vnd.ms-office.webextension+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74" r:id="rId1"/>
  </p:sldMasterIdLst>
  <p:notesMasterIdLst>
    <p:notesMasterId r:id="rId78"/>
  </p:notesMasterIdLst>
  <p:handoutMasterIdLst>
    <p:handoutMasterId r:id="rId79"/>
  </p:handoutMasterIdLst>
  <p:sldIdLst>
    <p:sldId id="261" r:id="rId2"/>
    <p:sldId id="262" r:id="rId3"/>
    <p:sldId id="339" r:id="rId4"/>
    <p:sldId id="299" r:id="rId5"/>
    <p:sldId id="342" r:id="rId6"/>
    <p:sldId id="315" r:id="rId7"/>
    <p:sldId id="352" r:id="rId8"/>
    <p:sldId id="353" r:id="rId9"/>
    <p:sldId id="340" r:id="rId10"/>
    <p:sldId id="321" r:id="rId11"/>
    <p:sldId id="354" r:id="rId12"/>
    <p:sldId id="320" r:id="rId13"/>
    <p:sldId id="337" r:id="rId14"/>
    <p:sldId id="338" r:id="rId15"/>
    <p:sldId id="361" r:id="rId16"/>
    <p:sldId id="341" r:id="rId17"/>
    <p:sldId id="264" r:id="rId18"/>
    <p:sldId id="363" r:id="rId19"/>
    <p:sldId id="323" r:id="rId20"/>
    <p:sldId id="265" r:id="rId21"/>
    <p:sldId id="266" r:id="rId22"/>
    <p:sldId id="267" r:id="rId23"/>
    <p:sldId id="362" r:id="rId24"/>
    <p:sldId id="268" r:id="rId25"/>
    <p:sldId id="269" r:id="rId26"/>
    <p:sldId id="270" r:id="rId27"/>
    <p:sldId id="343" r:id="rId28"/>
    <p:sldId id="271" r:id="rId29"/>
    <p:sldId id="291" r:id="rId30"/>
    <p:sldId id="355" r:id="rId31"/>
    <p:sldId id="356" r:id="rId32"/>
    <p:sldId id="292" r:id="rId33"/>
    <p:sldId id="293" r:id="rId34"/>
    <p:sldId id="294" r:id="rId35"/>
    <p:sldId id="273" r:id="rId36"/>
    <p:sldId id="295" r:id="rId37"/>
    <p:sldId id="344" r:id="rId38"/>
    <p:sldId id="288" r:id="rId39"/>
    <p:sldId id="297" r:id="rId40"/>
    <p:sldId id="298" r:id="rId41"/>
    <p:sldId id="302" r:id="rId42"/>
    <p:sldId id="304" r:id="rId43"/>
    <p:sldId id="305" r:id="rId44"/>
    <p:sldId id="307" r:id="rId45"/>
    <p:sldId id="306" r:id="rId46"/>
    <p:sldId id="309" r:id="rId47"/>
    <p:sldId id="308" r:id="rId48"/>
    <p:sldId id="345" r:id="rId49"/>
    <p:sldId id="310" r:id="rId50"/>
    <p:sldId id="303" r:id="rId51"/>
    <p:sldId id="275" r:id="rId52"/>
    <p:sldId id="312" r:id="rId53"/>
    <p:sldId id="313" r:id="rId54"/>
    <p:sldId id="346" r:id="rId55"/>
    <p:sldId id="277" r:id="rId56"/>
    <p:sldId id="331" r:id="rId57"/>
    <p:sldId id="348" r:id="rId58"/>
    <p:sldId id="278" r:id="rId59"/>
    <p:sldId id="279" r:id="rId60"/>
    <p:sldId id="280" r:id="rId61"/>
    <p:sldId id="349" r:id="rId62"/>
    <p:sldId id="324" r:id="rId63"/>
    <p:sldId id="325" r:id="rId64"/>
    <p:sldId id="327" r:id="rId65"/>
    <p:sldId id="328" r:id="rId66"/>
    <p:sldId id="329" r:id="rId67"/>
    <p:sldId id="330" r:id="rId68"/>
    <p:sldId id="350" r:id="rId69"/>
    <p:sldId id="333" r:id="rId70"/>
    <p:sldId id="334" r:id="rId71"/>
    <p:sldId id="351" r:id="rId72"/>
    <p:sldId id="358" r:id="rId73"/>
    <p:sldId id="357" r:id="rId74"/>
    <p:sldId id="336" r:id="rId75"/>
    <p:sldId id="360" r:id="rId76"/>
    <p:sldId id="260" r:id="rId77"/>
  </p:sldIdLst>
  <p:sldSz cx="12192000" cy="6858000"/>
  <p:notesSz cx="6662738" cy="9926638"/>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shika" initials="r" lastIdx="8" clrIdx="0">
    <p:extLst/>
  </p:cmAuthor>
  <p:cmAuthor id="2" name="Meghana" initials="M" lastIdx="4" clrIdx="1">
    <p:extLst/>
  </p:cmAuthor>
  <p:cmAuthor id="3" name="Raman Gopal Jamdagni" initials="RGJ" lastIdx="7" clrIdx="2"/>
  <p:cmAuthor id="4" name="Ashish" initials="A" lastIdx="0" clrIdx="3"/>
  <p:cmAuthor id="5" name="Hewlett-Packard Company" initials="HC"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71" autoAdjust="0"/>
    <p:restoredTop sz="94434" autoAdjust="0"/>
  </p:normalViewPr>
  <p:slideViewPr>
    <p:cSldViewPr snapToGrid="0">
      <p:cViewPr>
        <p:scale>
          <a:sx n="81" d="100"/>
          <a:sy n="81" d="100"/>
        </p:scale>
        <p:origin x="-552" y="-240"/>
      </p:cViewPr>
      <p:guideLst>
        <p:guide orient="horz" pos="2160"/>
        <p:guide pos="3840"/>
      </p:guideLst>
    </p:cSldViewPr>
  </p:slideViewPr>
  <p:notesTextViewPr>
    <p:cViewPr>
      <p:scale>
        <a:sx n="1" d="1"/>
        <a:sy n="1" d="1"/>
      </p:scale>
      <p:origin x="0" y="0"/>
    </p:cViewPr>
  </p:notesTextViewPr>
  <p:sorterViewPr>
    <p:cViewPr>
      <p:scale>
        <a:sx n="100" d="100"/>
        <a:sy n="100" d="100"/>
      </p:scale>
      <p:origin x="0" y="449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presProps" Target="presProps.xml"/><Relationship Id="rId86"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E71F28-F20D-424B-BC04-87176A626BDA}" type="doc">
      <dgm:prSet loTypeId="urn:microsoft.com/office/officeart/2005/8/layout/chevron1" loCatId="process" qsTypeId="urn:microsoft.com/office/officeart/2005/8/quickstyle/simple5" qsCatId="simple" csTypeId="urn:microsoft.com/office/officeart/2005/8/colors/accent6_1" csCatId="accent6" phldr="1"/>
      <dgm:spPr/>
      <dgm:t>
        <a:bodyPr/>
        <a:lstStyle/>
        <a:p>
          <a:endParaRPr lang="en-IN"/>
        </a:p>
      </dgm:t>
    </dgm:pt>
    <dgm:pt modelId="{3D4B637E-AA41-4B30-BF9E-E7CB0B18BD4F}">
      <dgm:prSet phldrT="[Text]"/>
      <dgm:spPr/>
      <dgm:t>
        <a:bodyPr/>
        <a:lstStyle/>
        <a:p>
          <a:r>
            <a:rPr lang="en-IN" dirty="0"/>
            <a:t>Input Manufacturer</a:t>
          </a:r>
        </a:p>
      </dgm:t>
    </dgm:pt>
    <dgm:pt modelId="{172B9DA3-33BC-46D6-A6E4-F6C60F7CF684}" type="parTrans" cxnId="{4B4396DF-9731-4128-9CAB-AEE2CB5FDF34}">
      <dgm:prSet/>
      <dgm:spPr/>
      <dgm:t>
        <a:bodyPr/>
        <a:lstStyle/>
        <a:p>
          <a:endParaRPr lang="en-IN"/>
        </a:p>
      </dgm:t>
    </dgm:pt>
    <dgm:pt modelId="{460DC9FE-61BA-4F01-B627-3A57BB91C9F1}" type="sibTrans" cxnId="{4B4396DF-9731-4128-9CAB-AEE2CB5FDF34}">
      <dgm:prSet/>
      <dgm:spPr/>
      <dgm:t>
        <a:bodyPr/>
        <a:lstStyle/>
        <a:p>
          <a:endParaRPr lang="en-IN"/>
        </a:p>
      </dgm:t>
    </dgm:pt>
    <dgm:pt modelId="{464F8735-F2B1-4398-B761-4E6948DA20A6}">
      <dgm:prSet phldrT="[Text]"/>
      <dgm:spPr/>
      <dgm:t>
        <a:bodyPr/>
        <a:lstStyle/>
        <a:p>
          <a:r>
            <a:rPr lang="en-IN" dirty="0"/>
            <a:t>Output Manufacturer</a:t>
          </a:r>
        </a:p>
      </dgm:t>
    </dgm:pt>
    <dgm:pt modelId="{C625AB23-6EF7-4F7E-BE74-6A84391A7334}" type="parTrans" cxnId="{E9271BE7-E8A5-4470-8ED9-3B3C7BC7AE34}">
      <dgm:prSet/>
      <dgm:spPr/>
      <dgm:t>
        <a:bodyPr/>
        <a:lstStyle/>
        <a:p>
          <a:endParaRPr lang="en-IN"/>
        </a:p>
      </dgm:t>
    </dgm:pt>
    <dgm:pt modelId="{5D6A7A4F-FBC3-4E00-9376-C921F29429B4}" type="sibTrans" cxnId="{E9271BE7-E8A5-4470-8ED9-3B3C7BC7AE34}">
      <dgm:prSet/>
      <dgm:spPr/>
      <dgm:t>
        <a:bodyPr/>
        <a:lstStyle/>
        <a:p>
          <a:endParaRPr lang="en-IN"/>
        </a:p>
      </dgm:t>
    </dgm:pt>
    <dgm:pt modelId="{D413B6C7-6AAC-4892-84AA-EDF594AB3443}">
      <dgm:prSet phldrT="[Text]"/>
      <dgm:spPr/>
      <dgm:t>
        <a:bodyPr/>
        <a:lstStyle/>
        <a:p>
          <a:r>
            <a:rPr lang="en-IN"/>
            <a:t>Dealer</a:t>
          </a:r>
          <a:endParaRPr lang="en-IN" dirty="0"/>
        </a:p>
      </dgm:t>
    </dgm:pt>
    <dgm:pt modelId="{FD5DB234-483E-4F78-9CA2-89DA814B8181}" type="parTrans" cxnId="{65ECBDE0-FD20-4129-8B0F-33E2D03494BB}">
      <dgm:prSet/>
      <dgm:spPr/>
      <dgm:t>
        <a:bodyPr/>
        <a:lstStyle/>
        <a:p>
          <a:endParaRPr lang="en-IN"/>
        </a:p>
      </dgm:t>
    </dgm:pt>
    <dgm:pt modelId="{7774AA01-6DD9-4B81-8315-732C3DCDD659}" type="sibTrans" cxnId="{65ECBDE0-FD20-4129-8B0F-33E2D03494BB}">
      <dgm:prSet/>
      <dgm:spPr/>
      <dgm:t>
        <a:bodyPr/>
        <a:lstStyle/>
        <a:p>
          <a:endParaRPr lang="en-IN"/>
        </a:p>
      </dgm:t>
    </dgm:pt>
    <dgm:pt modelId="{47BC8B78-3BA5-4866-9D9E-200DF3081C57}">
      <dgm:prSet phldrT="[Text]"/>
      <dgm:spPr/>
      <dgm:t>
        <a:bodyPr/>
        <a:lstStyle/>
        <a:p>
          <a:r>
            <a:rPr lang="en-IN"/>
            <a:t>Consumer</a:t>
          </a:r>
          <a:endParaRPr lang="en-IN" dirty="0"/>
        </a:p>
      </dgm:t>
    </dgm:pt>
    <dgm:pt modelId="{CA005D40-84F0-4586-AA94-54C84000ADE1}" type="parTrans" cxnId="{0B40952F-4A1F-4B9B-A83B-632551AE8905}">
      <dgm:prSet/>
      <dgm:spPr/>
      <dgm:t>
        <a:bodyPr/>
        <a:lstStyle/>
        <a:p>
          <a:endParaRPr lang="en-IN"/>
        </a:p>
      </dgm:t>
    </dgm:pt>
    <dgm:pt modelId="{63D51310-D1C0-4E61-8B2E-E0F5303C981D}" type="sibTrans" cxnId="{0B40952F-4A1F-4B9B-A83B-632551AE8905}">
      <dgm:prSet/>
      <dgm:spPr/>
      <dgm:t>
        <a:bodyPr/>
        <a:lstStyle/>
        <a:p>
          <a:endParaRPr lang="en-IN"/>
        </a:p>
      </dgm:t>
    </dgm:pt>
    <dgm:pt modelId="{966E6CC9-CB85-4D36-A67A-0D5F0FD9F953}" type="pres">
      <dgm:prSet presAssocID="{DBE71F28-F20D-424B-BC04-87176A626BDA}" presName="Name0" presStyleCnt="0">
        <dgm:presLayoutVars>
          <dgm:dir/>
          <dgm:animLvl val="lvl"/>
          <dgm:resizeHandles val="exact"/>
        </dgm:presLayoutVars>
      </dgm:prSet>
      <dgm:spPr/>
      <dgm:t>
        <a:bodyPr/>
        <a:lstStyle/>
        <a:p>
          <a:endParaRPr lang="en-IN"/>
        </a:p>
      </dgm:t>
    </dgm:pt>
    <dgm:pt modelId="{4B06A2D5-823A-4CF3-8FFA-D69BD857155E}" type="pres">
      <dgm:prSet presAssocID="{3D4B637E-AA41-4B30-BF9E-E7CB0B18BD4F}" presName="parTxOnly" presStyleLbl="node1" presStyleIdx="0" presStyleCnt="4" custScaleX="133100" custScaleY="56448" custLinFactNeighborX="-6672">
        <dgm:presLayoutVars>
          <dgm:chMax val="0"/>
          <dgm:chPref val="0"/>
          <dgm:bulletEnabled val="1"/>
        </dgm:presLayoutVars>
      </dgm:prSet>
      <dgm:spPr/>
      <dgm:t>
        <a:bodyPr/>
        <a:lstStyle/>
        <a:p>
          <a:endParaRPr lang="en-IN"/>
        </a:p>
      </dgm:t>
    </dgm:pt>
    <dgm:pt modelId="{F2D95C7D-1451-446E-AF2D-9C0964EFD68B}" type="pres">
      <dgm:prSet presAssocID="{460DC9FE-61BA-4F01-B627-3A57BB91C9F1}" presName="parTxOnlySpace" presStyleCnt="0"/>
      <dgm:spPr/>
    </dgm:pt>
    <dgm:pt modelId="{BD311F6E-9FA6-45C5-BBEA-B2A13F444B4A}" type="pres">
      <dgm:prSet presAssocID="{464F8735-F2B1-4398-B761-4E6948DA20A6}" presName="parTxOnly" presStyleLbl="node1" presStyleIdx="1" presStyleCnt="4" custScaleX="133100" custScaleY="56448" custLinFactNeighborX="-6087">
        <dgm:presLayoutVars>
          <dgm:chMax val="0"/>
          <dgm:chPref val="0"/>
          <dgm:bulletEnabled val="1"/>
        </dgm:presLayoutVars>
      </dgm:prSet>
      <dgm:spPr/>
      <dgm:t>
        <a:bodyPr/>
        <a:lstStyle/>
        <a:p>
          <a:endParaRPr lang="en-IN"/>
        </a:p>
      </dgm:t>
    </dgm:pt>
    <dgm:pt modelId="{477619DE-8BCD-40D0-B4B8-7DBF181F8A37}" type="pres">
      <dgm:prSet presAssocID="{5D6A7A4F-FBC3-4E00-9376-C921F29429B4}" presName="parTxOnlySpace" presStyleCnt="0"/>
      <dgm:spPr/>
    </dgm:pt>
    <dgm:pt modelId="{C2B02915-A90B-42A1-9218-C8B3142085CF}" type="pres">
      <dgm:prSet presAssocID="{D413B6C7-6AAC-4892-84AA-EDF594AB3443}" presName="parTxOnly" presStyleLbl="node1" presStyleIdx="2" presStyleCnt="4" custScaleX="133100" custScaleY="56448" custLinFactNeighborX="-12680">
        <dgm:presLayoutVars>
          <dgm:chMax val="0"/>
          <dgm:chPref val="0"/>
          <dgm:bulletEnabled val="1"/>
        </dgm:presLayoutVars>
      </dgm:prSet>
      <dgm:spPr/>
      <dgm:t>
        <a:bodyPr/>
        <a:lstStyle/>
        <a:p>
          <a:endParaRPr lang="en-IN"/>
        </a:p>
      </dgm:t>
    </dgm:pt>
    <dgm:pt modelId="{33BACF71-E9BF-457B-A004-B91DD3F321FA}" type="pres">
      <dgm:prSet presAssocID="{7774AA01-6DD9-4B81-8315-732C3DCDD659}" presName="parTxOnlySpace" presStyleCnt="0"/>
      <dgm:spPr/>
    </dgm:pt>
    <dgm:pt modelId="{2E4BB88E-90F3-4B01-BD92-28563FE1466A}" type="pres">
      <dgm:prSet presAssocID="{47BC8B78-3BA5-4866-9D9E-200DF3081C57}" presName="parTxOnly" presStyleLbl="node1" presStyleIdx="3" presStyleCnt="4" custScaleX="90909" custScaleY="56448" custLinFactNeighborX="-18137">
        <dgm:presLayoutVars>
          <dgm:chMax val="0"/>
          <dgm:chPref val="0"/>
          <dgm:bulletEnabled val="1"/>
        </dgm:presLayoutVars>
      </dgm:prSet>
      <dgm:spPr/>
      <dgm:t>
        <a:bodyPr/>
        <a:lstStyle/>
        <a:p>
          <a:endParaRPr lang="en-IN"/>
        </a:p>
      </dgm:t>
    </dgm:pt>
  </dgm:ptLst>
  <dgm:cxnLst>
    <dgm:cxn modelId="{0B40952F-4A1F-4B9B-A83B-632551AE8905}" srcId="{DBE71F28-F20D-424B-BC04-87176A626BDA}" destId="{47BC8B78-3BA5-4866-9D9E-200DF3081C57}" srcOrd="3" destOrd="0" parTransId="{CA005D40-84F0-4586-AA94-54C84000ADE1}" sibTransId="{63D51310-D1C0-4E61-8B2E-E0F5303C981D}"/>
    <dgm:cxn modelId="{238866A3-0669-4C52-953A-937980408503}" type="presOf" srcId="{3D4B637E-AA41-4B30-BF9E-E7CB0B18BD4F}" destId="{4B06A2D5-823A-4CF3-8FFA-D69BD857155E}" srcOrd="0" destOrd="0" presId="urn:microsoft.com/office/officeart/2005/8/layout/chevron1"/>
    <dgm:cxn modelId="{D8A74F6D-673A-4E71-AD6C-3DB6A6A619DA}" type="presOf" srcId="{47BC8B78-3BA5-4866-9D9E-200DF3081C57}" destId="{2E4BB88E-90F3-4B01-BD92-28563FE1466A}" srcOrd="0" destOrd="0" presId="urn:microsoft.com/office/officeart/2005/8/layout/chevron1"/>
    <dgm:cxn modelId="{DFFF3213-2EBF-471D-9B21-B702D351A56F}" type="presOf" srcId="{DBE71F28-F20D-424B-BC04-87176A626BDA}" destId="{966E6CC9-CB85-4D36-A67A-0D5F0FD9F953}" srcOrd="0" destOrd="0" presId="urn:microsoft.com/office/officeart/2005/8/layout/chevron1"/>
    <dgm:cxn modelId="{E9271BE7-E8A5-4470-8ED9-3B3C7BC7AE34}" srcId="{DBE71F28-F20D-424B-BC04-87176A626BDA}" destId="{464F8735-F2B1-4398-B761-4E6948DA20A6}" srcOrd="1" destOrd="0" parTransId="{C625AB23-6EF7-4F7E-BE74-6A84391A7334}" sibTransId="{5D6A7A4F-FBC3-4E00-9376-C921F29429B4}"/>
    <dgm:cxn modelId="{4B4396DF-9731-4128-9CAB-AEE2CB5FDF34}" srcId="{DBE71F28-F20D-424B-BC04-87176A626BDA}" destId="{3D4B637E-AA41-4B30-BF9E-E7CB0B18BD4F}" srcOrd="0" destOrd="0" parTransId="{172B9DA3-33BC-46D6-A6E4-F6C60F7CF684}" sibTransId="{460DC9FE-61BA-4F01-B627-3A57BB91C9F1}"/>
    <dgm:cxn modelId="{65ECBDE0-FD20-4129-8B0F-33E2D03494BB}" srcId="{DBE71F28-F20D-424B-BC04-87176A626BDA}" destId="{D413B6C7-6AAC-4892-84AA-EDF594AB3443}" srcOrd="2" destOrd="0" parTransId="{FD5DB234-483E-4F78-9CA2-89DA814B8181}" sibTransId="{7774AA01-6DD9-4B81-8315-732C3DCDD659}"/>
    <dgm:cxn modelId="{EC623527-05A0-4626-B272-F7E6ABC1A95E}" type="presOf" srcId="{D413B6C7-6AAC-4892-84AA-EDF594AB3443}" destId="{C2B02915-A90B-42A1-9218-C8B3142085CF}" srcOrd="0" destOrd="0" presId="urn:microsoft.com/office/officeart/2005/8/layout/chevron1"/>
    <dgm:cxn modelId="{C28E83FC-A7B3-451B-BA39-EDCC667416E9}" type="presOf" srcId="{464F8735-F2B1-4398-B761-4E6948DA20A6}" destId="{BD311F6E-9FA6-45C5-BBEA-B2A13F444B4A}" srcOrd="0" destOrd="0" presId="urn:microsoft.com/office/officeart/2005/8/layout/chevron1"/>
    <dgm:cxn modelId="{766D9668-093D-48EA-9B1A-B0419ED299B7}" type="presParOf" srcId="{966E6CC9-CB85-4D36-A67A-0D5F0FD9F953}" destId="{4B06A2D5-823A-4CF3-8FFA-D69BD857155E}" srcOrd="0" destOrd="0" presId="urn:microsoft.com/office/officeart/2005/8/layout/chevron1"/>
    <dgm:cxn modelId="{78B215F5-7DE2-4DC2-A0F4-EB09753E0A47}" type="presParOf" srcId="{966E6CC9-CB85-4D36-A67A-0D5F0FD9F953}" destId="{F2D95C7D-1451-446E-AF2D-9C0964EFD68B}" srcOrd="1" destOrd="0" presId="urn:microsoft.com/office/officeart/2005/8/layout/chevron1"/>
    <dgm:cxn modelId="{608E7A5B-77F2-4B2F-893A-B9991FD45353}" type="presParOf" srcId="{966E6CC9-CB85-4D36-A67A-0D5F0FD9F953}" destId="{BD311F6E-9FA6-45C5-BBEA-B2A13F444B4A}" srcOrd="2" destOrd="0" presId="urn:microsoft.com/office/officeart/2005/8/layout/chevron1"/>
    <dgm:cxn modelId="{248DC61E-8343-4040-B3A4-936E6A644243}" type="presParOf" srcId="{966E6CC9-CB85-4D36-A67A-0D5F0FD9F953}" destId="{477619DE-8BCD-40D0-B4B8-7DBF181F8A37}" srcOrd="3" destOrd="0" presId="urn:microsoft.com/office/officeart/2005/8/layout/chevron1"/>
    <dgm:cxn modelId="{2D6EC144-ABB9-4A19-9D4D-D60347DA9D5E}" type="presParOf" srcId="{966E6CC9-CB85-4D36-A67A-0D5F0FD9F953}" destId="{C2B02915-A90B-42A1-9218-C8B3142085CF}" srcOrd="4" destOrd="0" presId="urn:microsoft.com/office/officeart/2005/8/layout/chevron1"/>
    <dgm:cxn modelId="{DB16ACB9-EBC5-42BF-8294-6E16F3098A77}" type="presParOf" srcId="{966E6CC9-CB85-4D36-A67A-0D5F0FD9F953}" destId="{33BACF71-E9BF-457B-A004-B91DD3F321FA}" srcOrd="5" destOrd="0" presId="urn:microsoft.com/office/officeart/2005/8/layout/chevron1"/>
    <dgm:cxn modelId="{8BDFBB23-B29F-4E1A-A414-4D2C6D8C755B}" type="presParOf" srcId="{966E6CC9-CB85-4D36-A67A-0D5F0FD9F953}" destId="{2E4BB88E-90F3-4B01-BD92-28563FE1466A}"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E71F28-F20D-424B-BC04-87176A626BDA}" type="doc">
      <dgm:prSet loTypeId="urn:microsoft.com/office/officeart/2005/8/layout/chevron1" loCatId="process" qsTypeId="urn:microsoft.com/office/officeart/2005/8/quickstyle/simple5" qsCatId="simple" csTypeId="urn:microsoft.com/office/officeart/2005/8/colors/accent6_1" csCatId="accent6" phldr="1"/>
      <dgm:spPr/>
      <dgm:t>
        <a:bodyPr/>
        <a:lstStyle/>
        <a:p>
          <a:endParaRPr lang="en-IN"/>
        </a:p>
      </dgm:t>
    </dgm:pt>
    <dgm:pt modelId="{3D4B637E-AA41-4B30-BF9E-E7CB0B18BD4F}">
      <dgm:prSet phldrT="[Text]"/>
      <dgm:spPr/>
      <dgm:t>
        <a:bodyPr/>
        <a:lstStyle/>
        <a:p>
          <a:r>
            <a:rPr lang="en-IN" dirty="0"/>
            <a:t>Input Manufacturer</a:t>
          </a:r>
        </a:p>
      </dgm:t>
    </dgm:pt>
    <dgm:pt modelId="{172B9DA3-33BC-46D6-A6E4-F6C60F7CF684}" type="parTrans" cxnId="{4B4396DF-9731-4128-9CAB-AEE2CB5FDF34}">
      <dgm:prSet/>
      <dgm:spPr/>
      <dgm:t>
        <a:bodyPr/>
        <a:lstStyle/>
        <a:p>
          <a:endParaRPr lang="en-IN"/>
        </a:p>
      </dgm:t>
    </dgm:pt>
    <dgm:pt modelId="{460DC9FE-61BA-4F01-B627-3A57BB91C9F1}" type="sibTrans" cxnId="{4B4396DF-9731-4128-9CAB-AEE2CB5FDF34}">
      <dgm:prSet/>
      <dgm:spPr/>
      <dgm:t>
        <a:bodyPr/>
        <a:lstStyle/>
        <a:p>
          <a:endParaRPr lang="en-IN"/>
        </a:p>
      </dgm:t>
    </dgm:pt>
    <dgm:pt modelId="{464F8735-F2B1-4398-B761-4E6948DA20A6}">
      <dgm:prSet phldrT="[Text]"/>
      <dgm:spPr/>
      <dgm:t>
        <a:bodyPr/>
        <a:lstStyle/>
        <a:p>
          <a:r>
            <a:rPr lang="en-IN"/>
            <a:t>Output Manufacturer</a:t>
          </a:r>
          <a:endParaRPr lang="en-IN" dirty="0"/>
        </a:p>
      </dgm:t>
    </dgm:pt>
    <dgm:pt modelId="{C625AB23-6EF7-4F7E-BE74-6A84391A7334}" type="parTrans" cxnId="{E9271BE7-E8A5-4470-8ED9-3B3C7BC7AE34}">
      <dgm:prSet/>
      <dgm:spPr/>
      <dgm:t>
        <a:bodyPr/>
        <a:lstStyle/>
        <a:p>
          <a:endParaRPr lang="en-IN"/>
        </a:p>
      </dgm:t>
    </dgm:pt>
    <dgm:pt modelId="{5D6A7A4F-FBC3-4E00-9376-C921F29429B4}" type="sibTrans" cxnId="{E9271BE7-E8A5-4470-8ED9-3B3C7BC7AE34}">
      <dgm:prSet/>
      <dgm:spPr/>
      <dgm:t>
        <a:bodyPr/>
        <a:lstStyle/>
        <a:p>
          <a:endParaRPr lang="en-IN"/>
        </a:p>
      </dgm:t>
    </dgm:pt>
    <dgm:pt modelId="{D413B6C7-6AAC-4892-84AA-EDF594AB3443}">
      <dgm:prSet phldrT="[Text]"/>
      <dgm:spPr/>
      <dgm:t>
        <a:bodyPr/>
        <a:lstStyle/>
        <a:p>
          <a:r>
            <a:rPr lang="en-IN"/>
            <a:t>Dealer</a:t>
          </a:r>
          <a:endParaRPr lang="en-IN" dirty="0"/>
        </a:p>
      </dgm:t>
    </dgm:pt>
    <dgm:pt modelId="{FD5DB234-483E-4F78-9CA2-89DA814B8181}" type="parTrans" cxnId="{65ECBDE0-FD20-4129-8B0F-33E2D03494BB}">
      <dgm:prSet/>
      <dgm:spPr/>
      <dgm:t>
        <a:bodyPr/>
        <a:lstStyle/>
        <a:p>
          <a:endParaRPr lang="en-IN"/>
        </a:p>
      </dgm:t>
    </dgm:pt>
    <dgm:pt modelId="{7774AA01-6DD9-4B81-8315-732C3DCDD659}" type="sibTrans" cxnId="{65ECBDE0-FD20-4129-8B0F-33E2D03494BB}">
      <dgm:prSet/>
      <dgm:spPr/>
      <dgm:t>
        <a:bodyPr/>
        <a:lstStyle/>
        <a:p>
          <a:endParaRPr lang="en-IN"/>
        </a:p>
      </dgm:t>
    </dgm:pt>
    <dgm:pt modelId="{47BC8B78-3BA5-4866-9D9E-200DF3081C57}">
      <dgm:prSet phldrT="[Text]"/>
      <dgm:spPr/>
      <dgm:t>
        <a:bodyPr/>
        <a:lstStyle/>
        <a:p>
          <a:r>
            <a:rPr lang="en-IN"/>
            <a:t>Consumer</a:t>
          </a:r>
          <a:endParaRPr lang="en-IN" dirty="0"/>
        </a:p>
      </dgm:t>
    </dgm:pt>
    <dgm:pt modelId="{CA005D40-84F0-4586-AA94-54C84000ADE1}" type="parTrans" cxnId="{0B40952F-4A1F-4B9B-A83B-632551AE8905}">
      <dgm:prSet/>
      <dgm:spPr/>
      <dgm:t>
        <a:bodyPr/>
        <a:lstStyle/>
        <a:p>
          <a:endParaRPr lang="en-IN"/>
        </a:p>
      </dgm:t>
    </dgm:pt>
    <dgm:pt modelId="{63D51310-D1C0-4E61-8B2E-E0F5303C981D}" type="sibTrans" cxnId="{0B40952F-4A1F-4B9B-A83B-632551AE8905}">
      <dgm:prSet/>
      <dgm:spPr/>
      <dgm:t>
        <a:bodyPr/>
        <a:lstStyle/>
        <a:p>
          <a:endParaRPr lang="en-IN"/>
        </a:p>
      </dgm:t>
    </dgm:pt>
    <dgm:pt modelId="{966E6CC9-CB85-4D36-A67A-0D5F0FD9F953}" type="pres">
      <dgm:prSet presAssocID="{DBE71F28-F20D-424B-BC04-87176A626BDA}" presName="Name0" presStyleCnt="0">
        <dgm:presLayoutVars>
          <dgm:dir/>
          <dgm:animLvl val="lvl"/>
          <dgm:resizeHandles val="exact"/>
        </dgm:presLayoutVars>
      </dgm:prSet>
      <dgm:spPr/>
      <dgm:t>
        <a:bodyPr/>
        <a:lstStyle/>
        <a:p>
          <a:endParaRPr lang="en-IN"/>
        </a:p>
      </dgm:t>
    </dgm:pt>
    <dgm:pt modelId="{4B06A2D5-823A-4CF3-8FFA-D69BD857155E}" type="pres">
      <dgm:prSet presAssocID="{3D4B637E-AA41-4B30-BF9E-E7CB0B18BD4F}" presName="parTxOnly" presStyleLbl="node1" presStyleIdx="0" presStyleCnt="4" custScaleX="133100" custScaleY="56448" custLinFactNeighborX="-6672">
        <dgm:presLayoutVars>
          <dgm:chMax val="0"/>
          <dgm:chPref val="0"/>
          <dgm:bulletEnabled val="1"/>
        </dgm:presLayoutVars>
      </dgm:prSet>
      <dgm:spPr/>
      <dgm:t>
        <a:bodyPr/>
        <a:lstStyle/>
        <a:p>
          <a:endParaRPr lang="en-IN"/>
        </a:p>
      </dgm:t>
    </dgm:pt>
    <dgm:pt modelId="{F2D95C7D-1451-446E-AF2D-9C0964EFD68B}" type="pres">
      <dgm:prSet presAssocID="{460DC9FE-61BA-4F01-B627-3A57BB91C9F1}" presName="parTxOnlySpace" presStyleCnt="0"/>
      <dgm:spPr/>
    </dgm:pt>
    <dgm:pt modelId="{BD311F6E-9FA6-45C5-BBEA-B2A13F444B4A}" type="pres">
      <dgm:prSet presAssocID="{464F8735-F2B1-4398-B761-4E6948DA20A6}" presName="parTxOnly" presStyleLbl="node1" presStyleIdx="1" presStyleCnt="4" custScaleX="133100" custScaleY="56448" custLinFactNeighborX="-6087">
        <dgm:presLayoutVars>
          <dgm:chMax val="0"/>
          <dgm:chPref val="0"/>
          <dgm:bulletEnabled val="1"/>
        </dgm:presLayoutVars>
      </dgm:prSet>
      <dgm:spPr/>
      <dgm:t>
        <a:bodyPr/>
        <a:lstStyle/>
        <a:p>
          <a:endParaRPr lang="en-IN"/>
        </a:p>
      </dgm:t>
    </dgm:pt>
    <dgm:pt modelId="{477619DE-8BCD-40D0-B4B8-7DBF181F8A37}" type="pres">
      <dgm:prSet presAssocID="{5D6A7A4F-FBC3-4E00-9376-C921F29429B4}" presName="parTxOnlySpace" presStyleCnt="0"/>
      <dgm:spPr/>
    </dgm:pt>
    <dgm:pt modelId="{C2B02915-A90B-42A1-9218-C8B3142085CF}" type="pres">
      <dgm:prSet presAssocID="{D413B6C7-6AAC-4892-84AA-EDF594AB3443}" presName="parTxOnly" presStyleLbl="node1" presStyleIdx="2" presStyleCnt="4" custScaleX="133100" custScaleY="56448" custLinFactNeighborX="-12680">
        <dgm:presLayoutVars>
          <dgm:chMax val="0"/>
          <dgm:chPref val="0"/>
          <dgm:bulletEnabled val="1"/>
        </dgm:presLayoutVars>
      </dgm:prSet>
      <dgm:spPr/>
      <dgm:t>
        <a:bodyPr/>
        <a:lstStyle/>
        <a:p>
          <a:endParaRPr lang="en-IN"/>
        </a:p>
      </dgm:t>
    </dgm:pt>
    <dgm:pt modelId="{33BACF71-E9BF-457B-A004-B91DD3F321FA}" type="pres">
      <dgm:prSet presAssocID="{7774AA01-6DD9-4B81-8315-732C3DCDD659}" presName="parTxOnlySpace" presStyleCnt="0"/>
      <dgm:spPr/>
    </dgm:pt>
    <dgm:pt modelId="{2E4BB88E-90F3-4B01-BD92-28563FE1466A}" type="pres">
      <dgm:prSet presAssocID="{47BC8B78-3BA5-4866-9D9E-200DF3081C57}" presName="parTxOnly" presStyleLbl="node1" presStyleIdx="3" presStyleCnt="4" custScaleX="90909" custScaleY="56448" custLinFactNeighborX="-18137">
        <dgm:presLayoutVars>
          <dgm:chMax val="0"/>
          <dgm:chPref val="0"/>
          <dgm:bulletEnabled val="1"/>
        </dgm:presLayoutVars>
      </dgm:prSet>
      <dgm:spPr/>
      <dgm:t>
        <a:bodyPr/>
        <a:lstStyle/>
        <a:p>
          <a:endParaRPr lang="en-IN"/>
        </a:p>
      </dgm:t>
    </dgm:pt>
  </dgm:ptLst>
  <dgm:cxnLst>
    <dgm:cxn modelId="{0B646A14-F9DD-44BF-8CE0-9EAA164E7EE3}" type="presOf" srcId="{47BC8B78-3BA5-4866-9D9E-200DF3081C57}" destId="{2E4BB88E-90F3-4B01-BD92-28563FE1466A}" srcOrd="0" destOrd="0" presId="urn:microsoft.com/office/officeart/2005/8/layout/chevron1"/>
    <dgm:cxn modelId="{E869A67D-BECA-48B6-AB9A-92165A58DC3A}" type="presOf" srcId="{D413B6C7-6AAC-4892-84AA-EDF594AB3443}" destId="{C2B02915-A90B-42A1-9218-C8B3142085CF}" srcOrd="0" destOrd="0" presId="urn:microsoft.com/office/officeart/2005/8/layout/chevron1"/>
    <dgm:cxn modelId="{65ECBDE0-FD20-4129-8B0F-33E2D03494BB}" srcId="{DBE71F28-F20D-424B-BC04-87176A626BDA}" destId="{D413B6C7-6AAC-4892-84AA-EDF594AB3443}" srcOrd="2" destOrd="0" parTransId="{FD5DB234-483E-4F78-9CA2-89DA814B8181}" sibTransId="{7774AA01-6DD9-4B81-8315-732C3DCDD659}"/>
    <dgm:cxn modelId="{7506FCE4-F16E-457B-B419-21A67416D2D4}" type="presOf" srcId="{3D4B637E-AA41-4B30-BF9E-E7CB0B18BD4F}" destId="{4B06A2D5-823A-4CF3-8FFA-D69BD857155E}" srcOrd="0" destOrd="0" presId="urn:microsoft.com/office/officeart/2005/8/layout/chevron1"/>
    <dgm:cxn modelId="{4B4396DF-9731-4128-9CAB-AEE2CB5FDF34}" srcId="{DBE71F28-F20D-424B-BC04-87176A626BDA}" destId="{3D4B637E-AA41-4B30-BF9E-E7CB0B18BD4F}" srcOrd="0" destOrd="0" parTransId="{172B9DA3-33BC-46D6-A6E4-F6C60F7CF684}" sibTransId="{460DC9FE-61BA-4F01-B627-3A57BB91C9F1}"/>
    <dgm:cxn modelId="{0500E684-9ED6-46BC-A393-91EDF0A5F30C}" type="presOf" srcId="{DBE71F28-F20D-424B-BC04-87176A626BDA}" destId="{966E6CC9-CB85-4D36-A67A-0D5F0FD9F953}" srcOrd="0" destOrd="0" presId="urn:microsoft.com/office/officeart/2005/8/layout/chevron1"/>
    <dgm:cxn modelId="{E9271BE7-E8A5-4470-8ED9-3B3C7BC7AE34}" srcId="{DBE71F28-F20D-424B-BC04-87176A626BDA}" destId="{464F8735-F2B1-4398-B761-4E6948DA20A6}" srcOrd="1" destOrd="0" parTransId="{C625AB23-6EF7-4F7E-BE74-6A84391A7334}" sibTransId="{5D6A7A4F-FBC3-4E00-9376-C921F29429B4}"/>
    <dgm:cxn modelId="{0B40952F-4A1F-4B9B-A83B-632551AE8905}" srcId="{DBE71F28-F20D-424B-BC04-87176A626BDA}" destId="{47BC8B78-3BA5-4866-9D9E-200DF3081C57}" srcOrd="3" destOrd="0" parTransId="{CA005D40-84F0-4586-AA94-54C84000ADE1}" sibTransId="{63D51310-D1C0-4E61-8B2E-E0F5303C981D}"/>
    <dgm:cxn modelId="{E976167E-70EA-4693-BD0C-18C649B94708}" type="presOf" srcId="{464F8735-F2B1-4398-B761-4E6948DA20A6}" destId="{BD311F6E-9FA6-45C5-BBEA-B2A13F444B4A}" srcOrd="0" destOrd="0" presId="urn:microsoft.com/office/officeart/2005/8/layout/chevron1"/>
    <dgm:cxn modelId="{D45BE597-40FE-400B-9540-65EFC87D27DC}" type="presParOf" srcId="{966E6CC9-CB85-4D36-A67A-0D5F0FD9F953}" destId="{4B06A2D5-823A-4CF3-8FFA-D69BD857155E}" srcOrd="0" destOrd="0" presId="urn:microsoft.com/office/officeart/2005/8/layout/chevron1"/>
    <dgm:cxn modelId="{03C25D30-FFB1-4FD3-A371-F3C1D81F2304}" type="presParOf" srcId="{966E6CC9-CB85-4D36-A67A-0D5F0FD9F953}" destId="{F2D95C7D-1451-446E-AF2D-9C0964EFD68B}" srcOrd="1" destOrd="0" presId="urn:microsoft.com/office/officeart/2005/8/layout/chevron1"/>
    <dgm:cxn modelId="{1248E18E-BAA3-4613-BEB3-9485603977B6}" type="presParOf" srcId="{966E6CC9-CB85-4D36-A67A-0D5F0FD9F953}" destId="{BD311F6E-9FA6-45C5-BBEA-B2A13F444B4A}" srcOrd="2" destOrd="0" presId="urn:microsoft.com/office/officeart/2005/8/layout/chevron1"/>
    <dgm:cxn modelId="{0EC4D0C2-8EDC-459E-858A-F93AAC567839}" type="presParOf" srcId="{966E6CC9-CB85-4D36-A67A-0D5F0FD9F953}" destId="{477619DE-8BCD-40D0-B4B8-7DBF181F8A37}" srcOrd="3" destOrd="0" presId="urn:microsoft.com/office/officeart/2005/8/layout/chevron1"/>
    <dgm:cxn modelId="{173A35E4-5807-467A-AE0E-E18AD92BF246}" type="presParOf" srcId="{966E6CC9-CB85-4D36-A67A-0D5F0FD9F953}" destId="{C2B02915-A90B-42A1-9218-C8B3142085CF}" srcOrd="4" destOrd="0" presId="urn:microsoft.com/office/officeart/2005/8/layout/chevron1"/>
    <dgm:cxn modelId="{D80AD7C1-609A-413F-9B7D-86F3CCEA61BF}" type="presParOf" srcId="{966E6CC9-CB85-4D36-A67A-0D5F0FD9F953}" destId="{33BACF71-E9BF-457B-A004-B91DD3F321FA}" srcOrd="5" destOrd="0" presId="urn:microsoft.com/office/officeart/2005/8/layout/chevron1"/>
    <dgm:cxn modelId="{AFF4D0F4-4F4F-42DD-AD24-AE0D3995B3B5}" type="presParOf" srcId="{966E6CC9-CB85-4D36-A67A-0D5F0FD9F953}" destId="{2E4BB88E-90F3-4B01-BD92-28563FE1466A}"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8F0BA2B-D048-4211-881E-A4A1C9BA15CF}"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C9E7A741-A9EC-4112-B38F-BCF5A5803B48}">
      <dgm:prSet phldrT="[Text]"/>
      <dgm:spPr/>
      <dgm:t>
        <a:bodyPr/>
        <a:lstStyle/>
        <a:p>
          <a:r>
            <a:rPr lang="en-IN" dirty="0"/>
            <a:t>(a) Taxable Supplies</a:t>
          </a:r>
          <a:endParaRPr lang="en-US" dirty="0"/>
        </a:p>
      </dgm:t>
    </dgm:pt>
    <dgm:pt modelId="{FF8CBDDB-857F-4A8E-BE24-850F0F3319EF}" type="parTrans" cxnId="{B1B567F3-4B7C-4FFD-B713-0210ACEDF36B}">
      <dgm:prSet/>
      <dgm:spPr/>
      <dgm:t>
        <a:bodyPr/>
        <a:lstStyle/>
        <a:p>
          <a:endParaRPr lang="en-US"/>
        </a:p>
      </dgm:t>
    </dgm:pt>
    <dgm:pt modelId="{937E15AB-7AE5-434C-8AC6-BF471C2E0291}" type="sibTrans" cxnId="{B1B567F3-4B7C-4FFD-B713-0210ACEDF36B}">
      <dgm:prSet/>
      <dgm:spPr/>
      <dgm:t>
        <a:bodyPr/>
        <a:lstStyle/>
        <a:p>
          <a:endParaRPr lang="en-US"/>
        </a:p>
      </dgm:t>
    </dgm:pt>
    <dgm:pt modelId="{E4EC881F-F3D1-4D35-B6AC-A5BAA99E948C}">
      <dgm:prSet phldrT="[Text]"/>
      <dgm:spPr/>
      <dgm:t>
        <a:bodyPr/>
        <a:lstStyle/>
        <a:p>
          <a:r>
            <a:rPr lang="en-US" dirty="0"/>
            <a:t>(b) Such supplies made outside UAE, which would have been taxable in UAE if made </a:t>
          </a:r>
          <a:r>
            <a:rPr lang="en-IN" dirty="0"/>
            <a:t>within UAE.</a:t>
          </a:r>
          <a:endParaRPr lang="en-US" dirty="0"/>
        </a:p>
      </dgm:t>
    </dgm:pt>
    <dgm:pt modelId="{F02E8FD4-E430-46D1-B392-58924F6FADB0}" type="parTrans" cxnId="{68EEF2A6-7BF7-45B9-8A27-8756AD7DADF2}">
      <dgm:prSet/>
      <dgm:spPr/>
      <dgm:t>
        <a:bodyPr/>
        <a:lstStyle/>
        <a:p>
          <a:endParaRPr lang="en-US"/>
        </a:p>
      </dgm:t>
    </dgm:pt>
    <dgm:pt modelId="{3115CB00-F2B6-4E83-A5F3-66391FE5CA55}" type="sibTrans" cxnId="{68EEF2A6-7BF7-45B9-8A27-8756AD7DADF2}">
      <dgm:prSet/>
      <dgm:spPr/>
      <dgm:t>
        <a:bodyPr/>
        <a:lstStyle/>
        <a:p>
          <a:endParaRPr lang="en-US"/>
        </a:p>
      </dgm:t>
    </dgm:pt>
    <dgm:pt modelId="{AA04B0EE-0D70-421B-84F6-632D6D62EF91}">
      <dgm:prSet phldrT="[Text]"/>
      <dgm:spPr/>
      <dgm:t>
        <a:bodyPr/>
        <a:lstStyle/>
        <a:p>
          <a:r>
            <a:rPr lang="en-US" dirty="0"/>
            <a:t>(c) Such Specified supplies made outside UAE, even if such supplies would have been exempt if made within UAE.</a:t>
          </a:r>
        </a:p>
      </dgm:t>
    </dgm:pt>
    <dgm:pt modelId="{F0DFB095-65CF-4B8D-A8A4-C4D1A4B0BCDE}" type="parTrans" cxnId="{57C5578B-2921-4D04-AA46-159A37F9A663}">
      <dgm:prSet/>
      <dgm:spPr/>
      <dgm:t>
        <a:bodyPr/>
        <a:lstStyle/>
        <a:p>
          <a:endParaRPr lang="en-US"/>
        </a:p>
      </dgm:t>
    </dgm:pt>
    <dgm:pt modelId="{F4E7D918-2789-40D0-8F08-C7978C45B688}" type="sibTrans" cxnId="{57C5578B-2921-4D04-AA46-159A37F9A663}">
      <dgm:prSet/>
      <dgm:spPr/>
      <dgm:t>
        <a:bodyPr/>
        <a:lstStyle/>
        <a:p>
          <a:endParaRPr lang="en-US"/>
        </a:p>
      </dgm:t>
    </dgm:pt>
    <dgm:pt modelId="{C44A3606-5C3D-4D1C-B86D-C6A97193F602}" type="pres">
      <dgm:prSet presAssocID="{98F0BA2B-D048-4211-881E-A4A1C9BA15CF}" presName="linear" presStyleCnt="0">
        <dgm:presLayoutVars>
          <dgm:dir/>
          <dgm:animLvl val="lvl"/>
          <dgm:resizeHandles val="exact"/>
        </dgm:presLayoutVars>
      </dgm:prSet>
      <dgm:spPr/>
      <dgm:t>
        <a:bodyPr/>
        <a:lstStyle/>
        <a:p>
          <a:endParaRPr lang="en-IN"/>
        </a:p>
      </dgm:t>
    </dgm:pt>
    <dgm:pt modelId="{ECBA08B7-A133-4755-8E55-2513C0C87763}" type="pres">
      <dgm:prSet presAssocID="{C9E7A741-A9EC-4112-B38F-BCF5A5803B48}" presName="parentLin" presStyleCnt="0"/>
      <dgm:spPr/>
      <dgm:t>
        <a:bodyPr/>
        <a:lstStyle/>
        <a:p>
          <a:endParaRPr lang="en-IN"/>
        </a:p>
      </dgm:t>
    </dgm:pt>
    <dgm:pt modelId="{6C4975EA-9814-4136-B1CF-D1A8258C1486}" type="pres">
      <dgm:prSet presAssocID="{C9E7A741-A9EC-4112-B38F-BCF5A5803B48}" presName="parentLeftMargin" presStyleLbl="node1" presStyleIdx="0" presStyleCnt="3"/>
      <dgm:spPr/>
      <dgm:t>
        <a:bodyPr/>
        <a:lstStyle/>
        <a:p>
          <a:endParaRPr lang="en-IN"/>
        </a:p>
      </dgm:t>
    </dgm:pt>
    <dgm:pt modelId="{863FB38E-E853-4976-9F8A-767E857006C5}" type="pres">
      <dgm:prSet presAssocID="{C9E7A741-A9EC-4112-B38F-BCF5A5803B48}" presName="parentText" presStyleLbl="node1" presStyleIdx="0" presStyleCnt="3" custScaleX="141260" custScaleY="60749">
        <dgm:presLayoutVars>
          <dgm:chMax val="0"/>
          <dgm:bulletEnabled val="1"/>
        </dgm:presLayoutVars>
      </dgm:prSet>
      <dgm:spPr/>
      <dgm:t>
        <a:bodyPr/>
        <a:lstStyle/>
        <a:p>
          <a:endParaRPr lang="en-IN"/>
        </a:p>
      </dgm:t>
    </dgm:pt>
    <dgm:pt modelId="{8C57F196-8B30-4B40-BBBF-92CF261DBE50}" type="pres">
      <dgm:prSet presAssocID="{C9E7A741-A9EC-4112-B38F-BCF5A5803B48}" presName="negativeSpace" presStyleCnt="0"/>
      <dgm:spPr/>
      <dgm:t>
        <a:bodyPr/>
        <a:lstStyle/>
        <a:p>
          <a:endParaRPr lang="en-IN"/>
        </a:p>
      </dgm:t>
    </dgm:pt>
    <dgm:pt modelId="{3482115F-B4FA-4031-9F9F-C4CD8B272FC0}" type="pres">
      <dgm:prSet presAssocID="{C9E7A741-A9EC-4112-B38F-BCF5A5803B48}" presName="childText" presStyleLbl="conFgAcc1" presStyleIdx="0" presStyleCnt="3">
        <dgm:presLayoutVars>
          <dgm:bulletEnabled val="1"/>
        </dgm:presLayoutVars>
      </dgm:prSet>
      <dgm:spPr/>
      <dgm:t>
        <a:bodyPr/>
        <a:lstStyle/>
        <a:p>
          <a:endParaRPr lang="en-IN"/>
        </a:p>
      </dgm:t>
    </dgm:pt>
    <dgm:pt modelId="{7276BDAB-0531-49CD-91CA-1FAB45BE0812}" type="pres">
      <dgm:prSet presAssocID="{937E15AB-7AE5-434C-8AC6-BF471C2E0291}" presName="spaceBetweenRectangles" presStyleCnt="0"/>
      <dgm:spPr/>
      <dgm:t>
        <a:bodyPr/>
        <a:lstStyle/>
        <a:p>
          <a:endParaRPr lang="en-IN"/>
        </a:p>
      </dgm:t>
    </dgm:pt>
    <dgm:pt modelId="{6A77A2DB-0CF3-42CE-BEC9-177E904BBD82}" type="pres">
      <dgm:prSet presAssocID="{E4EC881F-F3D1-4D35-B6AC-A5BAA99E948C}" presName="parentLin" presStyleCnt="0"/>
      <dgm:spPr/>
      <dgm:t>
        <a:bodyPr/>
        <a:lstStyle/>
        <a:p>
          <a:endParaRPr lang="en-IN"/>
        </a:p>
      </dgm:t>
    </dgm:pt>
    <dgm:pt modelId="{A4250181-465E-4609-A9A3-8CA6703D194C}" type="pres">
      <dgm:prSet presAssocID="{E4EC881F-F3D1-4D35-B6AC-A5BAA99E948C}" presName="parentLeftMargin" presStyleLbl="node1" presStyleIdx="0" presStyleCnt="3"/>
      <dgm:spPr/>
      <dgm:t>
        <a:bodyPr/>
        <a:lstStyle/>
        <a:p>
          <a:endParaRPr lang="en-IN"/>
        </a:p>
      </dgm:t>
    </dgm:pt>
    <dgm:pt modelId="{B21B0329-05E2-43BD-9BDB-0418E3D8D001}" type="pres">
      <dgm:prSet presAssocID="{E4EC881F-F3D1-4D35-B6AC-A5BAA99E948C}" presName="parentText" presStyleLbl="node1" presStyleIdx="1" presStyleCnt="3" custScaleX="142857">
        <dgm:presLayoutVars>
          <dgm:chMax val="0"/>
          <dgm:bulletEnabled val="1"/>
        </dgm:presLayoutVars>
      </dgm:prSet>
      <dgm:spPr/>
      <dgm:t>
        <a:bodyPr/>
        <a:lstStyle/>
        <a:p>
          <a:endParaRPr lang="en-IN"/>
        </a:p>
      </dgm:t>
    </dgm:pt>
    <dgm:pt modelId="{FA080322-521A-4062-8832-B89C2936B13B}" type="pres">
      <dgm:prSet presAssocID="{E4EC881F-F3D1-4D35-B6AC-A5BAA99E948C}" presName="negativeSpace" presStyleCnt="0"/>
      <dgm:spPr/>
      <dgm:t>
        <a:bodyPr/>
        <a:lstStyle/>
        <a:p>
          <a:endParaRPr lang="en-IN"/>
        </a:p>
      </dgm:t>
    </dgm:pt>
    <dgm:pt modelId="{B581683A-9B87-4845-9F56-AA900F82D6C8}" type="pres">
      <dgm:prSet presAssocID="{E4EC881F-F3D1-4D35-B6AC-A5BAA99E948C}" presName="childText" presStyleLbl="conFgAcc1" presStyleIdx="1" presStyleCnt="3">
        <dgm:presLayoutVars>
          <dgm:bulletEnabled val="1"/>
        </dgm:presLayoutVars>
      </dgm:prSet>
      <dgm:spPr/>
      <dgm:t>
        <a:bodyPr/>
        <a:lstStyle/>
        <a:p>
          <a:endParaRPr lang="en-IN"/>
        </a:p>
      </dgm:t>
    </dgm:pt>
    <dgm:pt modelId="{6B40E44C-96EC-484C-AD1D-DA251294118A}" type="pres">
      <dgm:prSet presAssocID="{3115CB00-F2B6-4E83-A5F3-66391FE5CA55}" presName="spaceBetweenRectangles" presStyleCnt="0"/>
      <dgm:spPr/>
      <dgm:t>
        <a:bodyPr/>
        <a:lstStyle/>
        <a:p>
          <a:endParaRPr lang="en-IN"/>
        </a:p>
      </dgm:t>
    </dgm:pt>
    <dgm:pt modelId="{D03BEDA4-EFA0-484D-80D5-4BCD08DE78E0}" type="pres">
      <dgm:prSet presAssocID="{AA04B0EE-0D70-421B-84F6-632D6D62EF91}" presName="parentLin" presStyleCnt="0"/>
      <dgm:spPr/>
      <dgm:t>
        <a:bodyPr/>
        <a:lstStyle/>
        <a:p>
          <a:endParaRPr lang="en-IN"/>
        </a:p>
      </dgm:t>
    </dgm:pt>
    <dgm:pt modelId="{241EA1EB-18D8-4B61-8700-0A125838A0FB}" type="pres">
      <dgm:prSet presAssocID="{AA04B0EE-0D70-421B-84F6-632D6D62EF91}" presName="parentLeftMargin" presStyleLbl="node1" presStyleIdx="1" presStyleCnt="3"/>
      <dgm:spPr/>
      <dgm:t>
        <a:bodyPr/>
        <a:lstStyle/>
        <a:p>
          <a:endParaRPr lang="en-IN"/>
        </a:p>
      </dgm:t>
    </dgm:pt>
    <dgm:pt modelId="{F7F8FB2E-9691-4C70-9845-BA324878666C}" type="pres">
      <dgm:prSet presAssocID="{AA04B0EE-0D70-421B-84F6-632D6D62EF91}" presName="parentText" presStyleLbl="node1" presStyleIdx="2" presStyleCnt="3" custScaleX="142857">
        <dgm:presLayoutVars>
          <dgm:chMax val="0"/>
          <dgm:bulletEnabled val="1"/>
        </dgm:presLayoutVars>
      </dgm:prSet>
      <dgm:spPr/>
      <dgm:t>
        <a:bodyPr/>
        <a:lstStyle/>
        <a:p>
          <a:endParaRPr lang="en-IN"/>
        </a:p>
      </dgm:t>
    </dgm:pt>
    <dgm:pt modelId="{E7D0320B-3FA7-4F14-A778-068A08DE74FE}" type="pres">
      <dgm:prSet presAssocID="{AA04B0EE-0D70-421B-84F6-632D6D62EF91}" presName="negativeSpace" presStyleCnt="0"/>
      <dgm:spPr/>
      <dgm:t>
        <a:bodyPr/>
        <a:lstStyle/>
        <a:p>
          <a:endParaRPr lang="en-IN"/>
        </a:p>
      </dgm:t>
    </dgm:pt>
    <dgm:pt modelId="{07B80AC8-7B07-4106-81FC-559A5DEBA2F5}" type="pres">
      <dgm:prSet presAssocID="{AA04B0EE-0D70-421B-84F6-632D6D62EF91}" presName="childText" presStyleLbl="conFgAcc1" presStyleIdx="2" presStyleCnt="3">
        <dgm:presLayoutVars>
          <dgm:bulletEnabled val="1"/>
        </dgm:presLayoutVars>
      </dgm:prSet>
      <dgm:spPr/>
      <dgm:t>
        <a:bodyPr/>
        <a:lstStyle/>
        <a:p>
          <a:endParaRPr lang="en-IN"/>
        </a:p>
      </dgm:t>
    </dgm:pt>
  </dgm:ptLst>
  <dgm:cxnLst>
    <dgm:cxn modelId="{D6427B74-095F-449D-B0B4-F3330B043C3F}" type="presOf" srcId="{C9E7A741-A9EC-4112-B38F-BCF5A5803B48}" destId="{6C4975EA-9814-4136-B1CF-D1A8258C1486}" srcOrd="0" destOrd="0" presId="urn:microsoft.com/office/officeart/2005/8/layout/list1"/>
    <dgm:cxn modelId="{57C5578B-2921-4D04-AA46-159A37F9A663}" srcId="{98F0BA2B-D048-4211-881E-A4A1C9BA15CF}" destId="{AA04B0EE-0D70-421B-84F6-632D6D62EF91}" srcOrd="2" destOrd="0" parTransId="{F0DFB095-65CF-4B8D-A8A4-C4D1A4B0BCDE}" sibTransId="{F4E7D918-2789-40D0-8F08-C7978C45B688}"/>
    <dgm:cxn modelId="{E3E76477-6A11-4E59-9264-809FC2E99763}" type="presOf" srcId="{98F0BA2B-D048-4211-881E-A4A1C9BA15CF}" destId="{C44A3606-5C3D-4D1C-B86D-C6A97193F602}" srcOrd="0" destOrd="0" presId="urn:microsoft.com/office/officeart/2005/8/layout/list1"/>
    <dgm:cxn modelId="{68EEF2A6-7BF7-45B9-8A27-8756AD7DADF2}" srcId="{98F0BA2B-D048-4211-881E-A4A1C9BA15CF}" destId="{E4EC881F-F3D1-4D35-B6AC-A5BAA99E948C}" srcOrd="1" destOrd="0" parTransId="{F02E8FD4-E430-46D1-B392-58924F6FADB0}" sibTransId="{3115CB00-F2B6-4E83-A5F3-66391FE5CA55}"/>
    <dgm:cxn modelId="{88440675-F396-4D0F-93AF-39DC6AC711AE}" type="presOf" srcId="{AA04B0EE-0D70-421B-84F6-632D6D62EF91}" destId="{241EA1EB-18D8-4B61-8700-0A125838A0FB}" srcOrd="0" destOrd="0" presId="urn:microsoft.com/office/officeart/2005/8/layout/list1"/>
    <dgm:cxn modelId="{89CF4BB5-712A-42BD-B608-324A635BA707}" type="presOf" srcId="{AA04B0EE-0D70-421B-84F6-632D6D62EF91}" destId="{F7F8FB2E-9691-4C70-9845-BA324878666C}" srcOrd="1" destOrd="0" presId="urn:microsoft.com/office/officeart/2005/8/layout/list1"/>
    <dgm:cxn modelId="{434FC11A-BEFF-4D64-A108-D4FA0D674E9D}" type="presOf" srcId="{E4EC881F-F3D1-4D35-B6AC-A5BAA99E948C}" destId="{A4250181-465E-4609-A9A3-8CA6703D194C}" srcOrd="0" destOrd="0" presId="urn:microsoft.com/office/officeart/2005/8/layout/list1"/>
    <dgm:cxn modelId="{6F2CD129-7C88-4F71-838F-B48D895BC4DB}" type="presOf" srcId="{E4EC881F-F3D1-4D35-B6AC-A5BAA99E948C}" destId="{B21B0329-05E2-43BD-9BDB-0418E3D8D001}" srcOrd="1" destOrd="0" presId="urn:microsoft.com/office/officeart/2005/8/layout/list1"/>
    <dgm:cxn modelId="{B1B567F3-4B7C-4FFD-B713-0210ACEDF36B}" srcId="{98F0BA2B-D048-4211-881E-A4A1C9BA15CF}" destId="{C9E7A741-A9EC-4112-B38F-BCF5A5803B48}" srcOrd="0" destOrd="0" parTransId="{FF8CBDDB-857F-4A8E-BE24-850F0F3319EF}" sibTransId="{937E15AB-7AE5-434C-8AC6-BF471C2E0291}"/>
    <dgm:cxn modelId="{8C328C4B-BDE3-4364-A589-C80FA095AF34}" type="presOf" srcId="{C9E7A741-A9EC-4112-B38F-BCF5A5803B48}" destId="{863FB38E-E853-4976-9F8A-767E857006C5}" srcOrd="1" destOrd="0" presId="urn:microsoft.com/office/officeart/2005/8/layout/list1"/>
    <dgm:cxn modelId="{EB7C6C71-FDF8-4950-8BD1-E759B199A5BB}" type="presParOf" srcId="{C44A3606-5C3D-4D1C-B86D-C6A97193F602}" destId="{ECBA08B7-A133-4755-8E55-2513C0C87763}" srcOrd="0" destOrd="0" presId="urn:microsoft.com/office/officeart/2005/8/layout/list1"/>
    <dgm:cxn modelId="{A7315564-2AAA-455E-9211-02AF637004EE}" type="presParOf" srcId="{ECBA08B7-A133-4755-8E55-2513C0C87763}" destId="{6C4975EA-9814-4136-B1CF-D1A8258C1486}" srcOrd="0" destOrd="0" presId="urn:microsoft.com/office/officeart/2005/8/layout/list1"/>
    <dgm:cxn modelId="{02A806DE-A1D4-433F-95CC-9C0513578EA3}" type="presParOf" srcId="{ECBA08B7-A133-4755-8E55-2513C0C87763}" destId="{863FB38E-E853-4976-9F8A-767E857006C5}" srcOrd="1" destOrd="0" presId="urn:microsoft.com/office/officeart/2005/8/layout/list1"/>
    <dgm:cxn modelId="{9F34E942-78D4-42DD-9731-F57F0233ED62}" type="presParOf" srcId="{C44A3606-5C3D-4D1C-B86D-C6A97193F602}" destId="{8C57F196-8B30-4B40-BBBF-92CF261DBE50}" srcOrd="1" destOrd="0" presId="urn:microsoft.com/office/officeart/2005/8/layout/list1"/>
    <dgm:cxn modelId="{22C243E2-EC2C-49E4-BEBC-AAF4F150A99E}" type="presParOf" srcId="{C44A3606-5C3D-4D1C-B86D-C6A97193F602}" destId="{3482115F-B4FA-4031-9F9F-C4CD8B272FC0}" srcOrd="2" destOrd="0" presId="urn:microsoft.com/office/officeart/2005/8/layout/list1"/>
    <dgm:cxn modelId="{4B9934D2-3B07-4D5E-B34D-B3EF04B40110}" type="presParOf" srcId="{C44A3606-5C3D-4D1C-B86D-C6A97193F602}" destId="{7276BDAB-0531-49CD-91CA-1FAB45BE0812}" srcOrd="3" destOrd="0" presId="urn:microsoft.com/office/officeart/2005/8/layout/list1"/>
    <dgm:cxn modelId="{4FFA357E-7A67-4F88-A308-92EE4DD872D3}" type="presParOf" srcId="{C44A3606-5C3D-4D1C-B86D-C6A97193F602}" destId="{6A77A2DB-0CF3-42CE-BEC9-177E904BBD82}" srcOrd="4" destOrd="0" presId="urn:microsoft.com/office/officeart/2005/8/layout/list1"/>
    <dgm:cxn modelId="{A7F96650-3158-46ED-9E26-6851FE9914E9}" type="presParOf" srcId="{6A77A2DB-0CF3-42CE-BEC9-177E904BBD82}" destId="{A4250181-465E-4609-A9A3-8CA6703D194C}" srcOrd="0" destOrd="0" presId="urn:microsoft.com/office/officeart/2005/8/layout/list1"/>
    <dgm:cxn modelId="{5CF6F10E-4D14-4B2B-8BBD-3B29F7DB07BF}" type="presParOf" srcId="{6A77A2DB-0CF3-42CE-BEC9-177E904BBD82}" destId="{B21B0329-05E2-43BD-9BDB-0418E3D8D001}" srcOrd="1" destOrd="0" presId="urn:microsoft.com/office/officeart/2005/8/layout/list1"/>
    <dgm:cxn modelId="{E26B3CAA-709B-4844-86CB-E6BDDF4F8FE9}" type="presParOf" srcId="{C44A3606-5C3D-4D1C-B86D-C6A97193F602}" destId="{FA080322-521A-4062-8832-B89C2936B13B}" srcOrd="5" destOrd="0" presId="urn:microsoft.com/office/officeart/2005/8/layout/list1"/>
    <dgm:cxn modelId="{9DAE587D-A62A-4B7F-8B9E-65D0E30147CA}" type="presParOf" srcId="{C44A3606-5C3D-4D1C-B86D-C6A97193F602}" destId="{B581683A-9B87-4845-9F56-AA900F82D6C8}" srcOrd="6" destOrd="0" presId="urn:microsoft.com/office/officeart/2005/8/layout/list1"/>
    <dgm:cxn modelId="{F4083F34-80DA-4C5D-8E12-DC351EA39846}" type="presParOf" srcId="{C44A3606-5C3D-4D1C-B86D-C6A97193F602}" destId="{6B40E44C-96EC-484C-AD1D-DA251294118A}" srcOrd="7" destOrd="0" presId="urn:microsoft.com/office/officeart/2005/8/layout/list1"/>
    <dgm:cxn modelId="{16366171-7BF7-4A68-8782-401658DF140C}" type="presParOf" srcId="{C44A3606-5C3D-4D1C-B86D-C6A97193F602}" destId="{D03BEDA4-EFA0-484D-80D5-4BCD08DE78E0}" srcOrd="8" destOrd="0" presId="urn:microsoft.com/office/officeart/2005/8/layout/list1"/>
    <dgm:cxn modelId="{E991A7E4-0B94-4BD0-AEBE-68717C0D1247}" type="presParOf" srcId="{D03BEDA4-EFA0-484D-80D5-4BCD08DE78E0}" destId="{241EA1EB-18D8-4B61-8700-0A125838A0FB}" srcOrd="0" destOrd="0" presId="urn:microsoft.com/office/officeart/2005/8/layout/list1"/>
    <dgm:cxn modelId="{86B0CAB7-8C96-44BB-9053-9BE1D0AF3885}" type="presParOf" srcId="{D03BEDA4-EFA0-484D-80D5-4BCD08DE78E0}" destId="{F7F8FB2E-9691-4C70-9845-BA324878666C}" srcOrd="1" destOrd="0" presId="urn:microsoft.com/office/officeart/2005/8/layout/list1"/>
    <dgm:cxn modelId="{515102CD-8F4E-462C-BB44-A6DC5F969A4A}" type="presParOf" srcId="{C44A3606-5C3D-4D1C-B86D-C6A97193F602}" destId="{E7D0320B-3FA7-4F14-A778-068A08DE74FE}" srcOrd="9" destOrd="0" presId="urn:microsoft.com/office/officeart/2005/8/layout/list1"/>
    <dgm:cxn modelId="{45FB6E9F-15D2-4626-870F-3D5404503A86}" type="presParOf" srcId="{C44A3606-5C3D-4D1C-B86D-C6A97193F602}" destId="{07B80AC8-7B07-4106-81FC-559A5DEBA2F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712E082-8E53-4945-8EEE-2CAF108BD40B}" type="doc">
      <dgm:prSet loTypeId="urn:microsoft.com/office/officeart/2005/8/layout/vProcess5" loCatId="process" qsTypeId="urn:microsoft.com/office/officeart/2005/8/quickstyle/3d1" qsCatId="3D" csTypeId="urn:microsoft.com/office/officeart/2005/8/colors/colorful1#1" csCatId="colorful" phldr="1"/>
      <dgm:spPr/>
    </dgm:pt>
    <dgm:pt modelId="{35614173-2D6D-4B04-B3CC-C5482441DEF8}">
      <dgm:prSet phldrT="[Text]"/>
      <dgm:spPr/>
      <dgm:t>
        <a:bodyPr/>
        <a:lstStyle/>
        <a:p>
          <a:r>
            <a:rPr lang="en-IN" dirty="0"/>
            <a:t>Goods/ Services imported in the state.</a:t>
          </a:r>
        </a:p>
      </dgm:t>
    </dgm:pt>
    <dgm:pt modelId="{E3416B94-2743-4823-AD13-5C4A9D9C9011}" type="parTrans" cxnId="{F5390229-116B-475B-A39B-1CFDC9C4F3A1}">
      <dgm:prSet/>
      <dgm:spPr/>
      <dgm:t>
        <a:bodyPr/>
        <a:lstStyle/>
        <a:p>
          <a:endParaRPr lang="en-IN"/>
        </a:p>
      </dgm:t>
    </dgm:pt>
    <dgm:pt modelId="{5281A31A-25C0-4C2C-8B82-EA801D33B5F4}" type="sibTrans" cxnId="{F5390229-116B-475B-A39B-1CFDC9C4F3A1}">
      <dgm:prSet/>
      <dgm:spPr/>
      <dgm:t>
        <a:bodyPr/>
        <a:lstStyle/>
        <a:p>
          <a:endParaRPr lang="en-IN"/>
        </a:p>
      </dgm:t>
    </dgm:pt>
    <dgm:pt modelId="{14258877-9BB1-4D50-B7E8-AE36AE25CAA8}">
      <dgm:prSet phldrT="[Text]"/>
      <dgm:spPr/>
      <dgm:t>
        <a:bodyPr/>
        <a:lstStyle/>
        <a:p>
          <a:r>
            <a:rPr lang="en-IN" dirty="0"/>
            <a:t>Such Goods/ services not exempt when supplied</a:t>
          </a:r>
          <a:r>
            <a:rPr lang="en-IN" strike="noStrike" dirty="0"/>
            <a:t> locally</a:t>
          </a:r>
        </a:p>
      </dgm:t>
    </dgm:pt>
    <dgm:pt modelId="{616467D1-0AE7-463D-A69F-9214882D38CF}" type="parTrans" cxnId="{08B76554-8AEC-4A32-9BFA-790A9A67BDFF}">
      <dgm:prSet/>
      <dgm:spPr/>
      <dgm:t>
        <a:bodyPr/>
        <a:lstStyle/>
        <a:p>
          <a:endParaRPr lang="en-IN"/>
        </a:p>
      </dgm:t>
    </dgm:pt>
    <dgm:pt modelId="{7EB3BFD9-9D56-4FF2-B7B3-749F2B05B55C}" type="sibTrans" cxnId="{08B76554-8AEC-4A32-9BFA-790A9A67BDFF}">
      <dgm:prSet/>
      <dgm:spPr/>
      <dgm:t>
        <a:bodyPr/>
        <a:lstStyle/>
        <a:p>
          <a:endParaRPr lang="en-IN"/>
        </a:p>
      </dgm:t>
    </dgm:pt>
    <dgm:pt modelId="{282E4407-FB80-45B8-B1A8-2040AF70BF08}">
      <dgm:prSet phldrT="[Text]"/>
      <dgm:spPr/>
      <dgm:t>
        <a:bodyPr/>
        <a:lstStyle/>
        <a:p>
          <a:r>
            <a:rPr lang="en-IN" dirty="0"/>
            <a:t>Designated as ‘CONCERNED’ goods/ services</a:t>
          </a:r>
        </a:p>
      </dgm:t>
    </dgm:pt>
    <dgm:pt modelId="{8DCB146C-BB9F-4F64-A5FB-62E19205C834}" type="parTrans" cxnId="{5DCCBE1A-7FE0-4F7A-9D3C-9CFD76DC29EC}">
      <dgm:prSet/>
      <dgm:spPr/>
      <dgm:t>
        <a:bodyPr/>
        <a:lstStyle/>
        <a:p>
          <a:endParaRPr lang="en-IN"/>
        </a:p>
      </dgm:t>
    </dgm:pt>
    <dgm:pt modelId="{EF9886B3-2E26-4DFA-B215-6A1A37243D28}" type="sibTrans" cxnId="{5DCCBE1A-7FE0-4F7A-9D3C-9CFD76DC29EC}">
      <dgm:prSet/>
      <dgm:spPr/>
      <dgm:t>
        <a:bodyPr/>
        <a:lstStyle/>
        <a:p>
          <a:endParaRPr lang="en-IN"/>
        </a:p>
      </dgm:t>
    </dgm:pt>
    <dgm:pt modelId="{BAE34EB6-DA33-4A52-8AC8-B313D86E6CC3}">
      <dgm:prSet phldrT="[Text]"/>
      <dgm:spPr/>
      <dgm:t>
        <a:bodyPr/>
        <a:lstStyle/>
        <a:p>
          <a:r>
            <a:rPr lang="en-IN" dirty="0"/>
            <a:t>Irrespective of tax status in the exporting country</a:t>
          </a:r>
        </a:p>
      </dgm:t>
    </dgm:pt>
    <dgm:pt modelId="{D5677A4F-3693-43F8-AD73-7248C67B0B58}" type="parTrans" cxnId="{A3E446CE-1624-495C-9253-FB9DA6B5F8BC}">
      <dgm:prSet/>
      <dgm:spPr/>
      <dgm:t>
        <a:bodyPr/>
        <a:lstStyle/>
        <a:p>
          <a:endParaRPr lang="en-IN"/>
        </a:p>
      </dgm:t>
    </dgm:pt>
    <dgm:pt modelId="{6CFEFC41-5837-4D47-BA1C-59F448D1EAC9}" type="sibTrans" cxnId="{A3E446CE-1624-495C-9253-FB9DA6B5F8BC}">
      <dgm:prSet/>
      <dgm:spPr/>
      <dgm:t>
        <a:bodyPr/>
        <a:lstStyle/>
        <a:p>
          <a:endParaRPr lang="en-IN"/>
        </a:p>
      </dgm:t>
    </dgm:pt>
    <dgm:pt modelId="{8A0BCCD3-E40C-4A82-878A-C318C7EEA176}" type="pres">
      <dgm:prSet presAssocID="{D712E082-8E53-4945-8EEE-2CAF108BD40B}" presName="outerComposite" presStyleCnt="0">
        <dgm:presLayoutVars>
          <dgm:chMax val="5"/>
          <dgm:dir/>
          <dgm:resizeHandles val="exact"/>
        </dgm:presLayoutVars>
      </dgm:prSet>
      <dgm:spPr/>
    </dgm:pt>
    <dgm:pt modelId="{2AB4DEBB-65F8-4097-87DB-FE2DF6B5407B}" type="pres">
      <dgm:prSet presAssocID="{D712E082-8E53-4945-8EEE-2CAF108BD40B}" presName="dummyMaxCanvas" presStyleCnt="0">
        <dgm:presLayoutVars/>
      </dgm:prSet>
      <dgm:spPr/>
    </dgm:pt>
    <dgm:pt modelId="{D01B43BC-3CCD-4BDB-84FE-45E7B0054E0D}" type="pres">
      <dgm:prSet presAssocID="{D712E082-8E53-4945-8EEE-2CAF108BD40B}" presName="FourNodes_1" presStyleLbl="node1" presStyleIdx="0" presStyleCnt="4">
        <dgm:presLayoutVars>
          <dgm:bulletEnabled val="1"/>
        </dgm:presLayoutVars>
      </dgm:prSet>
      <dgm:spPr/>
      <dgm:t>
        <a:bodyPr/>
        <a:lstStyle/>
        <a:p>
          <a:endParaRPr lang="en-IN"/>
        </a:p>
      </dgm:t>
    </dgm:pt>
    <dgm:pt modelId="{8941F1D1-5B12-4A7F-8AA9-C219A22B29DA}" type="pres">
      <dgm:prSet presAssocID="{D712E082-8E53-4945-8EEE-2CAF108BD40B}" presName="FourNodes_2" presStyleLbl="node1" presStyleIdx="1" presStyleCnt="4">
        <dgm:presLayoutVars>
          <dgm:bulletEnabled val="1"/>
        </dgm:presLayoutVars>
      </dgm:prSet>
      <dgm:spPr/>
      <dgm:t>
        <a:bodyPr/>
        <a:lstStyle/>
        <a:p>
          <a:endParaRPr lang="en-IN"/>
        </a:p>
      </dgm:t>
    </dgm:pt>
    <dgm:pt modelId="{2C19AA2D-FEEF-41D9-9447-B988CF9CA4FD}" type="pres">
      <dgm:prSet presAssocID="{D712E082-8E53-4945-8EEE-2CAF108BD40B}" presName="FourNodes_3" presStyleLbl="node1" presStyleIdx="2" presStyleCnt="4">
        <dgm:presLayoutVars>
          <dgm:bulletEnabled val="1"/>
        </dgm:presLayoutVars>
      </dgm:prSet>
      <dgm:spPr/>
      <dgm:t>
        <a:bodyPr/>
        <a:lstStyle/>
        <a:p>
          <a:endParaRPr lang="en-IN"/>
        </a:p>
      </dgm:t>
    </dgm:pt>
    <dgm:pt modelId="{714C890B-A422-4247-A932-A3FAB386297A}" type="pres">
      <dgm:prSet presAssocID="{D712E082-8E53-4945-8EEE-2CAF108BD40B}" presName="FourNodes_4" presStyleLbl="node1" presStyleIdx="3" presStyleCnt="4">
        <dgm:presLayoutVars>
          <dgm:bulletEnabled val="1"/>
        </dgm:presLayoutVars>
      </dgm:prSet>
      <dgm:spPr/>
      <dgm:t>
        <a:bodyPr/>
        <a:lstStyle/>
        <a:p>
          <a:endParaRPr lang="en-IN"/>
        </a:p>
      </dgm:t>
    </dgm:pt>
    <dgm:pt modelId="{E137E71D-A369-4964-8A2E-F3C096469930}" type="pres">
      <dgm:prSet presAssocID="{D712E082-8E53-4945-8EEE-2CAF108BD40B}" presName="FourConn_1-2" presStyleLbl="fgAccFollowNode1" presStyleIdx="0" presStyleCnt="3">
        <dgm:presLayoutVars>
          <dgm:bulletEnabled val="1"/>
        </dgm:presLayoutVars>
      </dgm:prSet>
      <dgm:spPr/>
      <dgm:t>
        <a:bodyPr/>
        <a:lstStyle/>
        <a:p>
          <a:endParaRPr lang="en-IN"/>
        </a:p>
      </dgm:t>
    </dgm:pt>
    <dgm:pt modelId="{ADD5FAF9-85CC-4DE9-B199-5EF310505739}" type="pres">
      <dgm:prSet presAssocID="{D712E082-8E53-4945-8EEE-2CAF108BD40B}" presName="FourConn_2-3" presStyleLbl="fgAccFollowNode1" presStyleIdx="1" presStyleCnt="3">
        <dgm:presLayoutVars>
          <dgm:bulletEnabled val="1"/>
        </dgm:presLayoutVars>
      </dgm:prSet>
      <dgm:spPr/>
      <dgm:t>
        <a:bodyPr/>
        <a:lstStyle/>
        <a:p>
          <a:endParaRPr lang="en-IN"/>
        </a:p>
      </dgm:t>
    </dgm:pt>
    <dgm:pt modelId="{F3F482F9-0063-4355-B0DA-DB2433ECBBAF}" type="pres">
      <dgm:prSet presAssocID="{D712E082-8E53-4945-8EEE-2CAF108BD40B}" presName="FourConn_3-4" presStyleLbl="fgAccFollowNode1" presStyleIdx="2" presStyleCnt="3">
        <dgm:presLayoutVars>
          <dgm:bulletEnabled val="1"/>
        </dgm:presLayoutVars>
      </dgm:prSet>
      <dgm:spPr/>
      <dgm:t>
        <a:bodyPr/>
        <a:lstStyle/>
        <a:p>
          <a:endParaRPr lang="en-IN"/>
        </a:p>
      </dgm:t>
    </dgm:pt>
    <dgm:pt modelId="{6F413FD2-6C28-47A8-A71B-B988D03B0851}" type="pres">
      <dgm:prSet presAssocID="{D712E082-8E53-4945-8EEE-2CAF108BD40B}" presName="FourNodes_1_text" presStyleLbl="node1" presStyleIdx="3" presStyleCnt="4">
        <dgm:presLayoutVars>
          <dgm:bulletEnabled val="1"/>
        </dgm:presLayoutVars>
      </dgm:prSet>
      <dgm:spPr/>
      <dgm:t>
        <a:bodyPr/>
        <a:lstStyle/>
        <a:p>
          <a:endParaRPr lang="en-IN"/>
        </a:p>
      </dgm:t>
    </dgm:pt>
    <dgm:pt modelId="{4DE0CCFE-6C4B-4955-8C61-3B28E6378FB1}" type="pres">
      <dgm:prSet presAssocID="{D712E082-8E53-4945-8EEE-2CAF108BD40B}" presName="FourNodes_2_text" presStyleLbl="node1" presStyleIdx="3" presStyleCnt="4">
        <dgm:presLayoutVars>
          <dgm:bulletEnabled val="1"/>
        </dgm:presLayoutVars>
      </dgm:prSet>
      <dgm:spPr/>
      <dgm:t>
        <a:bodyPr/>
        <a:lstStyle/>
        <a:p>
          <a:endParaRPr lang="en-IN"/>
        </a:p>
      </dgm:t>
    </dgm:pt>
    <dgm:pt modelId="{B2AB3253-280F-4992-8579-6B2293276A0E}" type="pres">
      <dgm:prSet presAssocID="{D712E082-8E53-4945-8EEE-2CAF108BD40B}" presName="FourNodes_3_text" presStyleLbl="node1" presStyleIdx="3" presStyleCnt="4">
        <dgm:presLayoutVars>
          <dgm:bulletEnabled val="1"/>
        </dgm:presLayoutVars>
      </dgm:prSet>
      <dgm:spPr/>
      <dgm:t>
        <a:bodyPr/>
        <a:lstStyle/>
        <a:p>
          <a:endParaRPr lang="en-IN"/>
        </a:p>
      </dgm:t>
    </dgm:pt>
    <dgm:pt modelId="{CC6B71DA-876E-4F52-B8B0-1F202BD97564}" type="pres">
      <dgm:prSet presAssocID="{D712E082-8E53-4945-8EEE-2CAF108BD40B}" presName="FourNodes_4_text" presStyleLbl="node1" presStyleIdx="3" presStyleCnt="4">
        <dgm:presLayoutVars>
          <dgm:bulletEnabled val="1"/>
        </dgm:presLayoutVars>
      </dgm:prSet>
      <dgm:spPr/>
      <dgm:t>
        <a:bodyPr/>
        <a:lstStyle/>
        <a:p>
          <a:endParaRPr lang="en-IN"/>
        </a:p>
      </dgm:t>
    </dgm:pt>
  </dgm:ptLst>
  <dgm:cxnLst>
    <dgm:cxn modelId="{911992BF-4872-42ED-84EE-DF93929B3896}" type="presOf" srcId="{EF9886B3-2E26-4DFA-B215-6A1A37243D28}" destId="{F3F482F9-0063-4355-B0DA-DB2433ECBBAF}" srcOrd="0" destOrd="0" presId="urn:microsoft.com/office/officeart/2005/8/layout/vProcess5"/>
    <dgm:cxn modelId="{4E053394-C4CE-4FD7-A8DB-68828105C74E}" type="presOf" srcId="{282E4407-FB80-45B8-B1A8-2040AF70BF08}" destId="{B2AB3253-280F-4992-8579-6B2293276A0E}" srcOrd="1" destOrd="0" presId="urn:microsoft.com/office/officeart/2005/8/layout/vProcess5"/>
    <dgm:cxn modelId="{C55E9255-E792-47B4-8998-282B1E02636F}" type="presOf" srcId="{14258877-9BB1-4D50-B7E8-AE36AE25CAA8}" destId="{8941F1D1-5B12-4A7F-8AA9-C219A22B29DA}" srcOrd="0" destOrd="0" presId="urn:microsoft.com/office/officeart/2005/8/layout/vProcess5"/>
    <dgm:cxn modelId="{7EB92308-7958-431A-BD0F-037E2F330024}" type="presOf" srcId="{14258877-9BB1-4D50-B7E8-AE36AE25CAA8}" destId="{4DE0CCFE-6C4B-4955-8C61-3B28E6378FB1}" srcOrd="1" destOrd="0" presId="urn:microsoft.com/office/officeart/2005/8/layout/vProcess5"/>
    <dgm:cxn modelId="{8659B162-6ACD-4719-A9DC-19CA9F43CA99}" type="presOf" srcId="{35614173-2D6D-4B04-B3CC-C5482441DEF8}" destId="{6F413FD2-6C28-47A8-A71B-B988D03B0851}" srcOrd="1" destOrd="0" presId="urn:microsoft.com/office/officeart/2005/8/layout/vProcess5"/>
    <dgm:cxn modelId="{A3E446CE-1624-495C-9253-FB9DA6B5F8BC}" srcId="{D712E082-8E53-4945-8EEE-2CAF108BD40B}" destId="{BAE34EB6-DA33-4A52-8AC8-B313D86E6CC3}" srcOrd="3" destOrd="0" parTransId="{D5677A4F-3693-43F8-AD73-7248C67B0B58}" sibTransId="{6CFEFC41-5837-4D47-BA1C-59F448D1EAC9}"/>
    <dgm:cxn modelId="{5DCCBE1A-7FE0-4F7A-9D3C-9CFD76DC29EC}" srcId="{D712E082-8E53-4945-8EEE-2CAF108BD40B}" destId="{282E4407-FB80-45B8-B1A8-2040AF70BF08}" srcOrd="2" destOrd="0" parTransId="{8DCB146C-BB9F-4F64-A5FB-62E19205C834}" sibTransId="{EF9886B3-2E26-4DFA-B215-6A1A37243D28}"/>
    <dgm:cxn modelId="{6C11D4D4-C507-4AA3-80E4-E39BBE59E6B5}" type="presOf" srcId="{BAE34EB6-DA33-4A52-8AC8-B313D86E6CC3}" destId="{714C890B-A422-4247-A932-A3FAB386297A}" srcOrd="0" destOrd="0" presId="urn:microsoft.com/office/officeart/2005/8/layout/vProcess5"/>
    <dgm:cxn modelId="{F5390229-116B-475B-A39B-1CFDC9C4F3A1}" srcId="{D712E082-8E53-4945-8EEE-2CAF108BD40B}" destId="{35614173-2D6D-4B04-B3CC-C5482441DEF8}" srcOrd="0" destOrd="0" parTransId="{E3416B94-2743-4823-AD13-5C4A9D9C9011}" sibTransId="{5281A31A-25C0-4C2C-8B82-EA801D33B5F4}"/>
    <dgm:cxn modelId="{3734F28E-F1E6-4E96-8F0F-3F48BB499B42}" type="presOf" srcId="{7EB3BFD9-9D56-4FF2-B7B3-749F2B05B55C}" destId="{ADD5FAF9-85CC-4DE9-B199-5EF310505739}" srcOrd="0" destOrd="0" presId="urn:microsoft.com/office/officeart/2005/8/layout/vProcess5"/>
    <dgm:cxn modelId="{7E2883F0-AD6D-4FB2-B977-8BCC6E1CB996}" type="presOf" srcId="{BAE34EB6-DA33-4A52-8AC8-B313D86E6CC3}" destId="{CC6B71DA-876E-4F52-B8B0-1F202BD97564}" srcOrd="1" destOrd="0" presId="urn:microsoft.com/office/officeart/2005/8/layout/vProcess5"/>
    <dgm:cxn modelId="{08B76554-8AEC-4A32-9BFA-790A9A67BDFF}" srcId="{D712E082-8E53-4945-8EEE-2CAF108BD40B}" destId="{14258877-9BB1-4D50-B7E8-AE36AE25CAA8}" srcOrd="1" destOrd="0" parTransId="{616467D1-0AE7-463D-A69F-9214882D38CF}" sibTransId="{7EB3BFD9-9D56-4FF2-B7B3-749F2B05B55C}"/>
    <dgm:cxn modelId="{070EEB22-5D0E-4977-8A96-F4C1FDCD42EA}" type="presOf" srcId="{282E4407-FB80-45B8-B1A8-2040AF70BF08}" destId="{2C19AA2D-FEEF-41D9-9447-B988CF9CA4FD}" srcOrd="0" destOrd="0" presId="urn:microsoft.com/office/officeart/2005/8/layout/vProcess5"/>
    <dgm:cxn modelId="{C2A8BF61-C97D-4134-B377-9FADA7635158}" type="presOf" srcId="{35614173-2D6D-4B04-B3CC-C5482441DEF8}" destId="{D01B43BC-3CCD-4BDB-84FE-45E7B0054E0D}" srcOrd="0" destOrd="0" presId="urn:microsoft.com/office/officeart/2005/8/layout/vProcess5"/>
    <dgm:cxn modelId="{CFC13178-79D1-4746-A4C7-DBBC2C46600B}" type="presOf" srcId="{D712E082-8E53-4945-8EEE-2CAF108BD40B}" destId="{8A0BCCD3-E40C-4A82-878A-C318C7EEA176}" srcOrd="0" destOrd="0" presId="urn:microsoft.com/office/officeart/2005/8/layout/vProcess5"/>
    <dgm:cxn modelId="{170CED5D-DF03-4BBE-9F78-07C8E94BE6C9}" type="presOf" srcId="{5281A31A-25C0-4C2C-8B82-EA801D33B5F4}" destId="{E137E71D-A369-4964-8A2E-F3C096469930}" srcOrd="0" destOrd="0" presId="urn:microsoft.com/office/officeart/2005/8/layout/vProcess5"/>
    <dgm:cxn modelId="{A5882692-80F6-4119-A8E9-E356B2909678}" type="presParOf" srcId="{8A0BCCD3-E40C-4A82-878A-C318C7EEA176}" destId="{2AB4DEBB-65F8-4097-87DB-FE2DF6B5407B}" srcOrd="0" destOrd="0" presId="urn:microsoft.com/office/officeart/2005/8/layout/vProcess5"/>
    <dgm:cxn modelId="{638D4102-0F0D-49A7-B689-55A5B3ECF195}" type="presParOf" srcId="{8A0BCCD3-E40C-4A82-878A-C318C7EEA176}" destId="{D01B43BC-3CCD-4BDB-84FE-45E7B0054E0D}" srcOrd="1" destOrd="0" presId="urn:microsoft.com/office/officeart/2005/8/layout/vProcess5"/>
    <dgm:cxn modelId="{F1B6FAEE-CDFF-4F11-9909-4A063A6B0349}" type="presParOf" srcId="{8A0BCCD3-E40C-4A82-878A-C318C7EEA176}" destId="{8941F1D1-5B12-4A7F-8AA9-C219A22B29DA}" srcOrd="2" destOrd="0" presId="urn:microsoft.com/office/officeart/2005/8/layout/vProcess5"/>
    <dgm:cxn modelId="{290B20B7-0720-4BFB-9309-E75D2ACEA32D}" type="presParOf" srcId="{8A0BCCD3-E40C-4A82-878A-C318C7EEA176}" destId="{2C19AA2D-FEEF-41D9-9447-B988CF9CA4FD}" srcOrd="3" destOrd="0" presId="urn:microsoft.com/office/officeart/2005/8/layout/vProcess5"/>
    <dgm:cxn modelId="{87FF648C-172D-440E-BC16-155ECAA749A5}" type="presParOf" srcId="{8A0BCCD3-E40C-4A82-878A-C318C7EEA176}" destId="{714C890B-A422-4247-A932-A3FAB386297A}" srcOrd="4" destOrd="0" presId="urn:microsoft.com/office/officeart/2005/8/layout/vProcess5"/>
    <dgm:cxn modelId="{2DF8F542-197D-44FF-B6E0-FD4E549CD2C1}" type="presParOf" srcId="{8A0BCCD3-E40C-4A82-878A-C318C7EEA176}" destId="{E137E71D-A369-4964-8A2E-F3C096469930}" srcOrd="5" destOrd="0" presId="urn:microsoft.com/office/officeart/2005/8/layout/vProcess5"/>
    <dgm:cxn modelId="{68E15F15-73A0-4198-AEF0-B909C1AEEC04}" type="presParOf" srcId="{8A0BCCD3-E40C-4A82-878A-C318C7EEA176}" destId="{ADD5FAF9-85CC-4DE9-B199-5EF310505739}" srcOrd="6" destOrd="0" presId="urn:microsoft.com/office/officeart/2005/8/layout/vProcess5"/>
    <dgm:cxn modelId="{C0881165-837E-4E05-8935-B2B8A524407B}" type="presParOf" srcId="{8A0BCCD3-E40C-4A82-878A-C318C7EEA176}" destId="{F3F482F9-0063-4355-B0DA-DB2433ECBBAF}" srcOrd="7" destOrd="0" presId="urn:microsoft.com/office/officeart/2005/8/layout/vProcess5"/>
    <dgm:cxn modelId="{597DE90C-F3C3-4990-B519-49F44F2F6DD0}" type="presParOf" srcId="{8A0BCCD3-E40C-4A82-878A-C318C7EEA176}" destId="{6F413FD2-6C28-47A8-A71B-B988D03B0851}" srcOrd="8" destOrd="0" presId="urn:microsoft.com/office/officeart/2005/8/layout/vProcess5"/>
    <dgm:cxn modelId="{68DABFA4-0ABB-4433-BD6C-DAF43C61770C}" type="presParOf" srcId="{8A0BCCD3-E40C-4A82-878A-C318C7EEA176}" destId="{4DE0CCFE-6C4B-4955-8C61-3B28E6378FB1}" srcOrd="9" destOrd="0" presId="urn:microsoft.com/office/officeart/2005/8/layout/vProcess5"/>
    <dgm:cxn modelId="{053358A7-4D03-41D9-86B5-FA9C1B63D10F}" type="presParOf" srcId="{8A0BCCD3-E40C-4A82-878A-C318C7EEA176}" destId="{B2AB3253-280F-4992-8579-6B2293276A0E}" srcOrd="10" destOrd="0" presId="urn:microsoft.com/office/officeart/2005/8/layout/vProcess5"/>
    <dgm:cxn modelId="{15476877-F075-4FFA-81DE-72A54628398B}" type="presParOf" srcId="{8A0BCCD3-E40C-4A82-878A-C318C7EEA176}" destId="{CC6B71DA-876E-4F52-B8B0-1F202BD97564}"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2EFD3BB-3DA4-441F-8FCC-6D8301908B03}"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IN"/>
        </a:p>
      </dgm:t>
    </dgm:pt>
    <dgm:pt modelId="{75C68A50-7CC7-44EB-8629-691ABBC45E67}">
      <dgm:prSet phldrT="[Text]" custT="1"/>
      <dgm:spPr/>
      <dgm:t>
        <a:bodyPr/>
        <a:lstStyle/>
        <a:p>
          <a:pPr algn="l"/>
          <a:r>
            <a:rPr lang="en-IN" sz="2800" dirty="0"/>
            <a:t>Taxable Supply</a:t>
          </a:r>
        </a:p>
      </dgm:t>
    </dgm:pt>
    <dgm:pt modelId="{D4FA7669-C3ED-4EC3-9438-0EAB66ECB921}" type="parTrans" cxnId="{9A0EBB24-1567-4863-BD2E-F6499ACCE769}">
      <dgm:prSet/>
      <dgm:spPr/>
      <dgm:t>
        <a:bodyPr/>
        <a:lstStyle/>
        <a:p>
          <a:endParaRPr lang="en-IN"/>
        </a:p>
      </dgm:t>
    </dgm:pt>
    <dgm:pt modelId="{66CD4D7E-EFA0-472B-A79D-457A82782C3F}" type="sibTrans" cxnId="{9A0EBB24-1567-4863-BD2E-F6499ACCE769}">
      <dgm:prSet/>
      <dgm:spPr/>
      <dgm:t>
        <a:bodyPr/>
        <a:lstStyle/>
        <a:p>
          <a:endParaRPr lang="en-IN"/>
        </a:p>
      </dgm:t>
    </dgm:pt>
    <dgm:pt modelId="{EF671319-9C49-4F66-8C32-A8050BFDEB28}">
      <dgm:prSet phldrT="[Text]"/>
      <dgm:spPr/>
      <dgm:t>
        <a:bodyPr/>
        <a:lstStyle/>
        <a:p>
          <a:r>
            <a:rPr lang="en-IN" dirty="0"/>
            <a:t>A supply of Goods or Services for a Consideration by a person </a:t>
          </a:r>
          <a:r>
            <a:rPr lang="en-IN" u="sng" dirty="0"/>
            <a:t>conducting business in the State</a:t>
          </a:r>
          <a:r>
            <a:rPr lang="en-IN" dirty="0"/>
            <a:t>, and does not include Exempt Supply</a:t>
          </a:r>
        </a:p>
      </dgm:t>
    </dgm:pt>
    <dgm:pt modelId="{80FB44B3-B23A-4332-A345-032D9B03AB2F}" type="parTrans" cxnId="{9B197D38-7662-4839-87C9-CB9C66C40D96}">
      <dgm:prSet/>
      <dgm:spPr/>
      <dgm:t>
        <a:bodyPr/>
        <a:lstStyle/>
        <a:p>
          <a:endParaRPr lang="en-IN"/>
        </a:p>
      </dgm:t>
    </dgm:pt>
    <dgm:pt modelId="{C65D8BD0-56C6-412D-AA73-5A583BE30611}" type="sibTrans" cxnId="{9B197D38-7662-4839-87C9-CB9C66C40D96}">
      <dgm:prSet/>
      <dgm:spPr/>
      <dgm:t>
        <a:bodyPr/>
        <a:lstStyle/>
        <a:p>
          <a:endParaRPr lang="en-IN"/>
        </a:p>
      </dgm:t>
    </dgm:pt>
    <dgm:pt modelId="{C5957F09-2794-442E-BC3C-EA872AF47AE4}">
      <dgm:prSet phldrT="[Text]" custT="1"/>
      <dgm:spPr/>
      <dgm:t>
        <a:bodyPr/>
        <a:lstStyle/>
        <a:p>
          <a:pPr algn="l"/>
          <a:r>
            <a:rPr lang="en-IN" sz="2800" dirty="0"/>
            <a:t>Deemed Supply</a:t>
          </a:r>
        </a:p>
      </dgm:t>
    </dgm:pt>
    <dgm:pt modelId="{F67326B6-7027-4C5B-88E5-0C1AF20586F5}" type="parTrans" cxnId="{AD0CC694-54FE-446C-9E4C-FF574D0E3570}">
      <dgm:prSet/>
      <dgm:spPr/>
      <dgm:t>
        <a:bodyPr/>
        <a:lstStyle/>
        <a:p>
          <a:endParaRPr lang="en-IN"/>
        </a:p>
      </dgm:t>
    </dgm:pt>
    <dgm:pt modelId="{DD7A5F54-0AB6-4AE6-A60D-A16B87E658E5}" type="sibTrans" cxnId="{AD0CC694-54FE-446C-9E4C-FF574D0E3570}">
      <dgm:prSet/>
      <dgm:spPr/>
      <dgm:t>
        <a:bodyPr/>
        <a:lstStyle/>
        <a:p>
          <a:endParaRPr lang="en-IN"/>
        </a:p>
      </dgm:t>
    </dgm:pt>
    <dgm:pt modelId="{D51DC543-E10F-46C5-957C-02226773D717}">
      <dgm:prSet phldrT="[Text]"/>
      <dgm:spPr/>
      <dgm:t>
        <a:bodyPr/>
        <a:lstStyle/>
        <a:p>
          <a:r>
            <a:rPr lang="en-IN" dirty="0"/>
            <a:t>Anything </a:t>
          </a:r>
          <a:r>
            <a:rPr lang="en-IN" b="1" u="sng" dirty="0"/>
            <a:t>considered</a:t>
          </a:r>
          <a:r>
            <a:rPr lang="en-IN" dirty="0"/>
            <a:t> as a supply and </a:t>
          </a:r>
          <a:r>
            <a:rPr lang="en-IN" b="1" u="sng" dirty="0"/>
            <a:t>treated</a:t>
          </a:r>
          <a:r>
            <a:rPr lang="en-IN" dirty="0"/>
            <a:t> as a Taxable Supply according to the instances stipulated in this Decree – Law.</a:t>
          </a:r>
        </a:p>
      </dgm:t>
    </dgm:pt>
    <dgm:pt modelId="{833AA53E-B562-4157-B423-AEBA2FC6AB79}" type="parTrans" cxnId="{EA4B60A9-A20D-4E29-A3C6-4FED151BBCAE}">
      <dgm:prSet/>
      <dgm:spPr/>
      <dgm:t>
        <a:bodyPr/>
        <a:lstStyle/>
        <a:p>
          <a:endParaRPr lang="en-IN"/>
        </a:p>
      </dgm:t>
    </dgm:pt>
    <dgm:pt modelId="{BB7512F4-998F-4813-BB3E-B766951E4E52}" type="sibTrans" cxnId="{EA4B60A9-A20D-4E29-A3C6-4FED151BBCAE}">
      <dgm:prSet/>
      <dgm:spPr/>
      <dgm:t>
        <a:bodyPr/>
        <a:lstStyle/>
        <a:p>
          <a:endParaRPr lang="en-IN"/>
        </a:p>
      </dgm:t>
    </dgm:pt>
    <dgm:pt modelId="{C960ADF6-7F18-4256-860E-1745B9F096EB}">
      <dgm:prSet phldrT="[Text]" custT="1"/>
      <dgm:spPr/>
      <dgm:t>
        <a:bodyPr/>
        <a:lstStyle/>
        <a:p>
          <a:pPr algn="l"/>
          <a:r>
            <a:rPr lang="en-IN" sz="2800" dirty="0"/>
            <a:t>Concerned Goods</a:t>
          </a:r>
        </a:p>
      </dgm:t>
    </dgm:pt>
    <dgm:pt modelId="{0022AA44-D115-4560-B9FC-672769E44613}" type="parTrans" cxnId="{47B43805-1C1A-44A2-8FCA-4FF0C52F69BC}">
      <dgm:prSet/>
      <dgm:spPr/>
      <dgm:t>
        <a:bodyPr/>
        <a:lstStyle/>
        <a:p>
          <a:endParaRPr lang="en-IN"/>
        </a:p>
      </dgm:t>
    </dgm:pt>
    <dgm:pt modelId="{81879B11-DFC9-4F10-97AC-BB7EB8ACA35D}" type="sibTrans" cxnId="{47B43805-1C1A-44A2-8FCA-4FF0C52F69BC}">
      <dgm:prSet/>
      <dgm:spPr/>
      <dgm:t>
        <a:bodyPr/>
        <a:lstStyle/>
        <a:p>
          <a:endParaRPr lang="en-IN"/>
        </a:p>
      </dgm:t>
    </dgm:pt>
    <dgm:pt modelId="{08FDBA4B-E961-4981-BEEF-9000DBC80BA9}">
      <dgm:prSet phldrT="[Text]"/>
      <dgm:spPr/>
      <dgm:t>
        <a:bodyPr/>
        <a:lstStyle/>
        <a:p>
          <a:r>
            <a:rPr lang="en-IN" dirty="0"/>
            <a:t>Goods that have been imported, and would not be exempt if supplied in the State.</a:t>
          </a:r>
        </a:p>
      </dgm:t>
    </dgm:pt>
    <dgm:pt modelId="{C53BF767-1419-4247-B6D4-E709F139DE61}" type="parTrans" cxnId="{BBF62D06-2E8F-41D2-9052-BD248947D3EC}">
      <dgm:prSet/>
      <dgm:spPr/>
      <dgm:t>
        <a:bodyPr/>
        <a:lstStyle/>
        <a:p>
          <a:endParaRPr lang="en-IN"/>
        </a:p>
      </dgm:t>
    </dgm:pt>
    <dgm:pt modelId="{0FDE426F-AF75-4020-A6C1-9D240860A1A2}" type="sibTrans" cxnId="{BBF62D06-2E8F-41D2-9052-BD248947D3EC}">
      <dgm:prSet/>
      <dgm:spPr/>
      <dgm:t>
        <a:bodyPr/>
        <a:lstStyle/>
        <a:p>
          <a:endParaRPr lang="en-IN"/>
        </a:p>
      </dgm:t>
    </dgm:pt>
    <dgm:pt modelId="{E0E7D871-1720-45E7-B62B-E61AD48F3100}">
      <dgm:prSet phldrT="[Text]" custT="1"/>
      <dgm:spPr/>
      <dgm:t>
        <a:bodyPr/>
        <a:lstStyle/>
        <a:p>
          <a:pPr algn="l"/>
          <a:r>
            <a:rPr lang="en-IN" sz="2800" dirty="0"/>
            <a:t>Goods</a:t>
          </a:r>
        </a:p>
      </dgm:t>
    </dgm:pt>
    <dgm:pt modelId="{BC7B107D-AB01-44FB-8593-B3801C0D6785}" type="parTrans" cxnId="{B3EB1774-92CF-45AC-9FE7-2EF90E2AFF1B}">
      <dgm:prSet/>
      <dgm:spPr/>
      <dgm:t>
        <a:bodyPr/>
        <a:lstStyle/>
        <a:p>
          <a:endParaRPr lang="en-IN"/>
        </a:p>
      </dgm:t>
    </dgm:pt>
    <dgm:pt modelId="{1A8BD22D-24F2-4DDA-83CD-DC89066287AF}" type="sibTrans" cxnId="{B3EB1774-92CF-45AC-9FE7-2EF90E2AFF1B}">
      <dgm:prSet/>
      <dgm:spPr/>
      <dgm:t>
        <a:bodyPr/>
        <a:lstStyle/>
        <a:p>
          <a:endParaRPr lang="en-IN"/>
        </a:p>
      </dgm:t>
    </dgm:pt>
    <dgm:pt modelId="{34EB21C0-5281-4DE7-8ADA-12EB15811F8E}">
      <dgm:prSet phldrT="[Text]"/>
      <dgm:spPr/>
      <dgm:t>
        <a:bodyPr/>
        <a:lstStyle/>
        <a:p>
          <a:r>
            <a:rPr lang="en-IN" dirty="0"/>
            <a:t>Physical property that can be supplied including real estate, water and all forms of energy as specified in the Executive Regulation of this Decree – Law.</a:t>
          </a:r>
        </a:p>
      </dgm:t>
    </dgm:pt>
    <dgm:pt modelId="{94469E4C-9216-40D7-98ED-7CDD67545F52}" type="parTrans" cxnId="{875AD2F9-3E9B-436D-B072-B337B0D0377B}">
      <dgm:prSet/>
      <dgm:spPr/>
      <dgm:t>
        <a:bodyPr/>
        <a:lstStyle/>
        <a:p>
          <a:endParaRPr lang="en-IN"/>
        </a:p>
      </dgm:t>
    </dgm:pt>
    <dgm:pt modelId="{0292AA12-1EAC-47AC-BF73-E02A0EAC448F}" type="sibTrans" cxnId="{875AD2F9-3E9B-436D-B072-B337B0D0377B}">
      <dgm:prSet/>
      <dgm:spPr/>
      <dgm:t>
        <a:bodyPr/>
        <a:lstStyle/>
        <a:p>
          <a:endParaRPr lang="en-IN"/>
        </a:p>
      </dgm:t>
    </dgm:pt>
    <dgm:pt modelId="{185DAE3C-0E7B-44E3-8119-16449572273F}" type="pres">
      <dgm:prSet presAssocID="{E2EFD3BB-3DA4-441F-8FCC-6D8301908B03}" presName="vert0" presStyleCnt="0">
        <dgm:presLayoutVars>
          <dgm:dir/>
          <dgm:animOne val="branch"/>
          <dgm:animLvl val="lvl"/>
        </dgm:presLayoutVars>
      </dgm:prSet>
      <dgm:spPr/>
      <dgm:t>
        <a:bodyPr/>
        <a:lstStyle/>
        <a:p>
          <a:endParaRPr lang="en-IN"/>
        </a:p>
      </dgm:t>
    </dgm:pt>
    <dgm:pt modelId="{05DCEEA1-82CD-45C9-939E-C2F3F50F6200}" type="pres">
      <dgm:prSet presAssocID="{75C68A50-7CC7-44EB-8629-691ABBC45E67}" presName="thickLine" presStyleLbl="alignNode1" presStyleIdx="0" presStyleCnt="4"/>
      <dgm:spPr/>
    </dgm:pt>
    <dgm:pt modelId="{0518FC70-F30B-478B-9C13-44E1FD45F20B}" type="pres">
      <dgm:prSet presAssocID="{75C68A50-7CC7-44EB-8629-691ABBC45E67}" presName="horz1" presStyleCnt="0"/>
      <dgm:spPr/>
    </dgm:pt>
    <dgm:pt modelId="{DC894192-BCB7-4598-9CE0-F7AE4F8BD2F7}" type="pres">
      <dgm:prSet presAssocID="{75C68A50-7CC7-44EB-8629-691ABBC45E67}" presName="tx1" presStyleLbl="revTx" presStyleIdx="0" presStyleCnt="8"/>
      <dgm:spPr/>
      <dgm:t>
        <a:bodyPr/>
        <a:lstStyle/>
        <a:p>
          <a:endParaRPr lang="en-IN"/>
        </a:p>
      </dgm:t>
    </dgm:pt>
    <dgm:pt modelId="{C4825A42-B316-4EF8-BCAB-1CAA46AE0525}" type="pres">
      <dgm:prSet presAssocID="{75C68A50-7CC7-44EB-8629-691ABBC45E67}" presName="vert1" presStyleCnt="0"/>
      <dgm:spPr/>
    </dgm:pt>
    <dgm:pt modelId="{D9DB4BB9-CFB1-4880-B63B-7972B7502906}" type="pres">
      <dgm:prSet presAssocID="{EF671319-9C49-4F66-8C32-A8050BFDEB28}" presName="vertSpace2a" presStyleCnt="0"/>
      <dgm:spPr/>
    </dgm:pt>
    <dgm:pt modelId="{28132701-9A69-4303-9C37-387879A3381C}" type="pres">
      <dgm:prSet presAssocID="{EF671319-9C49-4F66-8C32-A8050BFDEB28}" presName="horz2" presStyleCnt="0"/>
      <dgm:spPr/>
    </dgm:pt>
    <dgm:pt modelId="{A7592E08-5063-4F2E-AEAC-0B564660F657}" type="pres">
      <dgm:prSet presAssocID="{EF671319-9C49-4F66-8C32-A8050BFDEB28}" presName="horzSpace2" presStyleCnt="0"/>
      <dgm:spPr/>
    </dgm:pt>
    <dgm:pt modelId="{E14FE7CF-5564-4689-A2B7-34F818A8793F}" type="pres">
      <dgm:prSet presAssocID="{EF671319-9C49-4F66-8C32-A8050BFDEB28}" presName="tx2" presStyleLbl="revTx" presStyleIdx="1" presStyleCnt="8"/>
      <dgm:spPr/>
      <dgm:t>
        <a:bodyPr/>
        <a:lstStyle/>
        <a:p>
          <a:endParaRPr lang="en-IN"/>
        </a:p>
      </dgm:t>
    </dgm:pt>
    <dgm:pt modelId="{5E2ECCE9-C641-4A43-8B06-C26B46A60089}" type="pres">
      <dgm:prSet presAssocID="{EF671319-9C49-4F66-8C32-A8050BFDEB28}" presName="vert2" presStyleCnt="0"/>
      <dgm:spPr/>
    </dgm:pt>
    <dgm:pt modelId="{3143AF22-DC14-4CEF-B229-2148AC96D30A}" type="pres">
      <dgm:prSet presAssocID="{EF671319-9C49-4F66-8C32-A8050BFDEB28}" presName="thinLine2b" presStyleLbl="callout" presStyleIdx="0" presStyleCnt="4"/>
      <dgm:spPr/>
    </dgm:pt>
    <dgm:pt modelId="{EF0190C7-0FD5-47A1-9DF0-35A8221C373D}" type="pres">
      <dgm:prSet presAssocID="{EF671319-9C49-4F66-8C32-A8050BFDEB28}" presName="vertSpace2b" presStyleCnt="0"/>
      <dgm:spPr/>
    </dgm:pt>
    <dgm:pt modelId="{15DA0F41-217A-41B6-B74B-5B6AF5C74CD0}" type="pres">
      <dgm:prSet presAssocID="{C5957F09-2794-442E-BC3C-EA872AF47AE4}" presName="thickLine" presStyleLbl="alignNode1" presStyleIdx="1" presStyleCnt="4"/>
      <dgm:spPr/>
    </dgm:pt>
    <dgm:pt modelId="{727D0E2D-F950-48FC-80D3-F5F3C5654BBA}" type="pres">
      <dgm:prSet presAssocID="{C5957F09-2794-442E-BC3C-EA872AF47AE4}" presName="horz1" presStyleCnt="0"/>
      <dgm:spPr/>
    </dgm:pt>
    <dgm:pt modelId="{5F46FC9D-5BB9-4620-840C-129F7CDA5F41}" type="pres">
      <dgm:prSet presAssocID="{C5957F09-2794-442E-BC3C-EA872AF47AE4}" presName="tx1" presStyleLbl="revTx" presStyleIdx="2" presStyleCnt="8"/>
      <dgm:spPr/>
      <dgm:t>
        <a:bodyPr/>
        <a:lstStyle/>
        <a:p>
          <a:endParaRPr lang="en-IN"/>
        </a:p>
      </dgm:t>
    </dgm:pt>
    <dgm:pt modelId="{2446EA3F-39BD-4089-B8E3-599C3F8C5D04}" type="pres">
      <dgm:prSet presAssocID="{C5957F09-2794-442E-BC3C-EA872AF47AE4}" presName="vert1" presStyleCnt="0"/>
      <dgm:spPr/>
    </dgm:pt>
    <dgm:pt modelId="{2A87E43C-D16D-4015-98F3-8DB3DE91EA86}" type="pres">
      <dgm:prSet presAssocID="{D51DC543-E10F-46C5-957C-02226773D717}" presName="vertSpace2a" presStyleCnt="0"/>
      <dgm:spPr/>
    </dgm:pt>
    <dgm:pt modelId="{0AD0675A-BE85-4412-BFCE-02D92EDDFC84}" type="pres">
      <dgm:prSet presAssocID="{D51DC543-E10F-46C5-957C-02226773D717}" presName="horz2" presStyleCnt="0"/>
      <dgm:spPr/>
    </dgm:pt>
    <dgm:pt modelId="{5F287A0F-BD89-402E-9EAA-59D0F8147BAA}" type="pres">
      <dgm:prSet presAssocID="{D51DC543-E10F-46C5-957C-02226773D717}" presName="horzSpace2" presStyleCnt="0"/>
      <dgm:spPr/>
    </dgm:pt>
    <dgm:pt modelId="{5965A6F3-2BED-4248-A0A8-E6C58D956BDD}" type="pres">
      <dgm:prSet presAssocID="{D51DC543-E10F-46C5-957C-02226773D717}" presName="tx2" presStyleLbl="revTx" presStyleIdx="3" presStyleCnt="8"/>
      <dgm:spPr/>
      <dgm:t>
        <a:bodyPr/>
        <a:lstStyle/>
        <a:p>
          <a:endParaRPr lang="en-IN"/>
        </a:p>
      </dgm:t>
    </dgm:pt>
    <dgm:pt modelId="{A0B3BF7C-5B88-4825-A739-FE96FC0DE997}" type="pres">
      <dgm:prSet presAssocID="{D51DC543-E10F-46C5-957C-02226773D717}" presName="vert2" presStyleCnt="0"/>
      <dgm:spPr/>
    </dgm:pt>
    <dgm:pt modelId="{E869A515-6086-4EBB-A155-9E6F7F27713C}" type="pres">
      <dgm:prSet presAssocID="{D51DC543-E10F-46C5-957C-02226773D717}" presName="thinLine2b" presStyleLbl="callout" presStyleIdx="1" presStyleCnt="4"/>
      <dgm:spPr/>
    </dgm:pt>
    <dgm:pt modelId="{10202DC3-A91C-4313-883F-AC84DD126A1F}" type="pres">
      <dgm:prSet presAssocID="{D51DC543-E10F-46C5-957C-02226773D717}" presName="vertSpace2b" presStyleCnt="0"/>
      <dgm:spPr/>
    </dgm:pt>
    <dgm:pt modelId="{DEF3013C-D8C3-4B96-A694-61DDABF03612}" type="pres">
      <dgm:prSet presAssocID="{C960ADF6-7F18-4256-860E-1745B9F096EB}" presName="thickLine" presStyleLbl="alignNode1" presStyleIdx="2" presStyleCnt="4"/>
      <dgm:spPr/>
    </dgm:pt>
    <dgm:pt modelId="{9334726D-799D-48E0-9A96-A4EB63575312}" type="pres">
      <dgm:prSet presAssocID="{C960ADF6-7F18-4256-860E-1745B9F096EB}" presName="horz1" presStyleCnt="0"/>
      <dgm:spPr/>
    </dgm:pt>
    <dgm:pt modelId="{CDA862F0-E495-4505-BF85-6E134B32638B}" type="pres">
      <dgm:prSet presAssocID="{C960ADF6-7F18-4256-860E-1745B9F096EB}" presName="tx1" presStyleLbl="revTx" presStyleIdx="4" presStyleCnt="8"/>
      <dgm:spPr/>
      <dgm:t>
        <a:bodyPr/>
        <a:lstStyle/>
        <a:p>
          <a:endParaRPr lang="en-IN"/>
        </a:p>
      </dgm:t>
    </dgm:pt>
    <dgm:pt modelId="{D6177173-62B6-43E4-A3CA-92F127CF730D}" type="pres">
      <dgm:prSet presAssocID="{C960ADF6-7F18-4256-860E-1745B9F096EB}" presName="vert1" presStyleCnt="0"/>
      <dgm:spPr/>
    </dgm:pt>
    <dgm:pt modelId="{639AD223-BFDF-498E-838F-7D495BEFDD56}" type="pres">
      <dgm:prSet presAssocID="{08FDBA4B-E961-4981-BEEF-9000DBC80BA9}" presName="vertSpace2a" presStyleCnt="0"/>
      <dgm:spPr/>
    </dgm:pt>
    <dgm:pt modelId="{B038786E-CCD8-450C-8058-10D68FF85507}" type="pres">
      <dgm:prSet presAssocID="{08FDBA4B-E961-4981-BEEF-9000DBC80BA9}" presName="horz2" presStyleCnt="0"/>
      <dgm:spPr/>
    </dgm:pt>
    <dgm:pt modelId="{DF53B9B1-11AC-4A6D-B92F-E858837B1A10}" type="pres">
      <dgm:prSet presAssocID="{08FDBA4B-E961-4981-BEEF-9000DBC80BA9}" presName="horzSpace2" presStyleCnt="0"/>
      <dgm:spPr/>
    </dgm:pt>
    <dgm:pt modelId="{B62723C2-D693-4385-91C3-9BABB8B1BDF8}" type="pres">
      <dgm:prSet presAssocID="{08FDBA4B-E961-4981-BEEF-9000DBC80BA9}" presName="tx2" presStyleLbl="revTx" presStyleIdx="5" presStyleCnt="8"/>
      <dgm:spPr/>
      <dgm:t>
        <a:bodyPr/>
        <a:lstStyle/>
        <a:p>
          <a:endParaRPr lang="en-IN"/>
        </a:p>
      </dgm:t>
    </dgm:pt>
    <dgm:pt modelId="{15A7F13A-A10C-47CE-8048-3E17EE97F477}" type="pres">
      <dgm:prSet presAssocID="{08FDBA4B-E961-4981-BEEF-9000DBC80BA9}" presName="vert2" presStyleCnt="0"/>
      <dgm:spPr/>
    </dgm:pt>
    <dgm:pt modelId="{29FDD414-11D3-4616-A084-9E2DE367CC26}" type="pres">
      <dgm:prSet presAssocID="{08FDBA4B-E961-4981-BEEF-9000DBC80BA9}" presName="thinLine2b" presStyleLbl="callout" presStyleIdx="2" presStyleCnt="4"/>
      <dgm:spPr/>
    </dgm:pt>
    <dgm:pt modelId="{C033E802-291C-47F9-803E-42C960090ACC}" type="pres">
      <dgm:prSet presAssocID="{08FDBA4B-E961-4981-BEEF-9000DBC80BA9}" presName="vertSpace2b" presStyleCnt="0"/>
      <dgm:spPr/>
    </dgm:pt>
    <dgm:pt modelId="{33BFA4CA-C66D-4966-89DA-8C7EAF6D1DD0}" type="pres">
      <dgm:prSet presAssocID="{E0E7D871-1720-45E7-B62B-E61AD48F3100}" presName="thickLine" presStyleLbl="alignNode1" presStyleIdx="3" presStyleCnt="4"/>
      <dgm:spPr/>
    </dgm:pt>
    <dgm:pt modelId="{7EF03E0A-888D-4A7C-B797-039BA4556767}" type="pres">
      <dgm:prSet presAssocID="{E0E7D871-1720-45E7-B62B-E61AD48F3100}" presName="horz1" presStyleCnt="0"/>
      <dgm:spPr/>
    </dgm:pt>
    <dgm:pt modelId="{6BC0D5E6-510F-4955-8141-317E7480A777}" type="pres">
      <dgm:prSet presAssocID="{E0E7D871-1720-45E7-B62B-E61AD48F3100}" presName="tx1" presStyleLbl="revTx" presStyleIdx="6" presStyleCnt="8"/>
      <dgm:spPr/>
      <dgm:t>
        <a:bodyPr/>
        <a:lstStyle/>
        <a:p>
          <a:endParaRPr lang="en-IN"/>
        </a:p>
      </dgm:t>
    </dgm:pt>
    <dgm:pt modelId="{EBE5DA0F-17B4-487D-B206-7265D946AA3D}" type="pres">
      <dgm:prSet presAssocID="{E0E7D871-1720-45E7-B62B-E61AD48F3100}" presName="vert1" presStyleCnt="0"/>
      <dgm:spPr/>
    </dgm:pt>
    <dgm:pt modelId="{E1099365-D360-4925-BDD5-BC84C1FC8162}" type="pres">
      <dgm:prSet presAssocID="{34EB21C0-5281-4DE7-8ADA-12EB15811F8E}" presName="vertSpace2a" presStyleCnt="0"/>
      <dgm:spPr/>
    </dgm:pt>
    <dgm:pt modelId="{3691EE08-A7FE-448A-877E-432F7D04BFA6}" type="pres">
      <dgm:prSet presAssocID="{34EB21C0-5281-4DE7-8ADA-12EB15811F8E}" presName="horz2" presStyleCnt="0"/>
      <dgm:spPr/>
    </dgm:pt>
    <dgm:pt modelId="{76A0FDA5-21AE-4E27-85C9-463E9EE0C612}" type="pres">
      <dgm:prSet presAssocID="{34EB21C0-5281-4DE7-8ADA-12EB15811F8E}" presName="horzSpace2" presStyleCnt="0"/>
      <dgm:spPr/>
    </dgm:pt>
    <dgm:pt modelId="{54624837-23E0-4B3D-A9E8-1AFE8D0CAAF5}" type="pres">
      <dgm:prSet presAssocID="{34EB21C0-5281-4DE7-8ADA-12EB15811F8E}" presName="tx2" presStyleLbl="revTx" presStyleIdx="7" presStyleCnt="8"/>
      <dgm:spPr/>
      <dgm:t>
        <a:bodyPr/>
        <a:lstStyle/>
        <a:p>
          <a:endParaRPr lang="en-IN"/>
        </a:p>
      </dgm:t>
    </dgm:pt>
    <dgm:pt modelId="{3988C4BF-E97D-49FD-99A4-4B8117766869}" type="pres">
      <dgm:prSet presAssocID="{34EB21C0-5281-4DE7-8ADA-12EB15811F8E}" presName="vert2" presStyleCnt="0"/>
      <dgm:spPr/>
    </dgm:pt>
    <dgm:pt modelId="{E480B66F-D5F2-4569-94A4-BC0D4696ACAD}" type="pres">
      <dgm:prSet presAssocID="{34EB21C0-5281-4DE7-8ADA-12EB15811F8E}" presName="thinLine2b" presStyleLbl="callout" presStyleIdx="3" presStyleCnt="4"/>
      <dgm:spPr/>
    </dgm:pt>
    <dgm:pt modelId="{D1467CA2-D5DC-474B-9C5B-BDCBD6EFEB0B}" type="pres">
      <dgm:prSet presAssocID="{34EB21C0-5281-4DE7-8ADA-12EB15811F8E}" presName="vertSpace2b" presStyleCnt="0"/>
      <dgm:spPr/>
    </dgm:pt>
  </dgm:ptLst>
  <dgm:cxnLst>
    <dgm:cxn modelId="{A0F70F3B-AE1F-45B1-AC0E-7B7C8E387DEC}" type="presOf" srcId="{C960ADF6-7F18-4256-860E-1745B9F096EB}" destId="{CDA862F0-E495-4505-BF85-6E134B32638B}" srcOrd="0" destOrd="0" presId="urn:microsoft.com/office/officeart/2008/layout/LinedList"/>
    <dgm:cxn modelId="{9A0EBB24-1567-4863-BD2E-F6499ACCE769}" srcId="{E2EFD3BB-3DA4-441F-8FCC-6D8301908B03}" destId="{75C68A50-7CC7-44EB-8629-691ABBC45E67}" srcOrd="0" destOrd="0" parTransId="{D4FA7669-C3ED-4EC3-9438-0EAB66ECB921}" sibTransId="{66CD4D7E-EFA0-472B-A79D-457A82782C3F}"/>
    <dgm:cxn modelId="{9B197D38-7662-4839-87C9-CB9C66C40D96}" srcId="{75C68A50-7CC7-44EB-8629-691ABBC45E67}" destId="{EF671319-9C49-4F66-8C32-A8050BFDEB28}" srcOrd="0" destOrd="0" parTransId="{80FB44B3-B23A-4332-A345-032D9B03AB2F}" sibTransId="{C65D8BD0-56C6-412D-AA73-5A583BE30611}"/>
    <dgm:cxn modelId="{0E60DD8C-154D-41DC-8358-A277D1C38653}" type="presOf" srcId="{E0E7D871-1720-45E7-B62B-E61AD48F3100}" destId="{6BC0D5E6-510F-4955-8141-317E7480A777}" srcOrd="0" destOrd="0" presId="urn:microsoft.com/office/officeart/2008/layout/LinedList"/>
    <dgm:cxn modelId="{797C8C70-8C60-4766-908B-966C5AF491F8}" type="presOf" srcId="{E2EFD3BB-3DA4-441F-8FCC-6D8301908B03}" destId="{185DAE3C-0E7B-44E3-8119-16449572273F}" srcOrd="0" destOrd="0" presId="urn:microsoft.com/office/officeart/2008/layout/LinedList"/>
    <dgm:cxn modelId="{BBF62D06-2E8F-41D2-9052-BD248947D3EC}" srcId="{C960ADF6-7F18-4256-860E-1745B9F096EB}" destId="{08FDBA4B-E961-4981-BEEF-9000DBC80BA9}" srcOrd="0" destOrd="0" parTransId="{C53BF767-1419-4247-B6D4-E709F139DE61}" sibTransId="{0FDE426F-AF75-4020-A6C1-9D240860A1A2}"/>
    <dgm:cxn modelId="{DB98CC2C-63AE-491E-AE30-B5DE1D238052}" type="presOf" srcId="{EF671319-9C49-4F66-8C32-A8050BFDEB28}" destId="{E14FE7CF-5564-4689-A2B7-34F818A8793F}" srcOrd="0" destOrd="0" presId="urn:microsoft.com/office/officeart/2008/layout/LinedList"/>
    <dgm:cxn modelId="{47B43805-1C1A-44A2-8FCA-4FF0C52F69BC}" srcId="{E2EFD3BB-3DA4-441F-8FCC-6D8301908B03}" destId="{C960ADF6-7F18-4256-860E-1745B9F096EB}" srcOrd="2" destOrd="0" parTransId="{0022AA44-D115-4560-B9FC-672769E44613}" sibTransId="{81879B11-DFC9-4F10-97AC-BB7EB8ACA35D}"/>
    <dgm:cxn modelId="{B3EB1774-92CF-45AC-9FE7-2EF90E2AFF1B}" srcId="{E2EFD3BB-3DA4-441F-8FCC-6D8301908B03}" destId="{E0E7D871-1720-45E7-B62B-E61AD48F3100}" srcOrd="3" destOrd="0" parTransId="{BC7B107D-AB01-44FB-8593-B3801C0D6785}" sibTransId="{1A8BD22D-24F2-4DDA-83CD-DC89066287AF}"/>
    <dgm:cxn modelId="{875AD2F9-3E9B-436D-B072-B337B0D0377B}" srcId="{E0E7D871-1720-45E7-B62B-E61AD48F3100}" destId="{34EB21C0-5281-4DE7-8ADA-12EB15811F8E}" srcOrd="0" destOrd="0" parTransId="{94469E4C-9216-40D7-98ED-7CDD67545F52}" sibTransId="{0292AA12-1EAC-47AC-BF73-E02A0EAC448F}"/>
    <dgm:cxn modelId="{AD0CC694-54FE-446C-9E4C-FF574D0E3570}" srcId="{E2EFD3BB-3DA4-441F-8FCC-6D8301908B03}" destId="{C5957F09-2794-442E-BC3C-EA872AF47AE4}" srcOrd="1" destOrd="0" parTransId="{F67326B6-7027-4C5B-88E5-0C1AF20586F5}" sibTransId="{DD7A5F54-0AB6-4AE6-A60D-A16B87E658E5}"/>
    <dgm:cxn modelId="{EA4B60A9-A20D-4E29-A3C6-4FED151BBCAE}" srcId="{C5957F09-2794-442E-BC3C-EA872AF47AE4}" destId="{D51DC543-E10F-46C5-957C-02226773D717}" srcOrd="0" destOrd="0" parTransId="{833AA53E-B562-4157-B423-AEBA2FC6AB79}" sibTransId="{BB7512F4-998F-4813-BB3E-B766951E4E52}"/>
    <dgm:cxn modelId="{3EC53B52-3CF7-4B22-B1AE-2FDA16E800B3}" type="presOf" srcId="{75C68A50-7CC7-44EB-8629-691ABBC45E67}" destId="{DC894192-BCB7-4598-9CE0-F7AE4F8BD2F7}" srcOrd="0" destOrd="0" presId="urn:microsoft.com/office/officeart/2008/layout/LinedList"/>
    <dgm:cxn modelId="{615644C8-518A-49D0-BEE3-2E41660C2683}" type="presOf" srcId="{08FDBA4B-E961-4981-BEEF-9000DBC80BA9}" destId="{B62723C2-D693-4385-91C3-9BABB8B1BDF8}" srcOrd="0" destOrd="0" presId="urn:microsoft.com/office/officeart/2008/layout/LinedList"/>
    <dgm:cxn modelId="{31835DD9-0BD7-404E-A9CF-9739BB2E58D6}" type="presOf" srcId="{D51DC543-E10F-46C5-957C-02226773D717}" destId="{5965A6F3-2BED-4248-A0A8-E6C58D956BDD}" srcOrd="0" destOrd="0" presId="urn:microsoft.com/office/officeart/2008/layout/LinedList"/>
    <dgm:cxn modelId="{EF8E5AE5-EB69-42B7-9419-05D5E641CFDB}" type="presOf" srcId="{C5957F09-2794-442E-BC3C-EA872AF47AE4}" destId="{5F46FC9D-5BB9-4620-840C-129F7CDA5F41}" srcOrd="0" destOrd="0" presId="urn:microsoft.com/office/officeart/2008/layout/LinedList"/>
    <dgm:cxn modelId="{A659CB30-1EDA-45E8-BD50-124EEBA7456C}" type="presOf" srcId="{34EB21C0-5281-4DE7-8ADA-12EB15811F8E}" destId="{54624837-23E0-4B3D-A9E8-1AFE8D0CAAF5}" srcOrd="0" destOrd="0" presId="urn:microsoft.com/office/officeart/2008/layout/LinedList"/>
    <dgm:cxn modelId="{679E5B25-B106-4C3C-B6EB-C176BE68F180}" type="presParOf" srcId="{185DAE3C-0E7B-44E3-8119-16449572273F}" destId="{05DCEEA1-82CD-45C9-939E-C2F3F50F6200}" srcOrd="0" destOrd="0" presId="urn:microsoft.com/office/officeart/2008/layout/LinedList"/>
    <dgm:cxn modelId="{C6FE2B68-6FEF-45CE-BC43-A1AA8475F656}" type="presParOf" srcId="{185DAE3C-0E7B-44E3-8119-16449572273F}" destId="{0518FC70-F30B-478B-9C13-44E1FD45F20B}" srcOrd="1" destOrd="0" presId="urn:microsoft.com/office/officeart/2008/layout/LinedList"/>
    <dgm:cxn modelId="{1D73BBCF-2EDF-45C2-BC97-6FCD8EB14173}" type="presParOf" srcId="{0518FC70-F30B-478B-9C13-44E1FD45F20B}" destId="{DC894192-BCB7-4598-9CE0-F7AE4F8BD2F7}" srcOrd="0" destOrd="0" presId="urn:microsoft.com/office/officeart/2008/layout/LinedList"/>
    <dgm:cxn modelId="{950D4C7E-FDDB-4069-9EBB-51E854A5C3F8}" type="presParOf" srcId="{0518FC70-F30B-478B-9C13-44E1FD45F20B}" destId="{C4825A42-B316-4EF8-BCAB-1CAA46AE0525}" srcOrd="1" destOrd="0" presId="urn:microsoft.com/office/officeart/2008/layout/LinedList"/>
    <dgm:cxn modelId="{D45D6439-A2D9-47D9-81F7-808471EFCB52}" type="presParOf" srcId="{C4825A42-B316-4EF8-BCAB-1CAA46AE0525}" destId="{D9DB4BB9-CFB1-4880-B63B-7972B7502906}" srcOrd="0" destOrd="0" presId="urn:microsoft.com/office/officeart/2008/layout/LinedList"/>
    <dgm:cxn modelId="{27805783-CFF0-4E57-8975-190F86221E7B}" type="presParOf" srcId="{C4825A42-B316-4EF8-BCAB-1CAA46AE0525}" destId="{28132701-9A69-4303-9C37-387879A3381C}" srcOrd="1" destOrd="0" presId="urn:microsoft.com/office/officeart/2008/layout/LinedList"/>
    <dgm:cxn modelId="{59F47CEB-4B30-4425-878E-657B2A7C4B2E}" type="presParOf" srcId="{28132701-9A69-4303-9C37-387879A3381C}" destId="{A7592E08-5063-4F2E-AEAC-0B564660F657}" srcOrd="0" destOrd="0" presId="urn:microsoft.com/office/officeart/2008/layout/LinedList"/>
    <dgm:cxn modelId="{06161460-8914-428B-8F2B-BA4FD79C864A}" type="presParOf" srcId="{28132701-9A69-4303-9C37-387879A3381C}" destId="{E14FE7CF-5564-4689-A2B7-34F818A8793F}" srcOrd="1" destOrd="0" presId="urn:microsoft.com/office/officeart/2008/layout/LinedList"/>
    <dgm:cxn modelId="{A25374F1-7009-43E0-9579-46AD27090613}" type="presParOf" srcId="{28132701-9A69-4303-9C37-387879A3381C}" destId="{5E2ECCE9-C641-4A43-8B06-C26B46A60089}" srcOrd="2" destOrd="0" presId="urn:microsoft.com/office/officeart/2008/layout/LinedList"/>
    <dgm:cxn modelId="{B3CC8038-949C-4C70-9D33-F446B5743EAC}" type="presParOf" srcId="{C4825A42-B316-4EF8-BCAB-1CAA46AE0525}" destId="{3143AF22-DC14-4CEF-B229-2148AC96D30A}" srcOrd="2" destOrd="0" presId="urn:microsoft.com/office/officeart/2008/layout/LinedList"/>
    <dgm:cxn modelId="{99683280-C4F7-4B41-A4D6-C9AE70A75916}" type="presParOf" srcId="{C4825A42-B316-4EF8-BCAB-1CAA46AE0525}" destId="{EF0190C7-0FD5-47A1-9DF0-35A8221C373D}" srcOrd="3" destOrd="0" presId="urn:microsoft.com/office/officeart/2008/layout/LinedList"/>
    <dgm:cxn modelId="{E8B84B6C-2766-4BFF-A903-E9E8CB3230CA}" type="presParOf" srcId="{185DAE3C-0E7B-44E3-8119-16449572273F}" destId="{15DA0F41-217A-41B6-B74B-5B6AF5C74CD0}" srcOrd="2" destOrd="0" presId="urn:microsoft.com/office/officeart/2008/layout/LinedList"/>
    <dgm:cxn modelId="{12C4ABED-8E9A-4EE5-8ABA-9085C19A72BD}" type="presParOf" srcId="{185DAE3C-0E7B-44E3-8119-16449572273F}" destId="{727D0E2D-F950-48FC-80D3-F5F3C5654BBA}" srcOrd="3" destOrd="0" presId="urn:microsoft.com/office/officeart/2008/layout/LinedList"/>
    <dgm:cxn modelId="{8008C58F-4CCE-4B1B-A2F5-9BB205E374C5}" type="presParOf" srcId="{727D0E2D-F950-48FC-80D3-F5F3C5654BBA}" destId="{5F46FC9D-5BB9-4620-840C-129F7CDA5F41}" srcOrd="0" destOrd="0" presId="urn:microsoft.com/office/officeart/2008/layout/LinedList"/>
    <dgm:cxn modelId="{921F0C7D-3C0D-44F4-A520-14FD86EE015A}" type="presParOf" srcId="{727D0E2D-F950-48FC-80D3-F5F3C5654BBA}" destId="{2446EA3F-39BD-4089-B8E3-599C3F8C5D04}" srcOrd="1" destOrd="0" presId="urn:microsoft.com/office/officeart/2008/layout/LinedList"/>
    <dgm:cxn modelId="{D1070B4C-6EDA-4FA2-9B58-ED87D9A0659A}" type="presParOf" srcId="{2446EA3F-39BD-4089-B8E3-599C3F8C5D04}" destId="{2A87E43C-D16D-4015-98F3-8DB3DE91EA86}" srcOrd="0" destOrd="0" presId="urn:microsoft.com/office/officeart/2008/layout/LinedList"/>
    <dgm:cxn modelId="{6492B6E6-E609-413E-9090-80F3109A1579}" type="presParOf" srcId="{2446EA3F-39BD-4089-B8E3-599C3F8C5D04}" destId="{0AD0675A-BE85-4412-BFCE-02D92EDDFC84}" srcOrd="1" destOrd="0" presId="urn:microsoft.com/office/officeart/2008/layout/LinedList"/>
    <dgm:cxn modelId="{9084A1BD-1545-4684-B925-DD462416054B}" type="presParOf" srcId="{0AD0675A-BE85-4412-BFCE-02D92EDDFC84}" destId="{5F287A0F-BD89-402E-9EAA-59D0F8147BAA}" srcOrd="0" destOrd="0" presId="urn:microsoft.com/office/officeart/2008/layout/LinedList"/>
    <dgm:cxn modelId="{FC0B8795-9EE7-4267-AC80-1EF535144469}" type="presParOf" srcId="{0AD0675A-BE85-4412-BFCE-02D92EDDFC84}" destId="{5965A6F3-2BED-4248-A0A8-E6C58D956BDD}" srcOrd="1" destOrd="0" presId="urn:microsoft.com/office/officeart/2008/layout/LinedList"/>
    <dgm:cxn modelId="{BC20D177-EE29-47F2-93F3-7B596A5E9275}" type="presParOf" srcId="{0AD0675A-BE85-4412-BFCE-02D92EDDFC84}" destId="{A0B3BF7C-5B88-4825-A739-FE96FC0DE997}" srcOrd="2" destOrd="0" presId="urn:microsoft.com/office/officeart/2008/layout/LinedList"/>
    <dgm:cxn modelId="{75C63DA0-BF06-4DDE-8846-E37EBC38105D}" type="presParOf" srcId="{2446EA3F-39BD-4089-B8E3-599C3F8C5D04}" destId="{E869A515-6086-4EBB-A155-9E6F7F27713C}" srcOrd="2" destOrd="0" presId="urn:microsoft.com/office/officeart/2008/layout/LinedList"/>
    <dgm:cxn modelId="{FAF14719-51B1-4E95-8105-6DFB34FBED7C}" type="presParOf" srcId="{2446EA3F-39BD-4089-B8E3-599C3F8C5D04}" destId="{10202DC3-A91C-4313-883F-AC84DD126A1F}" srcOrd="3" destOrd="0" presId="urn:microsoft.com/office/officeart/2008/layout/LinedList"/>
    <dgm:cxn modelId="{80E75F71-5031-4158-A55E-9E83D324F352}" type="presParOf" srcId="{185DAE3C-0E7B-44E3-8119-16449572273F}" destId="{DEF3013C-D8C3-4B96-A694-61DDABF03612}" srcOrd="4" destOrd="0" presId="urn:microsoft.com/office/officeart/2008/layout/LinedList"/>
    <dgm:cxn modelId="{FF72F8F3-AF43-4B44-8E5A-0BF096529447}" type="presParOf" srcId="{185DAE3C-0E7B-44E3-8119-16449572273F}" destId="{9334726D-799D-48E0-9A96-A4EB63575312}" srcOrd="5" destOrd="0" presId="urn:microsoft.com/office/officeart/2008/layout/LinedList"/>
    <dgm:cxn modelId="{5635A020-472D-439F-95CC-9293537BE6EE}" type="presParOf" srcId="{9334726D-799D-48E0-9A96-A4EB63575312}" destId="{CDA862F0-E495-4505-BF85-6E134B32638B}" srcOrd="0" destOrd="0" presId="urn:microsoft.com/office/officeart/2008/layout/LinedList"/>
    <dgm:cxn modelId="{57AD5D85-81F4-4650-8A5F-3286AE4E82C1}" type="presParOf" srcId="{9334726D-799D-48E0-9A96-A4EB63575312}" destId="{D6177173-62B6-43E4-A3CA-92F127CF730D}" srcOrd="1" destOrd="0" presId="urn:microsoft.com/office/officeart/2008/layout/LinedList"/>
    <dgm:cxn modelId="{C285AC15-BE95-4FF4-90DA-5D806333301F}" type="presParOf" srcId="{D6177173-62B6-43E4-A3CA-92F127CF730D}" destId="{639AD223-BFDF-498E-838F-7D495BEFDD56}" srcOrd="0" destOrd="0" presId="urn:microsoft.com/office/officeart/2008/layout/LinedList"/>
    <dgm:cxn modelId="{DFF16F48-2A0F-47E8-9F33-86F8AF07559E}" type="presParOf" srcId="{D6177173-62B6-43E4-A3CA-92F127CF730D}" destId="{B038786E-CCD8-450C-8058-10D68FF85507}" srcOrd="1" destOrd="0" presId="urn:microsoft.com/office/officeart/2008/layout/LinedList"/>
    <dgm:cxn modelId="{D324844E-993A-4E21-BA02-776F1BF86AF7}" type="presParOf" srcId="{B038786E-CCD8-450C-8058-10D68FF85507}" destId="{DF53B9B1-11AC-4A6D-B92F-E858837B1A10}" srcOrd="0" destOrd="0" presId="urn:microsoft.com/office/officeart/2008/layout/LinedList"/>
    <dgm:cxn modelId="{71207668-9477-49AF-BAA0-FA98513DBDB1}" type="presParOf" srcId="{B038786E-CCD8-450C-8058-10D68FF85507}" destId="{B62723C2-D693-4385-91C3-9BABB8B1BDF8}" srcOrd="1" destOrd="0" presId="urn:microsoft.com/office/officeart/2008/layout/LinedList"/>
    <dgm:cxn modelId="{F69EA98B-5F70-45F2-B10F-59C75EB97321}" type="presParOf" srcId="{B038786E-CCD8-450C-8058-10D68FF85507}" destId="{15A7F13A-A10C-47CE-8048-3E17EE97F477}" srcOrd="2" destOrd="0" presId="urn:microsoft.com/office/officeart/2008/layout/LinedList"/>
    <dgm:cxn modelId="{119160CF-ACE1-4CF0-9802-B08E66A80028}" type="presParOf" srcId="{D6177173-62B6-43E4-A3CA-92F127CF730D}" destId="{29FDD414-11D3-4616-A084-9E2DE367CC26}" srcOrd="2" destOrd="0" presId="urn:microsoft.com/office/officeart/2008/layout/LinedList"/>
    <dgm:cxn modelId="{32BB2F07-A054-4DE4-A197-03EE0DE024CB}" type="presParOf" srcId="{D6177173-62B6-43E4-A3CA-92F127CF730D}" destId="{C033E802-291C-47F9-803E-42C960090ACC}" srcOrd="3" destOrd="0" presId="urn:microsoft.com/office/officeart/2008/layout/LinedList"/>
    <dgm:cxn modelId="{72BD8C43-88A7-4424-B7A3-C89EE00B0869}" type="presParOf" srcId="{185DAE3C-0E7B-44E3-8119-16449572273F}" destId="{33BFA4CA-C66D-4966-89DA-8C7EAF6D1DD0}" srcOrd="6" destOrd="0" presId="urn:microsoft.com/office/officeart/2008/layout/LinedList"/>
    <dgm:cxn modelId="{80B63046-CF91-497B-8556-CE6816F28F5B}" type="presParOf" srcId="{185DAE3C-0E7B-44E3-8119-16449572273F}" destId="{7EF03E0A-888D-4A7C-B797-039BA4556767}" srcOrd="7" destOrd="0" presId="urn:microsoft.com/office/officeart/2008/layout/LinedList"/>
    <dgm:cxn modelId="{754AC226-1EBC-4886-958B-0D90EE920ACF}" type="presParOf" srcId="{7EF03E0A-888D-4A7C-B797-039BA4556767}" destId="{6BC0D5E6-510F-4955-8141-317E7480A777}" srcOrd="0" destOrd="0" presId="urn:microsoft.com/office/officeart/2008/layout/LinedList"/>
    <dgm:cxn modelId="{18D0DA83-D830-43E3-9857-83C98CFAD5DC}" type="presParOf" srcId="{7EF03E0A-888D-4A7C-B797-039BA4556767}" destId="{EBE5DA0F-17B4-487D-B206-7265D946AA3D}" srcOrd="1" destOrd="0" presId="urn:microsoft.com/office/officeart/2008/layout/LinedList"/>
    <dgm:cxn modelId="{1811732F-1700-4A44-B914-EAE19BD9D715}" type="presParOf" srcId="{EBE5DA0F-17B4-487D-B206-7265D946AA3D}" destId="{E1099365-D360-4925-BDD5-BC84C1FC8162}" srcOrd="0" destOrd="0" presId="urn:microsoft.com/office/officeart/2008/layout/LinedList"/>
    <dgm:cxn modelId="{29ACFF12-76D9-440A-A2EC-8068BA240CB4}" type="presParOf" srcId="{EBE5DA0F-17B4-487D-B206-7265D946AA3D}" destId="{3691EE08-A7FE-448A-877E-432F7D04BFA6}" srcOrd="1" destOrd="0" presId="urn:microsoft.com/office/officeart/2008/layout/LinedList"/>
    <dgm:cxn modelId="{9FE9656A-E831-4651-881D-22881BEA0452}" type="presParOf" srcId="{3691EE08-A7FE-448A-877E-432F7D04BFA6}" destId="{76A0FDA5-21AE-4E27-85C9-463E9EE0C612}" srcOrd="0" destOrd="0" presId="urn:microsoft.com/office/officeart/2008/layout/LinedList"/>
    <dgm:cxn modelId="{7B21A8D4-3941-4E0E-B624-D1661C741E42}" type="presParOf" srcId="{3691EE08-A7FE-448A-877E-432F7D04BFA6}" destId="{54624837-23E0-4B3D-A9E8-1AFE8D0CAAF5}" srcOrd="1" destOrd="0" presId="urn:microsoft.com/office/officeart/2008/layout/LinedList"/>
    <dgm:cxn modelId="{078256F5-6A6E-4F5E-A0D5-F06D4CC4930B}" type="presParOf" srcId="{3691EE08-A7FE-448A-877E-432F7D04BFA6}" destId="{3988C4BF-E97D-49FD-99A4-4B8117766869}" srcOrd="2" destOrd="0" presId="urn:microsoft.com/office/officeart/2008/layout/LinedList"/>
    <dgm:cxn modelId="{BBD88E5F-ABA2-4504-ABEB-FC40332173BB}" type="presParOf" srcId="{EBE5DA0F-17B4-487D-B206-7265D946AA3D}" destId="{E480B66F-D5F2-4569-94A4-BC0D4696ACAD}" srcOrd="2" destOrd="0" presId="urn:microsoft.com/office/officeart/2008/layout/LinedList"/>
    <dgm:cxn modelId="{2C447C2A-A59C-4051-AEC1-1D4E4563739C}" type="presParOf" srcId="{EBE5DA0F-17B4-487D-B206-7265D946AA3D}" destId="{D1467CA2-D5DC-474B-9C5B-BDCBD6EFEB0B}" srcOrd="3" destOrd="0" presId="urn:microsoft.com/office/officeart/2008/layout/LinedList"/>
  </dgm:cxnLst>
  <dgm:bg/>
  <dgm:whole>
    <a:ln>
      <a:noFill/>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CFB362FC-FBA3-47E5-8040-5E9BDE01EF30}"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IN"/>
        </a:p>
      </dgm:t>
    </dgm:pt>
    <dgm:pt modelId="{5BEF77DF-64F0-4433-922E-2B7E4E3D18AE}">
      <dgm:prSet phldrT="[Text]"/>
      <dgm:spPr/>
      <dgm:t>
        <a:bodyPr/>
        <a:lstStyle/>
        <a:p>
          <a:r>
            <a:rPr lang="en-IN" dirty="0"/>
            <a:t>‘In’ UAE</a:t>
          </a:r>
        </a:p>
      </dgm:t>
    </dgm:pt>
    <dgm:pt modelId="{8642DE16-00E0-4BF0-AFBC-340F8509DEE0}" type="parTrans" cxnId="{814D510F-D076-4709-958B-6C604ABD4EEE}">
      <dgm:prSet/>
      <dgm:spPr/>
      <dgm:t>
        <a:bodyPr/>
        <a:lstStyle/>
        <a:p>
          <a:endParaRPr lang="en-IN"/>
        </a:p>
      </dgm:t>
    </dgm:pt>
    <dgm:pt modelId="{4E4877E6-4D24-451F-BD6B-CDF77BC16CD3}" type="sibTrans" cxnId="{814D510F-D076-4709-958B-6C604ABD4EEE}">
      <dgm:prSet/>
      <dgm:spPr/>
      <dgm:t>
        <a:bodyPr/>
        <a:lstStyle/>
        <a:p>
          <a:endParaRPr lang="en-IN"/>
        </a:p>
      </dgm:t>
    </dgm:pt>
    <dgm:pt modelId="{4729BA68-E66C-435E-9E36-628A2E56C88F}">
      <dgm:prSet phldrT="[Text]"/>
      <dgm:spPr/>
      <dgm:t>
        <a:bodyPr/>
        <a:lstStyle/>
        <a:p>
          <a:r>
            <a:rPr lang="en-IN" dirty="0"/>
            <a:t>Business ‘In’ UAE is an important aspect. Supply would be Taxable when the Person conducting Business is ‘In’ UAE.</a:t>
          </a:r>
        </a:p>
      </dgm:t>
    </dgm:pt>
    <dgm:pt modelId="{805C1F90-BC9B-4D5F-AB7B-99CA67998629}" type="parTrans" cxnId="{4DE5FDB7-0994-4353-AF49-9157039986C9}">
      <dgm:prSet/>
      <dgm:spPr/>
      <dgm:t>
        <a:bodyPr/>
        <a:lstStyle/>
        <a:p>
          <a:endParaRPr lang="en-IN"/>
        </a:p>
      </dgm:t>
    </dgm:pt>
    <dgm:pt modelId="{54A89137-DF30-4B21-B114-0864E279B55E}" type="sibTrans" cxnId="{4DE5FDB7-0994-4353-AF49-9157039986C9}">
      <dgm:prSet/>
      <dgm:spPr/>
      <dgm:t>
        <a:bodyPr/>
        <a:lstStyle/>
        <a:p>
          <a:endParaRPr lang="en-IN"/>
        </a:p>
      </dgm:t>
    </dgm:pt>
    <dgm:pt modelId="{29402E45-0CC4-4BF9-B257-63F374CEE01C}">
      <dgm:prSet phldrT="[Text]" custT="1"/>
      <dgm:spPr/>
      <dgm:t>
        <a:bodyPr/>
        <a:lstStyle/>
        <a:p>
          <a:r>
            <a:rPr lang="en-IN" sz="2700" dirty="0">
              <a:solidFill>
                <a:schemeClr val="tx1"/>
              </a:solidFill>
            </a:rPr>
            <a:t>Neither the Supply is to be undertaken ‘in’ UAE nor is the consideration to be received ‘in’ UAE. The sole requirement for Taxable Supply is that the business that recognizes a supply to have undertaken must be ‘in’ UAE. </a:t>
          </a:r>
        </a:p>
      </dgm:t>
    </dgm:pt>
    <dgm:pt modelId="{8CE0E40F-6928-438E-8F09-877442229ED5}" type="parTrans" cxnId="{76EF9D0C-7496-4E1D-83DE-9A0CC5E2BDF3}">
      <dgm:prSet/>
      <dgm:spPr/>
      <dgm:t>
        <a:bodyPr/>
        <a:lstStyle/>
        <a:p>
          <a:endParaRPr lang="en-IN"/>
        </a:p>
      </dgm:t>
    </dgm:pt>
    <dgm:pt modelId="{5A402D21-8EB1-4200-9E04-6E18228F1986}" type="sibTrans" cxnId="{76EF9D0C-7496-4E1D-83DE-9A0CC5E2BDF3}">
      <dgm:prSet/>
      <dgm:spPr/>
      <dgm:t>
        <a:bodyPr/>
        <a:lstStyle/>
        <a:p>
          <a:endParaRPr lang="en-IN"/>
        </a:p>
      </dgm:t>
    </dgm:pt>
    <dgm:pt modelId="{0986BD49-8F19-493D-86CD-809BAF21D162}">
      <dgm:prSet phldrT="[Text]"/>
      <dgm:spPr/>
      <dgm:t>
        <a:bodyPr/>
        <a:lstStyle/>
        <a:p>
          <a:r>
            <a:rPr lang="en-IN" dirty="0">
              <a:solidFill>
                <a:schemeClr val="tx1"/>
              </a:solidFill>
            </a:rPr>
            <a:t>Business established in UAE with branches outside UAE will not come within the Scope of Tax because the Person (Entity) may well be ‘in’ UAE but for VAT to apply, the business in relation to which VAT is levied must be ‘in’ UAE. </a:t>
          </a:r>
        </a:p>
      </dgm:t>
    </dgm:pt>
    <dgm:pt modelId="{3F0EA71D-BAC2-405D-910C-33B077E2C0C4}" type="parTrans" cxnId="{6D0991BB-9509-495F-8DD3-4554625323B9}">
      <dgm:prSet/>
      <dgm:spPr/>
      <dgm:t>
        <a:bodyPr/>
        <a:lstStyle/>
        <a:p>
          <a:endParaRPr lang="en-IN"/>
        </a:p>
      </dgm:t>
    </dgm:pt>
    <dgm:pt modelId="{691C5894-B054-4071-984D-E395EAB4641C}" type="sibTrans" cxnId="{6D0991BB-9509-495F-8DD3-4554625323B9}">
      <dgm:prSet/>
      <dgm:spPr/>
      <dgm:t>
        <a:bodyPr/>
        <a:lstStyle/>
        <a:p>
          <a:endParaRPr lang="en-IN"/>
        </a:p>
      </dgm:t>
    </dgm:pt>
    <dgm:pt modelId="{2082A005-519F-40AC-87EF-79AB39379DFA}" type="pres">
      <dgm:prSet presAssocID="{CFB362FC-FBA3-47E5-8040-5E9BDE01EF30}" presName="vert0" presStyleCnt="0">
        <dgm:presLayoutVars>
          <dgm:dir/>
          <dgm:animOne val="branch"/>
          <dgm:animLvl val="lvl"/>
        </dgm:presLayoutVars>
      </dgm:prSet>
      <dgm:spPr/>
      <dgm:t>
        <a:bodyPr/>
        <a:lstStyle/>
        <a:p>
          <a:endParaRPr lang="en-IN"/>
        </a:p>
      </dgm:t>
    </dgm:pt>
    <dgm:pt modelId="{A5513FF0-42FB-4557-94DA-D7AD891EDBE8}" type="pres">
      <dgm:prSet presAssocID="{5BEF77DF-64F0-4433-922E-2B7E4E3D18AE}" presName="thickLine" presStyleLbl="alignNode1" presStyleIdx="0" presStyleCnt="1"/>
      <dgm:spPr/>
    </dgm:pt>
    <dgm:pt modelId="{7703B7EF-AC26-41CD-99CD-3A583414909C}" type="pres">
      <dgm:prSet presAssocID="{5BEF77DF-64F0-4433-922E-2B7E4E3D18AE}" presName="horz1" presStyleCnt="0"/>
      <dgm:spPr/>
    </dgm:pt>
    <dgm:pt modelId="{653F01A8-3630-4938-88DD-C27CFD5FB735}" type="pres">
      <dgm:prSet presAssocID="{5BEF77DF-64F0-4433-922E-2B7E4E3D18AE}" presName="tx1" presStyleLbl="revTx" presStyleIdx="0" presStyleCnt="4"/>
      <dgm:spPr/>
      <dgm:t>
        <a:bodyPr/>
        <a:lstStyle/>
        <a:p>
          <a:endParaRPr lang="en-IN"/>
        </a:p>
      </dgm:t>
    </dgm:pt>
    <dgm:pt modelId="{83165C05-2E85-455C-86E9-22356E3A3EB0}" type="pres">
      <dgm:prSet presAssocID="{5BEF77DF-64F0-4433-922E-2B7E4E3D18AE}" presName="vert1" presStyleCnt="0"/>
      <dgm:spPr/>
    </dgm:pt>
    <dgm:pt modelId="{6D539378-C869-4FAF-8ACC-AD3F8EDA4504}" type="pres">
      <dgm:prSet presAssocID="{4729BA68-E66C-435E-9E36-628A2E56C88F}" presName="vertSpace2a" presStyleCnt="0"/>
      <dgm:spPr/>
    </dgm:pt>
    <dgm:pt modelId="{67E925FF-BC85-4143-BD2F-83088E6EBD1D}" type="pres">
      <dgm:prSet presAssocID="{4729BA68-E66C-435E-9E36-628A2E56C88F}" presName="horz2" presStyleCnt="0"/>
      <dgm:spPr/>
    </dgm:pt>
    <dgm:pt modelId="{2912BD45-6A07-4513-9F26-05847E9B0F0E}" type="pres">
      <dgm:prSet presAssocID="{4729BA68-E66C-435E-9E36-628A2E56C88F}" presName="horzSpace2" presStyleCnt="0"/>
      <dgm:spPr/>
    </dgm:pt>
    <dgm:pt modelId="{AC518458-9CCF-4662-9D07-E99689C948E2}" type="pres">
      <dgm:prSet presAssocID="{4729BA68-E66C-435E-9E36-628A2E56C88F}" presName="tx2" presStyleLbl="revTx" presStyleIdx="1" presStyleCnt="4" custScaleY="61820" custLinFactNeighborY="1206"/>
      <dgm:spPr/>
      <dgm:t>
        <a:bodyPr/>
        <a:lstStyle/>
        <a:p>
          <a:endParaRPr lang="en-IN"/>
        </a:p>
      </dgm:t>
    </dgm:pt>
    <dgm:pt modelId="{47CA3549-A905-4AD3-B6D9-E4B86A4FC65B}" type="pres">
      <dgm:prSet presAssocID="{4729BA68-E66C-435E-9E36-628A2E56C88F}" presName="vert2" presStyleCnt="0"/>
      <dgm:spPr/>
    </dgm:pt>
    <dgm:pt modelId="{76A70636-45B5-4997-829C-957F0DEB7135}" type="pres">
      <dgm:prSet presAssocID="{4729BA68-E66C-435E-9E36-628A2E56C88F}" presName="thinLine2b" presStyleLbl="callout" presStyleIdx="0" presStyleCnt="3"/>
      <dgm:spPr/>
    </dgm:pt>
    <dgm:pt modelId="{2D969DD6-699A-48AA-8212-F01E53971A18}" type="pres">
      <dgm:prSet presAssocID="{4729BA68-E66C-435E-9E36-628A2E56C88F}" presName="vertSpace2b" presStyleCnt="0"/>
      <dgm:spPr/>
    </dgm:pt>
    <dgm:pt modelId="{5DF22BF0-8330-4517-A2B9-5A7AC24FA4C2}" type="pres">
      <dgm:prSet presAssocID="{29402E45-0CC4-4BF9-B257-63F374CEE01C}" presName="horz2" presStyleCnt="0"/>
      <dgm:spPr/>
    </dgm:pt>
    <dgm:pt modelId="{15843D87-B6C3-4C8F-A0B5-667DB190472E}" type="pres">
      <dgm:prSet presAssocID="{29402E45-0CC4-4BF9-B257-63F374CEE01C}" presName="horzSpace2" presStyleCnt="0"/>
      <dgm:spPr/>
    </dgm:pt>
    <dgm:pt modelId="{E4C40BA6-59FB-46DC-9D82-F95DEA65EB16}" type="pres">
      <dgm:prSet presAssocID="{29402E45-0CC4-4BF9-B257-63F374CEE01C}" presName="tx2" presStyleLbl="revTx" presStyleIdx="2" presStyleCnt="4"/>
      <dgm:spPr/>
      <dgm:t>
        <a:bodyPr/>
        <a:lstStyle/>
        <a:p>
          <a:endParaRPr lang="en-IN"/>
        </a:p>
      </dgm:t>
    </dgm:pt>
    <dgm:pt modelId="{C1EFD752-E186-4EE1-9164-D93C7B24E54A}" type="pres">
      <dgm:prSet presAssocID="{29402E45-0CC4-4BF9-B257-63F374CEE01C}" presName="vert2" presStyleCnt="0"/>
      <dgm:spPr/>
    </dgm:pt>
    <dgm:pt modelId="{3096A9F0-1189-4E44-8D56-736D0F69B3C0}" type="pres">
      <dgm:prSet presAssocID="{29402E45-0CC4-4BF9-B257-63F374CEE01C}" presName="thinLine2b" presStyleLbl="callout" presStyleIdx="1" presStyleCnt="3"/>
      <dgm:spPr/>
    </dgm:pt>
    <dgm:pt modelId="{A21E5642-2EE1-4870-92ED-5DF4D1C96B34}" type="pres">
      <dgm:prSet presAssocID="{29402E45-0CC4-4BF9-B257-63F374CEE01C}" presName="vertSpace2b" presStyleCnt="0"/>
      <dgm:spPr/>
    </dgm:pt>
    <dgm:pt modelId="{F62F6090-2803-442F-B3D1-16ED5662E441}" type="pres">
      <dgm:prSet presAssocID="{0986BD49-8F19-493D-86CD-809BAF21D162}" presName="horz2" presStyleCnt="0"/>
      <dgm:spPr/>
    </dgm:pt>
    <dgm:pt modelId="{B2C3A844-DC6D-4697-86A0-7300213715EF}" type="pres">
      <dgm:prSet presAssocID="{0986BD49-8F19-493D-86CD-809BAF21D162}" presName="horzSpace2" presStyleCnt="0"/>
      <dgm:spPr/>
    </dgm:pt>
    <dgm:pt modelId="{50EF5445-B870-4AAC-9E28-36AC5556428C}" type="pres">
      <dgm:prSet presAssocID="{0986BD49-8F19-493D-86CD-809BAF21D162}" presName="tx2" presStyleLbl="revTx" presStyleIdx="3" presStyleCnt="4"/>
      <dgm:spPr/>
      <dgm:t>
        <a:bodyPr/>
        <a:lstStyle/>
        <a:p>
          <a:endParaRPr lang="en-IN"/>
        </a:p>
      </dgm:t>
    </dgm:pt>
    <dgm:pt modelId="{76BD023F-C248-4D09-893F-F65A6B288B16}" type="pres">
      <dgm:prSet presAssocID="{0986BD49-8F19-493D-86CD-809BAF21D162}" presName="vert2" presStyleCnt="0"/>
      <dgm:spPr/>
    </dgm:pt>
    <dgm:pt modelId="{45CDC00C-A201-4EC3-9C3F-4E79A7341BDC}" type="pres">
      <dgm:prSet presAssocID="{0986BD49-8F19-493D-86CD-809BAF21D162}" presName="thinLine2b" presStyleLbl="callout" presStyleIdx="2" presStyleCnt="3"/>
      <dgm:spPr/>
    </dgm:pt>
    <dgm:pt modelId="{033EA01E-CA7A-40CF-83EC-932B9538CF96}" type="pres">
      <dgm:prSet presAssocID="{0986BD49-8F19-493D-86CD-809BAF21D162}" presName="vertSpace2b" presStyleCnt="0"/>
      <dgm:spPr/>
    </dgm:pt>
  </dgm:ptLst>
  <dgm:cxnLst>
    <dgm:cxn modelId="{DC539FF1-6C77-42E2-9B67-017069727126}" type="presOf" srcId="{0986BD49-8F19-493D-86CD-809BAF21D162}" destId="{50EF5445-B870-4AAC-9E28-36AC5556428C}" srcOrd="0" destOrd="0" presId="urn:microsoft.com/office/officeart/2008/layout/LinedList"/>
    <dgm:cxn modelId="{6D0991BB-9509-495F-8DD3-4554625323B9}" srcId="{5BEF77DF-64F0-4433-922E-2B7E4E3D18AE}" destId="{0986BD49-8F19-493D-86CD-809BAF21D162}" srcOrd="2" destOrd="0" parTransId="{3F0EA71D-BAC2-405D-910C-33B077E2C0C4}" sibTransId="{691C5894-B054-4071-984D-E395EAB4641C}"/>
    <dgm:cxn modelId="{F467BA1D-4D92-4284-B6A3-00C26BF96FE5}" type="presOf" srcId="{4729BA68-E66C-435E-9E36-628A2E56C88F}" destId="{AC518458-9CCF-4662-9D07-E99689C948E2}" srcOrd="0" destOrd="0" presId="urn:microsoft.com/office/officeart/2008/layout/LinedList"/>
    <dgm:cxn modelId="{76EF9D0C-7496-4E1D-83DE-9A0CC5E2BDF3}" srcId="{5BEF77DF-64F0-4433-922E-2B7E4E3D18AE}" destId="{29402E45-0CC4-4BF9-B257-63F374CEE01C}" srcOrd="1" destOrd="0" parTransId="{8CE0E40F-6928-438E-8F09-877442229ED5}" sibTransId="{5A402D21-8EB1-4200-9E04-6E18228F1986}"/>
    <dgm:cxn modelId="{55C2E7FE-54EE-4CE2-A1DC-311AE67D6462}" type="presOf" srcId="{CFB362FC-FBA3-47E5-8040-5E9BDE01EF30}" destId="{2082A005-519F-40AC-87EF-79AB39379DFA}" srcOrd="0" destOrd="0" presId="urn:microsoft.com/office/officeart/2008/layout/LinedList"/>
    <dgm:cxn modelId="{CA9C3428-2837-45BC-ACBC-9D2E6E41AA75}" type="presOf" srcId="{29402E45-0CC4-4BF9-B257-63F374CEE01C}" destId="{E4C40BA6-59FB-46DC-9D82-F95DEA65EB16}" srcOrd="0" destOrd="0" presId="urn:microsoft.com/office/officeart/2008/layout/LinedList"/>
    <dgm:cxn modelId="{4DE5FDB7-0994-4353-AF49-9157039986C9}" srcId="{5BEF77DF-64F0-4433-922E-2B7E4E3D18AE}" destId="{4729BA68-E66C-435E-9E36-628A2E56C88F}" srcOrd="0" destOrd="0" parTransId="{805C1F90-BC9B-4D5F-AB7B-99CA67998629}" sibTransId="{54A89137-DF30-4B21-B114-0864E279B55E}"/>
    <dgm:cxn modelId="{6A771689-0F91-4F6A-BB0B-B75EDB14DCB3}" type="presOf" srcId="{5BEF77DF-64F0-4433-922E-2B7E4E3D18AE}" destId="{653F01A8-3630-4938-88DD-C27CFD5FB735}" srcOrd="0" destOrd="0" presId="urn:microsoft.com/office/officeart/2008/layout/LinedList"/>
    <dgm:cxn modelId="{814D510F-D076-4709-958B-6C604ABD4EEE}" srcId="{CFB362FC-FBA3-47E5-8040-5E9BDE01EF30}" destId="{5BEF77DF-64F0-4433-922E-2B7E4E3D18AE}" srcOrd="0" destOrd="0" parTransId="{8642DE16-00E0-4BF0-AFBC-340F8509DEE0}" sibTransId="{4E4877E6-4D24-451F-BD6B-CDF77BC16CD3}"/>
    <dgm:cxn modelId="{33FA1ECC-18AC-47AB-94AC-BE653B95D7D9}" type="presParOf" srcId="{2082A005-519F-40AC-87EF-79AB39379DFA}" destId="{A5513FF0-42FB-4557-94DA-D7AD891EDBE8}" srcOrd="0" destOrd="0" presId="urn:microsoft.com/office/officeart/2008/layout/LinedList"/>
    <dgm:cxn modelId="{47630195-BBA7-4609-B0C6-54C38B868E19}" type="presParOf" srcId="{2082A005-519F-40AC-87EF-79AB39379DFA}" destId="{7703B7EF-AC26-41CD-99CD-3A583414909C}" srcOrd="1" destOrd="0" presId="urn:microsoft.com/office/officeart/2008/layout/LinedList"/>
    <dgm:cxn modelId="{3B256A0F-167B-4A81-BA0B-812E92A51EB9}" type="presParOf" srcId="{7703B7EF-AC26-41CD-99CD-3A583414909C}" destId="{653F01A8-3630-4938-88DD-C27CFD5FB735}" srcOrd="0" destOrd="0" presId="urn:microsoft.com/office/officeart/2008/layout/LinedList"/>
    <dgm:cxn modelId="{FBD58DBD-13E4-4CC8-AB70-99541EEEC77D}" type="presParOf" srcId="{7703B7EF-AC26-41CD-99CD-3A583414909C}" destId="{83165C05-2E85-455C-86E9-22356E3A3EB0}" srcOrd="1" destOrd="0" presId="urn:microsoft.com/office/officeart/2008/layout/LinedList"/>
    <dgm:cxn modelId="{3C60EDBC-9FCB-44FA-9AF8-5F6078B5AECE}" type="presParOf" srcId="{83165C05-2E85-455C-86E9-22356E3A3EB0}" destId="{6D539378-C869-4FAF-8ACC-AD3F8EDA4504}" srcOrd="0" destOrd="0" presId="urn:microsoft.com/office/officeart/2008/layout/LinedList"/>
    <dgm:cxn modelId="{44F38DA9-23F5-4624-A827-73C3B703FCF1}" type="presParOf" srcId="{83165C05-2E85-455C-86E9-22356E3A3EB0}" destId="{67E925FF-BC85-4143-BD2F-83088E6EBD1D}" srcOrd="1" destOrd="0" presId="urn:microsoft.com/office/officeart/2008/layout/LinedList"/>
    <dgm:cxn modelId="{B71B6463-3690-4F21-A361-DAC9549D17E7}" type="presParOf" srcId="{67E925FF-BC85-4143-BD2F-83088E6EBD1D}" destId="{2912BD45-6A07-4513-9F26-05847E9B0F0E}" srcOrd="0" destOrd="0" presId="urn:microsoft.com/office/officeart/2008/layout/LinedList"/>
    <dgm:cxn modelId="{9BBCAC16-850A-40E0-AA42-99C936A692BE}" type="presParOf" srcId="{67E925FF-BC85-4143-BD2F-83088E6EBD1D}" destId="{AC518458-9CCF-4662-9D07-E99689C948E2}" srcOrd="1" destOrd="0" presId="urn:microsoft.com/office/officeart/2008/layout/LinedList"/>
    <dgm:cxn modelId="{D00117F4-AB57-4BD6-895A-03C9984F994F}" type="presParOf" srcId="{67E925FF-BC85-4143-BD2F-83088E6EBD1D}" destId="{47CA3549-A905-4AD3-B6D9-E4B86A4FC65B}" srcOrd="2" destOrd="0" presId="urn:microsoft.com/office/officeart/2008/layout/LinedList"/>
    <dgm:cxn modelId="{1599AB00-E277-4863-8D52-77841749170E}" type="presParOf" srcId="{83165C05-2E85-455C-86E9-22356E3A3EB0}" destId="{76A70636-45B5-4997-829C-957F0DEB7135}" srcOrd="2" destOrd="0" presId="urn:microsoft.com/office/officeart/2008/layout/LinedList"/>
    <dgm:cxn modelId="{1662EFF6-F229-4B2C-B0B2-6D211994F0D0}" type="presParOf" srcId="{83165C05-2E85-455C-86E9-22356E3A3EB0}" destId="{2D969DD6-699A-48AA-8212-F01E53971A18}" srcOrd="3" destOrd="0" presId="urn:microsoft.com/office/officeart/2008/layout/LinedList"/>
    <dgm:cxn modelId="{A303B458-679C-4CEB-87E7-1D937DF1F25C}" type="presParOf" srcId="{83165C05-2E85-455C-86E9-22356E3A3EB0}" destId="{5DF22BF0-8330-4517-A2B9-5A7AC24FA4C2}" srcOrd="4" destOrd="0" presId="urn:microsoft.com/office/officeart/2008/layout/LinedList"/>
    <dgm:cxn modelId="{F34BA341-E971-4276-9464-42253B2030FD}" type="presParOf" srcId="{5DF22BF0-8330-4517-A2B9-5A7AC24FA4C2}" destId="{15843D87-B6C3-4C8F-A0B5-667DB190472E}" srcOrd="0" destOrd="0" presId="urn:microsoft.com/office/officeart/2008/layout/LinedList"/>
    <dgm:cxn modelId="{38AC5BB6-0CD7-4160-A96B-BC4196D3E330}" type="presParOf" srcId="{5DF22BF0-8330-4517-A2B9-5A7AC24FA4C2}" destId="{E4C40BA6-59FB-46DC-9D82-F95DEA65EB16}" srcOrd="1" destOrd="0" presId="urn:microsoft.com/office/officeart/2008/layout/LinedList"/>
    <dgm:cxn modelId="{EEAE27C8-56BF-4FC7-B396-FCD6E4BDF65C}" type="presParOf" srcId="{5DF22BF0-8330-4517-A2B9-5A7AC24FA4C2}" destId="{C1EFD752-E186-4EE1-9164-D93C7B24E54A}" srcOrd="2" destOrd="0" presId="urn:microsoft.com/office/officeart/2008/layout/LinedList"/>
    <dgm:cxn modelId="{77F9FD10-4F6E-44CE-BEED-C5B14643A293}" type="presParOf" srcId="{83165C05-2E85-455C-86E9-22356E3A3EB0}" destId="{3096A9F0-1189-4E44-8D56-736D0F69B3C0}" srcOrd="5" destOrd="0" presId="urn:microsoft.com/office/officeart/2008/layout/LinedList"/>
    <dgm:cxn modelId="{8C14E7C6-1CA2-4865-AED8-907EB40E3B36}" type="presParOf" srcId="{83165C05-2E85-455C-86E9-22356E3A3EB0}" destId="{A21E5642-2EE1-4870-92ED-5DF4D1C96B34}" srcOrd="6" destOrd="0" presId="urn:microsoft.com/office/officeart/2008/layout/LinedList"/>
    <dgm:cxn modelId="{3337F3DE-E009-490E-AE78-C535424F6655}" type="presParOf" srcId="{83165C05-2E85-455C-86E9-22356E3A3EB0}" destId="{F62F6090-2803-442F-B3D1-16ED5662E441}" srcOrd="7" destOrd="0" presId="urn:microsoft.com/office/officeart/2008/layout/LinedList"/>
    <dgm:cxn modelId="{0EBFAB52-E1B7-4442-AE2C-7537F5AE0AEE}" type="presParOf" srcId="{F62F6090-2803-442F-B3D1-16ED5662E441}" destId="{B2C3A844-DC6D-4697-86A0-7300213715EF}" srcOrd="0" destOrd="0" presId="urn:microsoft.com/office/officeart/2008/layout/LinedList"/>
    <dgm:cxn modelId="{9A5F78C7-0F20-420E-9F50-CEC41968A5A7}" type="presParOf" srcId="{F62F6090-2803-442F-B3D1-16ED5662E441}" destId="{50EF5445-B870-4AAC-9E28-36AC5556428C}" srcOrd="1" destOrd="0" presId="urn:microsoft.com/office/officeart/2008/layout/LinedList"/>
    <dgm:cxn modelId="{B430A817-5CA5-4F3E-B0C7-BED0326C05C4}" type="presParOf" srcId="{F62F6090-2803-442F-B3D1-16ED5662E441}" destId="{76BD023F-C248-4D09-893F-F65A6B288B16}" srcOrd="2" destOrd="0" presId="urn:microsoft.com/office/officeart/2008/layout/LinedList"/>
    <dgm:cxn modelId="{DB191B93-0754-44FF-B01F-63677DE7E923}" type="presParOf" srcId="{83165C05-2E85-455C-86E9-22356E3A3EB0}" destId="{45CDC00C-A201-4EC3-9C3F-4E79A7341BDC}" srcOrd="8" destOrd="0" presId="urn:microsoft.com/office/officeart/2008/layout/LinedList"/>
    <dgm:cxn modelId="{A0ADB569-7E82-40D4-92E9-E05605BF938A}" type="presParOf" srcId="{83165C05-2E85-455C-86E9-22356E3A3EB0}" destId="{033EA01E-CA7A-40CF-83EC-932B9538CF96}"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9B6CCF0-4AD5-4254-83C0-B0A11A53D5A7}"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IN"/>
        </a:p>
      </dgm:t>
    </dgm:pt>
    <dgm:pt modelId="{DB6A7E3B-82F2-400F-B620-CBA86F6F7679}">
      <dgm:prSet phldrT="[Text]"/>
      <dgm:spPr/>
      <dgm:t>
        <a:bodyPr/>
        <a:lstStyle/>
        <a:p>
          <a:r>
            <a:rPr lang="en-IN" dirty="0"/>
            <a:t>A taxable person who makes any supply stipulated in Clause (1) of Article (2) of this Decree – Law.</a:t>
          </a:r>
        </a:p>
      </dgm:t>
    </dgm:pt>
    <dgm:pt modelId="{360DC32D-0A35-46D5-A371-15134C8FD201}" type="parTrans" cxnId="{45C190BB-0A19-45A8-8CFB-1CD296123230}">
      <dgm:prSet/>
      <dgm:spPr/>
      <dgm:t>
        <a:bodyPr/>
        <a:lstStyle/>
        <a:p>
          <a:endParaRPr lang="en-IN"/>
        </a:p>
      </dgm:t>
    </dgm:pt>
    <dgm:pt modelId="{00667A0E-881E-4260-9E6F-0D20353CA95E}" type="sibTrans" cxnId="{45C190BB-0A19-45A8-8CFB-1CD296123230}">
      <dgm:prSet/>
      <dgm:spPr/>
      <dgm:t>
        <a:bodyPr/>
        <a:lstStyle/>
        <a:p>
          <a:endParaRPr lang="en-IN"/>
        </a:p>
      </dgm:t>
    </dgm:pt>
    <dgm:pt modelId="{F8CC684B-BB7D-448C-99BF-8B5DA6442E69}">
      <dgm:prSet phldrT="[Text]"/>
      <dgm:spPr/>
      <dgm:t>
        <a:bodyPr/>
        <a:lstStyle/>
        <a:p>
          <a:r>
            <a:rPr lang="en-IN" dirty="0"/>
            <a:t>The Importer of Concerned Goods.</a:t>
          </a:r>
        </a:p>
      </dgm:t>
    </dgm:pt>
    <dgm:pt modelId="{0D3A9D7D-48B2-40DD-8DA2-83607FBB55D8}" type="parTrans" cxnId="{B46C6C47-832F-40D3-9A5F-F5FB33592032}">
      <dgm:prSet/>
      <dgm:spPr/>
      <dgm:t>
        <a:bodyPr/>
        <a:lstStyle/>
        <a:p>
          <a:endParaRPr lang="en-IN"/>
        </a:p>
      </dgm:t>
    </dgm:pt>
    <dgm:pt modelId="{98E15C1F-C50F-435A-BE7C-0DC330A146E4}" type="sibTrans" cxnId="{B46C6C47-832F-40D3-9A5F-F5FB33592032}">
      <dgm:prSet/>
      <dgm:spPr/>
      <dgm:t>
        <a:bodyPr/>
        <a:lstStyle/>
        <a:p>
          <a:endParaRPr lang="en-IN"/>
        </a:p>
      </dgm:t>
    </dgm:pt>
    <dgm:pt modelId="{8F0398E3-B453-4664-ADA5-9DC16D3D1B99}">
      <dgm:prSet phldrT="[Text]"/>
      <dgm:spPr/>
      <dgm:t>
        <a:bodyPr/>
        <a:lstStyle/>
        <a:p>
          <a:r>
            <a:rPr lang="en-IN" dirty="0"/>
            <a:t>The Registrant who acquires Goods as stated in Clause (3) of Article (48) of this Decree – Law.</a:t>
          </a:r>
        </a:p>
      </dgm:t>
    </dgm:pt>
    <dgm:pt modelId="{5AFA216A-0903-4DCF-BB7B-84D1FCD0D5C8}" type="parTrans" cxnId="{E3E34502-31DC-47B5-8E6E-3451F116923B}">
      <dgm:prSet/>
      <dgm:spPr/>
      <dgm:t>
        <a:bodyPr/>
        <a:lstStyle/>
        <a:p>
          <a:endParaRPr lang="en-IN"/>
        </a:p>
      </dgm:t>
    </dgm:pt>
    <dgm:pt modelId="{D9416996-822D-46BC-A8B7-F2088E6A4A03}" type="sibTrans" cxnId="{E3E34502-31DC-47B5-8E6E-3451F116923B}">
      <dgm:prSet/>
      <dgm:spPr/>
      <dgm:t>
        <a:bodyPr/>
        <a:lstStyle/>
        <a:p>
          <a:endParaRPr lang="en-IN"/>
        </a:p>
      </dgm:t>
    </dgm:pt>
    <dgm:pt modelId="{1C49ABD0-3898-4319-B7C3-FDBC304B4CBD}" type="pres">
      <dgm:prSet presAssocID="{99B6CCF0-4AD5-4254-83C0-B0A11A53D5A7}" presName="linear" presStyleCnt="0">
        <dgm:presLayoutVars>
          <dgm:animLvl val="lvl"/>
          <dgm:resizeHandles val="exact"/>
        </dgm:presLayoutVars>
      </dgm:prSet>
      <dgm:spPr/>
      <dgm:t>
        <a:bodyPr/>
        <a:lstStyle/>
        <a:p>
          <a:endParaRPr lang="en-IN"/>
        </a:p>
      </dgm:t>
    </dgm:pt>
    <dgm:pt modelId="{5098EC67-D199-4EF4-B21B-393577C39100}" type="pres">
      <dgm:prSet presAssocID="{DB6A7E3B-82F2-400F-B620-CBA86F6F7679}" presName="parentText" presStyleLbl="node1" presStyleIdx="0" presStyleCnt="3">
        <dgm:presLayoutVars>
          <dgm:chMax val="0"/>
          <dgm:bulletEnabled val="1"/>
        </dgm:presLayoutVars>
      </dgm:prSet>
      <dgm:spPr/>
      <dgm:t>
        <a:bodyPr/>
        <a:lstStyle/>
        <a:p>
          <a:endParaRPr lang="en-IN"/>
        </a:p>
      </dgm:t>
    </dgm:pt>
    <dgm:pt modelId="{309C4E4E-671E-406F-90B2-518FCD078619}" type="pres">
      <dgm:prSet presAssocID="{00667A0E-881E-4260-9E6F-0D20353CA95E}" presName="spacer" presStyleCnt="0"/>
      <dgm:spPr/>
    </dgm:pt>
    <dgm:pt modelId="{3912F903-E9F2-41D8-9ED1-C71D3A3DDAE8}" type="pres">
      <dgm:prSet presAssocID="{F8CC684B-BB7D-448C-99BF-8B5DA6442E69}" presName="parentText" presStyleLbl="node1" presStyleIdx="1" presStyleCnt="3">
        <dgm:presLayoutVars>
          <dgm:chMax val="0"/>
          <dgm:bulletEnabled val="1"/>
        </dgm:presLayoutVars>
      </dgm:prSet>
      <dgm:spPr/>
      <dgm:t>
        <a:bodyPr/>
        <a:lstStyle/>
        <a:p>
          <a:endParaRPr lang="en-IN"/>
        </a:p>
      </dgm:t>
    </dgm:pt>
    <dgm:pt modelId="{DE571BE5-2D5E-4A91-ABAD-0D2F2A16A854}" type="pres">
      <dgm:prSet presAssocID="{98E15C1F-C50F-435A-BE7C-0DC330A146E4}" presName="spacer" presStyleCnt="0"/>
      <dgm:spPr/>
    </dgm:pt>
    <dgm:pt modelId="{03FB5CF9-4A85-4490-897B-A108435D0DAE}" type="pres">
      <dgm:prSet presAssocID="{8F0398E3-B453-4664-ADA5-9DC16D3D1B99}" presName="parentText" presStyleLbl="node1" presStyleIdx="2" presStyleCnt="3">
        <dgm:presLayoutVars>
          <dgm:chMax val="0"/>
          <dgm:bulletEnabled val="1"/>
        </dgm:presLayoutVars>
      </dgm:prSet>
      <dgm:spPr/>
      <dgm:t>
        <a:bodyPr/>
        <a:lstStyle/>
        <a:p>
          <a:endParaRPr lang="en-IN"/>
        </a:p>
      </dgm:t>
    </dgm:pt>
  </dgm:ptLst>
  <dgm:cxnLst>
    <dgm:cxn modelId="{B46C6C47-832F-40D3-9A5F-F5FB33592032}" srcId="{99B6CCF0-4AD5-4254-83C0-B0A11A53D5A7}" destId="{F8CC684B-BB7D-448C-99BF-8B5DA6442E69}" srcOrd="1" destOrd="0" parTransId="{0D3A9D7D-48B2-40DD-8DA2-83607FBB55D8}" sibTransId="{98E15C1F-C50F-435A-BE7C-0DC330A146E4}"/>
    <dgm:cxn modelId="{01FA652C-3A9D-4F55-9C48-CE9EAA44E9AF}" type="presOf" srcId="{99B6CCF0-4AD5-4254-83C0-B0A11A53D5A7}" destId="{1C49ABD0-3898-4319-B7C3-FDBC304B4CBD}" srcOrd="0" destOrd="0" presId="urn:microsoft.com/office/officeart/2005/8/layout/vList2"/>
    <dgm:cxn modelId="{E3E34502-31DC-47B5-8E6E-3451F116923B}" srcId="{99B6CCF0-4AD5-4254-83C0-B0A11A53D5A7}" destId="{8F0398E3-B453-4664-ADA5-9DC16D3D1B99}" srcOrd="2" destOrd="0" parTransId="{5AFA216A-0903-4DCF-BB7B-84D1FCD0D5C8}" sibTransId="{D9416996-822D-46BC-A8B7-F2088E6A4A03}"/>
    <dgm:cxn modelId="{4A4BAA3D-A486-43CE-AD1B-0656D5E9E4F4}" type="presOf" srcId="{8F0398E3-B453-4664-ADA5-9DC16D3D1B99}" destId="{03FB5CF9-4A85-4490-897B-A108435D0DAE}" srcOrd="0" destOrd="0" presId="urn:microsoft.com/office/officeart/2005/8/layout/vList2"/>
    <dgm:cxn modelId="{45C190BB-0A19-45A8-8CFB-1CD296123230}" srcId="{99B6CCF0-4AD5-4254-83C0-B0A11A53D5A7}" destId="{DB6A7E3B-82F2-400F-B620-CBA86F6F7679}" srcOrd="0" destOrd="0" parTransId="{360DC32D-0A35-46D5-A371-15134C8FD201}" sibTransId="{00667A0E-881E-4260-9E6F-0D20353CA95E}"/>
    <dgm:cxn modelId="{40033370-64FE-426E-A684-F07E9E0D6F5B}" type="presOf" srcId="{DB6A7E3B-82F2-400F-B620-CBA86F6F7679}" destId="{5098EC67-D199-4EF4-B21B-393577C39100}" srcOrd="0" destOrd="0" presId="urn:microsoft.com/office/officeart/2005/8/layout/vList2"/>
    <dgm:cxn modelId="{0B052D8C-F877-489C-9460-AB3C6C29CEA4}" type="presOf" srcId="{F8CC684B-BB7D-448C-99BF-8B5DA6442E69}" destId="{3912F903-E9F2-41D8-9ED1-C71D3A3DDAE8}" srcOrd="0" destOrd="0" presId="urn:microsoft.com/office/officeart/2005/8/layout/vList2"/>
    <dgm:cxn modelId="{C8EFBD5A-4698-4D9E-ACC1-96B55DCFAAC3}" type="presParOf" srcId="{1C49ABD0-3898-4319-B7C3-FDBC304B4CBD}" destId="{5098EC67-D199-4EF4-B21B-393577C39100}" srcOrd="0" destOrd="0" presId="urn:microsoft.com/office/officeart/2005/8/layout/vList2"/>
    <dgm:cxn modelId="{6BCD6BBE-0E41-46BF-AA68-F0736924EEEA}" type="presParOf" srcId="{1C49ABD0-3898-4319-B7C3-FDBC304B4CBD}" destId="{309C4E4E-671E-406F-90B2-518FCD078619}" srcOrd="1" destOrd="0" presId="urn:microsoft.com/office/officeart/2005/8/layout/vList2"/>
    <dgm:cxn modelId="{2B5A21BF-98D0-480A-99F2-7C14A11FC803}" type="presParOf" srcId="{1C49ABD0-3898-4319-B7C3-FDBC304B4CBD}" destId="{3912F903-E9F2-41D8-9ED1-C71D3A3DDAE8}" srcOrd="2" destOrd="0" presId="urn:microsoft.com/office/officeart/2005/8/layout/vList2"/>
    <dgm:cxn modelId="{C67AA690-7008-4DE6-9699-287370C570E1}" type="presParOf" srcId="{1C49ABD0-3898-4319-B7C3-FDBC304B4CBD}" destId="{DE571BE5-2D5E-4A91-ABAD-0D2F2A16A854}" srcOrd="3" destOrd="0" presId="urn:microsoft.com/office/officeart/2005/8/layout/vList2"/>
    <dgm:cxn modelId="{171312E5-1ACB-4229-83C4-10EA613D41EB}" type="presParOf" srcId="{1C49ABD0-3898-4319-B7C3-FDBC304B4CBD}" destId="{03FB5CF9-4A85-4490-897B-A108435D0DA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05CE1A6-DE6D-4E25-AE26-D4FB05BBBBC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IN"/>
        </a:p>
      </dgm:t>
    </dgm:pt>
    <dgm:pt modelId="{D9A310B1-1092-4DE8-BEA1-18FE2A93DAD4}">
      <dgm:prSet phldrT="[Text]"/>
      <dgm:spPr/>
      <dgm:t>
        <a:bodyPr/>
        <a:lstStyle/>
        <a:p>
          <a:r>
            <a:rPr lang="en-IN" dirty="0"/>
            <a:t>Analysis</a:t>
          </a:r>
        </a:p>
      </dgm:t>
    </dgm:pt>
    <dgm:pt modelId="{3361CC10-2582-41E4-A5EC-A869B9BB1199}" type="parTrans" cxnId="{AFB270AC-87B8-4A97-BEFD-6B873788C014}">
      <dgm:prSet/>
      <dgm:spPr/>
      <dgm:t>
        <a:bodyPr/>
        <a:lstStyle/>
        <a:p>
          <a:endParaRPr lang="en-IN"/>
        </a:p>
      </dgm:t>
    </dgm:pt>
    <dgm:pt modelId="{F48DEFBB-0CE6-4CBA-951D-8ED80F021866}" type="sibTrans" cxnId="{AFB270AC-87B8-4A97-BEFD-6B873788C014}">
      <dgm:prSet/>
      <dgm:spPr/>
      <dgm:t>
        <a:bodyPr/>
        <a:lstStyle/>
        <a:p>
          <a:endParaRPr lang="en-IN"/>
        </a:p>
      </dgm:t>
    </dgm:pt>
    <dgm:pt modelId="{AC4F78AD-C60C-4B1E-8D49-915CC1BFEF67}">
      <dgm:prSet phldrT="[Text]"/>
      <dgm:spPr/>
      <dgm:t>
        <a:bodyPr/>
        <a:lstStyle/>
        <a:p>
          <a:r>
            <a:rPr lang="en-IN" dirty="0"/>
            <a:t>In the case of Domestic transaction, the Taxable Person who ‘makes’ the Taxable Supply will be responsible to deposit the tax. In the case of Import of Concerned Goods, the Importer will be responsible. </a:t>
          </a:r>
        </a:p>
      </dgm:t>
    </dgm:pt>
    <dgm:pt modelId="{B2ED066D-EFCD-48E5-AD60-65CF3BBE15D5}" type="parTrans" cxnId="{BC40DFFC-EFB8-43AA-98CB-65A5A972E752}">
      <dgm:prSet/>
      <dgm:spPr/>
      <dgm:t>
        <a:bodyPr/>
        <a:lstStyle/>
        <a:p>
          <a:endParaRPr lang="en-IN"/>
        </a:p>
      </dgm:t>
    </dgm:pt>
    <dgm:pt modelId="{30318469-82E8-4CF4-97BF-03BC9E0703BD}" type="sibTrans" cxnId="{BC40DFFC-EFB8-43AA-98CB-65A5A972E752}">
      <dgm:prSet/>
      <dgm:spPr/>
      <dgm:t>
        <a:bodyPr/>
        <a:lstStyle/>
        <a:p>
          <a:endParaRPr lang="en-IN"/>
        </a:p>
      </dgm:t>
    </dgm:pt>
    <dgm:pt modelId="{26E383E9-B660-4733-9FB9-EAF065EC01E8}">
      <dgm:prSet phldrT="[Text]"/>
      <dgm:spPr/>
      <dgm:t>
        <a:bodyPr/>
        <a:lstStyle/>
        <a:p>
          <a:r>
            <a:rPr lang="en-IN" dirty="0"/>
            <a:t>To the extent VAT is imposed on Domestic limb of the Supply, it is a forward charge.</a:t>
          </a:r>
        </a:p>
      </dgm:t>
    </dgm:pt>
    <dgm:pt modelId="{FFF07C23-F4AD-435A-8742-198446C14FCA}" type="parTrans" cxnId="{28D88B9C-1B77-46C2-88D6-BBA90FE086BB}">
      <dgm:prSet/>
      <dgm:spPr/>
      <dgm:t>
        <a:bodyPr/>
        <a:lstStyle/>
        <a:p>
          <a:endParaRPr lang="en-IN"/>
        </a:p>
      </dgm:t>
    </dgm:pt>
    <dgm:pt modelId="{008050AA-40F0-49E2-9774-F1C1CC93E3BF}" type="sibTrans" cxnId="{28D88B9C-1B77-46C2-88D6-BBA90FE086BB}">
      <dgm:prSet/>
      <dgm:spPr/>
      <dgm:t>
        <a:bodyPr/>
        <a:lstStyle/>
        <a:p>
          <a:endParaRPr lang="en-IN"/>
        </a:p>
      </dgm:t>
    </dgm:pt>
    <dgm:pt modelId="{CCD38140-D972-4BCB-B983-40088737D601}">
      <dgm:prSet phldrT="[Text]"/>
      <dgm:spPr/>
      <dgm:t>
        <a:bodyPr/>
        <a:lstStyle/>
        <a:p>
          <a:r>
            <a:rPr lang="en-IN" dirty="0"/>
            <a:t>In order to give effect to the recovery of tax on reverse charge basis under article 48, the person who obtains the registration (whether the supplier or not) under that article, such person is made responsible for payment of tax by this article. </a:t>
          </a:r>
        </a:p>
      </dgm:t>
    </dgm:pt>
    <dgm:pt modelId="{9A27F24E-6944-4E5D-88E8-4C84A2D712BC}" type="parTrans" cxnId="{B192A44A-006D-4846-B51C-BD12E964FA52}">
      <dgm:prSet/>
      <dgm:spPr/>
      <dgm:t>
        <a:bodyPr/>
        <a:lstStyle/>
        <a:p>
          <a:endParaRPr lang="en-IN"/>
        </a:p>
      </dgm:t>
    </dgm:pt>
    <dgm:pt modelId="{921C7E60-4E66-40DD-88B3-7A57079FAC6D}" type="sibTrans" cxnId="{B192A44A-006D-4846-B51C-BD12E964FA52}">
      <dgm:prSet/>
      <dgm:spPr/>
      <dgm:t>
        <a:bodyPr/>
        <a:lstStyle/>
        <a:p>
          <a:endParaRPr lang="en-IN"/>
        </a:p>
      </dgm:t>
    </dgm:pt>
    <dgm:pt modelId="{C43D7BAC-2545-4246-A0ED-A9CC74F5E88F}" type="pres">
      <dgm:prSet presAssocID="{505CE1A6-DE6D-4E25-AE26-D4FB05BBBBC4}" presName="vert0" presStyleCnt="0">
        <dgm:presLayoutVars>
          <dgm:dir/>
          <dgm:animOne val="branch"/>
          <dgm:animLvl val="lvl"/>
        </dgm:presLayoutVars>
      </dgm:prSet>
      <dgm:spPr/>
      <dgm:t>
        <a:bodyPr/>
        <a:lstStyle/>
        <a:p>
          <a:endParaRPr lang="en-IN"/>
        </a:p>
      </dgm:t>
    </dgm:pt>
    <dgm:pt modelId="{F216BAF1-CF7D-4EF3-B450-A7BC86EA4299}" type="pres">
      <dgm:prSet presAssocID="{D9A310B1-1092-4DE8-BEA1-18FE2A93DAD4}" presName="thickLine" presStyleLbl="alignNode1" presStyleIdx="0" presStyleCnt="1"/>
      <dgm:spPr/>
    </dgm:pt>
    <dgm:pt modelId="{A2AE5787-6784-4E41-996B-6FD67046B2B0}" type="pres">
      <dgm:prSet presAssocID="{D9A310B1-1092-4DE8-BEA1-18FE2A93DAD4}" presName="horz1" presStyleCnt="0"/>
      <dgm:spPr/>
    </dgm:pt>
    <dgm:pt modelId="{55666DCE-879A-4502-A8CC-DAB9AA696B62}" type="pres">
      <dgm:prSet presAssocID="{D9A310B1-1092-4DE8-BEA1-18FE2A93DAD4}" presName="tx1" presStyleLbl="revTx" presStyleIdx="0" presStyleCnt="4"/>
      <dgm:spPr/>
      <dgm:t>
        <a:bodyPr/>
        <a:lstStyle/>
        <a:p>
          <a:endParaRPr lang="en-IN"/>
        </a:p>
      </dgm:t>
    </dgm:pt>
    <dgm:pt modelId="{238398CF-8B00-4B33-AE8A-EF2FE04E38FA}" type="pres">
      <dgm:prSet presAssocID="{D9A310B1-1092-4DE8-BEA1-18FE2A93DAD4}" presName="vert1" presStyleCnt="0"/>
      <dgm:spPr/>
    </dgm:pt>
    <dgm:pt modelId="{BD6EAD1F-38CA-46A7-8E03-2E2C686B31A1}" type="pres">
      <dgm:prSet presAssocID="{AC4F78AD-C60C-4B1E-8D49-915CC1BFEF67}" presName="vertSpace2a" presStyleCnt="0"/>
      <dgm:spPr/>
    </dgm:pt>
    <dgm:pt modelId="{509FA442-F69A-4191-A5DB-4463C8D56826}" type="pres">
      <dgm:prSet presAssocID="{AC4F78AD-C60C-4B1E-8D49-915CC1BFEF67}" presName="horz2" presStyleCnt="0"/>
      <dgm:spPr/>
    </dgm:pt>
    <dgm:pt modelId="{1EABB940-40B2-4161-B55A-27DBF7223364}" type="pres">
      <dgm:prSet presAssocID="{AC4F78AD-C60C-4B1E-8D49-915CC1BFEF67}" presName="horzSpace2" presStyleCnt="0"/>
      <dgm:spPr/>
    </dgm:pt>
    <dgm:pt modelId="{AAC79998-AF55-461F-9433-C8A654CA09C5}" type="pres">
      <dgm:prSet presAssocID="{AC4F78AD-C60C-4B1E-8D49-915CC1BFEF67}" presName="tx2" presStyleLbl="revTx" presStyleIdx="1" presStyleCnt="4"/>
      <dgm:spPr/>
      <dgm:t>
        <a:bodyPr/>
        <a:lstStyle/>
        <a:p>
          <a:endParaRPr lang="en-IN"/>
        </a:p>
      </dgm:t>
    </dgm:pt>
    <dgm:pt modelId="{6CF20129-A6D6-4687-BB6A-AC8AE8DFD20F}" type="pres">
      <dgm:prSet presAssocID="{AC4F78AD-C60C-4B1E-8D49-915CC1BFEF67}" presName="vert2" presStyleCnt="0"/>
      <dgm:spPr/>
    </dgm:pt>
    <dgm:pt modelId="{3EB16243-D9C6-4458-A6D8-F979C3687151}" type="pres">
      <dgm:prSet presAssocID="{AC4F78AD-C60C-4B1E-8D49-915CC1BFEF67}" presName="thinLine2b" presStyleLbl="callout" presStyleIdx="0" presStyleCnt="3"/>
      <dgm:spPr/>
    </dgm:pt>
    <dgm:pt modelId="{C5CFA5A9-10A6-4F59-8F8D-403E196ECAB8}" type="pres">
      <dgm:prSet presAssocID="{AC4F78AD-C60C-4B1E-8D49-915CC1BFEF67}" presName="vertSpace2b" presStyleCnt="0"/>
      <dgm:spPr/>
    </dgm:pt>
    <dgm:pt modelId="{2FC1611F-4F04-4D88-8F24-199FEC8D6B5E}" type="pres">
      <dgm:prSet presAssocID="{26E383E9-B660-4733-9FB9-EAF065EC01E8}" presName="horz2" presStyleCnt="0"/>
      <dgm:spPr/>
    </dgm:pt>
    <dgm:pt modelId="{85F63930-2B15-4820-BFF5-4AAFA0A69DF1}" type="pres">
      <dgm:prSet presAssocID="{26E383E9-B660-4733-9FB9-EAF065EC01E8}" presName="horzSpace2" presStyleCnt="0"/>
      <dgm:spPr/>
    </dgm:pt>
    <dgm:pt modelId="{C4262599-8B9D-46B5-9808-8641CB581D1D}" type="pres">
      <dgm:prSet presAssocID="{26E383E9-B660-4733-9FB9-EAF065EC01E8}" presName="tx2" presStyleLbl="revTx" presStyleIdx="2" presStyleCnt="4" custScaleY="51994"/>
      <dgm:spPr/>
      <dgm:t>
        <a:bodyPr/>
        <a:lstStyle/>
        <a:p>
          <a:endParaRPr lang="en-IN"/>
        </a:p>
      </dgm:t>
    </dgm:pt>
    <dgm:pt modelId="{C25C5ECD-E850-4403-B4F9-2A3623076AFB}" type="pres">
      <dgm:prSet presAssocID="{26E383E9-B660-4733-9FB9-EAF065EC01E8}" presName="vert2" presStyleCnt="0"/>
      <dgm:spPr/>
    </dgm:pt>
    <dgm:pt modelId="{B76315F2-3E55-443E-8D96-07C598BFDA23}" type="pres">
      <dgm:prSet presAssocID="{26E383E9-B660-4733-9FB9-EAF065EC01E8}" presName="thinLine2b" presStyleLbl="callout" presStyleIdx="1" presStyleCnt="3"/>
      <dgm:spPr/>
    </dgm:pt>
    <dgm:pt modelId="{520D355A-1EA2-404E-A5AF-D03A452A5C3B}" type="pres">
      <dgm:prSet presAssocID="{26E383E9-B660-4733-9FB9-EAF065EC01E8}" presName="vertSpace2b" presStyleCnt="0"/>
      <dgm:spPr/>
    </dgm:pt>
    <dgm:pt modelId="{C4B50AA5-DC83-464B-B026-3C8F4A071E02}" type="pres">
      <dgm:prSet presAssocID="{CCD38140-D972-4BCB-B983-40088737D601}" presName="horz2" presStyleCnt="0"/>
      <dgm:spPr/>
    </dgm:pt>
    <dgm:pt modelId="{E6453C60-CA36-4467-8D00-F9D140687F18}" type="pres">
      <dgm:prSet presAssocID="{CCD38140-D972-4BCB-B983-40088737D601}" presName="horzSpace2" presStyleCnt="0"/>
      <dgm:spPr/>
    </dgm:pt>
    <dgm:pt modelId="{03C9E63B-3C77-4660-A53B-DD39BFC3BF77}" type="pres">
      <dgm:prSet presAssocID="{CCD38140-D972-4BCB-B983-40088737D601}" presName="tx2" presStyleLbl="revTx" presStyleIdx="3" presStyleCnt="4"/>
      <dgm:spPr/>
      <dgm:t>
        <a:bodyPr/>
        <a:lstStyle/>
        <a:p>
          <a:endParaRPr lang="en-IN"/>
        </a:p>
      </dgm:t>
    </dgm:pt>
    <dgm:pt modelId="{39F9F262-7CA8-45A1-A1D1-1B693C9DCC16}" type="pres">
      <dgm:prSet presAssocID="{CCD38140-D972-4BCB-B983-40088737D601}" presName="vert2" presStyleCnt="0"/>
      <dgm:spPr/>
    </dgm:pt>
    <dgm:pt modelId="{86337CF0-03BA-4D42-BD83-F6D0BD5520F1}" type="pres">
      <dgm:prSet presAssocID="{CCD38140-D972-4BCB-B983-40088737D601}" presName="thinLine2b" presStyleLbl="callout" presStyleIdx="2" presStyleCnt="3"/>
      <dgm:spPr/>
    </dgm:pt>
    <dgm:pt modelId="{712DB53F-9166-461B-8629-17EC7C5F344E}" type="pres">
      <dgm:prSet presAssocID="{CCD38140-D972-4BCB-B983-40088737D601}" presName="vertSpace2b" presStyleCnt="0"/>
      <dgm:spPr/>
    </dgm:pt>
  </dgm:ptLst>
  <dgm:cxnLst>
    <dgm:cxn modelId="{400BD858-502E-420E-9F31-4B61719999BA}" type="presOf" srcId="{505CE1A6-DE6D-4E25-AE26-D4FB05BBBBC4}" destId="{C43D7BAC-2545-4246-A0ED-A9CC74F5E88F}" srcOrd="0" destOrd="0" presId="urn:microsoft.com/office/officeart/2008/layout/LinedList"/>
    <dgm:cxn modelId="{1395911A-6E57-4976-9AF0-89CBD0AAD396}" type="presOf" srcId="{AC4F78AD-C60C-4B1E-8D49-915CC1BFEF67}" destId="{AAC79998-AF55-461F-9433-C8A654CA09C5}" srcOrd="0" destOrd="0" presId="urn:microsoft.com/office/officeart/2008/layout/LinedList"/>
    <dgm:cxn modelId="{BC40DFFC-EFB8-43AA-98CB-65A5A972E752}" srcId="{D9A310B1-1092-4DE8-BEA1-18FE2A93DAD4}" destId="{AC4F78AD-C60C-4B1E-8D49-915CC1BFEF67}" srcOrd="0" destOrd="0" parTransId="{B2ED066D-EFCD-48E5-AD60-65CF3BBE15D5}" sibTransId="{30318469-82E8-4CF4-97BF-03BC9E0703BD}"/>
    <dgm:cxn modelId="{7B2A53BC-F578-4AD9-9AEC-17462F6DA451}" type="presOf" srcId="{D9A310B1-1092-4DE8-BEA1-18FE2A93DAD4}" destId="{55666DCE-879A-4502-A8CC-DAB9AA696B62}" srcOrd="0" destOrd="0" presId="urn:microsoft.com/office/officeart/2008/layout/LinedList"/>
    <dgm:cxn modelId="{76E7402F-5C58-4689-B852-E8EA98A8BFB9}" type="presOf" srcId="{CCD38140-D972-4BCB-B983-40088737D601}" destId="{03C9E63B-3C77-4660-A53B-DD39BFC3BF77}" srcOrd="0" destOrd="0" presId="urn:microsoft.com/office/officeart/2008/layout/LinedList"/>
    <dgm:cxn modelId="{B192A44A-006D-4846-B51C-BD12E964FA52}" srcId="{D9A310B1-1092-4DE8-BEA1-18FE2A93DAD4}" destId="{CCD38140-D972-4BCB-B983-40088737D601}" srcOrd="2" destOrd="0" parTransId="{9A27F24E-6944-4E5D-88E8-4C84A2D712BC}" sibTransId="{921C7E60-4E66-40DD-88B3-7A57079FAC6D}"/>
    <dgm:cxn modelId="{AFB270AC-87B8-4A97-BEFD-6B873788C014}" srcId="{505CE1A6-DE6D-4E25-AE26-D4FB05BBBBC4}" destId="{D9A310B1-1092-4DE8-BEA1-18FE2A93DAD4}" srcOrd="0" destOrd="0" parTransId="{3361CC10-2582-41E4-A5EC-A869B9BB1199}" sibTransId="{F48DEFBB-0CE6-4CBA-951D-8ED80F021866}"/>
    <dgm:cxn modelId="{28D88B9C-1B77-46C2-88D6-BBA90FE086BB}" srcId="{D9A310B1-1092-4DE8-BEA1-18FE2A93DAD4}" destId="{26E383E9-B660-4733-9FB9-EAF065EC01E8}" srcOrd="1" destOrd="0" parTransId="{FFF07C23-F4AD-435A-8742-198446C14FCA}" sibTransId="{008050AA-40F0-49E2-9774-F1C1CC93E3BF}"/>
    <dgm:cxn modelId="{B506BCCF-F29A-4166-9719-6B5C185554BE}" type="presOf" srcId="{26E383E9-B660-4733-9FB9-EAF065EC01E8}" destId="{C4262599-8B9D-46B5-9808-8641CB581D1D}" srcOrd="0" destOrd="0" presId="urn:microsoft.com/office/officeart/2008/layout/LinedList"/>
    <dgm:cxn modelId="{02D9998B-6E00-45B9-BC82-B55C4523E204}" type="presParOf" srcId="{C43D7BAC-2545-4246-A0ED-A9CC74F5E88F}" destId="{F216BAF1-CF7D-4EF3-B450-A7BC86EA4299}" srcOrd="0" destOrd="0" presId="urn:microsoft.com/office/officeart/2008/layout/LinedList"/>
    <dgm:cxn modelId="{59C5F4FE-7B0A-4CD1-B23E-CCA420F1D826}" type="presParOf" srcId="{C43D7BAC-2545-4246-A0ED-A9CC74F5E88F}" destId="{A2AE5787-6784-4E41-996B-6FD67046B2B0}" srcOrd="1" destOrd="0" presId="urn:microsoft.com/office/officeart/2008/layout/LinedList"/>
    <dgm:cxn modelId="{A5E00CB9-7436-43E8-9F3D-B795BCAECB75}" type="presParOf" srcId="{A2AE5787-6784-4E41-996B-6FD67046B2B0}" destId="{55666DCE-879A-4502-A8CC-DAB9AA696B62}" srcOrd="0" destOrd="0" presId="urn:microsoft.com/office/officeart/2008/layout/LinedList"/>
    <dgm:cxn modelId="{05AA8CBF-8D43-44D9-9469-E663FC901148}" type="presParOf" srcId="{A2AE5787-6784-4E41-996B-6FD67046B2B0}" destId="{238398CF-8B00-4B33-AE8A-EF2FE04E38FA}" srcOrd="1" destOrd="0" presId="urn:microsoft.com/office/officeart/2008/layout/LinedList"/>
    <dgm:cxn modelId="{012EC1CA-C664-4B7F-B05A-A77079790BD1}" type="presParOf" srcId="{238398CF-8B00-4B33-AE8A-EF2FE04E38FA}" destId="{BD6EAD1F-38CA-46A7-8E03-2E2C686B31A1}" srcOrd="0" destOrd="0" presId="urn:microsoft.com/office/officeart/2008/layout/LinedList"/>
    <dgm:cxn modelId="{4B18B722-E4C7-468F-A274-ECA6E2E73BEA}" type="presParOf" srcId="{238398CF-8B00-4B33-AE8A-EF2FE04E38FA}" destId="{509FA442-F69A-4191-A5DB-4463C8D56826}" srcOrd="1" destOrd="0" presId="urn:microsoft.com/office/officeart/2008/layout/LinedList"/>
    <dgm:cxn modelId="{3DC0F38A-D690-4C89-9BB7-02704CD7203C}" type="presParOf" srcId="{509FA442-F69A-4191-A5DB-4463C8D56826}" destId="{1EABB940-40B2-4161-B55A-27DBF7223364}" srcOrd="0" destOrd="0" presId="urn:microsoft.com/office/officeart/2008/layout/LinedList"/>
    <dgm:cxn modelId="{3893847E-F244-4F40-91F0-EEBB64B965E9}" type="presParOf" srcId="{509FA442-F69A-4191-A5DB-4463C8D56826}" destId="{AAC79998-AF55-461F-9433-C8A654CA09C5}" srcOrd="1" destOrd="0" presId="urn:microsoft.com/office/officeart/2008/layout/LinedList"/>
    <dgm:cxn modelId="{3293186E-21C4-4454-9F1E-178FD5EF9535}" type="presParOf" srcId="{509FA442-F69A-4191-A5DB-4463C8D56826}" destId="{6CF20129-A6D6-4687-BB6A-AC8AE8DFD20F}" srcOrd="2" destOrd="0" presId="urn:microsoft.com/office/officeart/2008/layout/LinedList"/>
    <dgm:cxn modelId="{C7202358-5360-483A-BE29-8D4E2A7C8122}" type="presParOf" srcId="{238398CF-8B00-4B33-AE8A-EF2FE04E38FA}" destId="{3EB16243-D9C6-4458-A6D8-F979C3687151}" srcOrd="2" destOrd="0" presId="urn:microsoft.com/office/officeart/2008/layout/LinedList"/>
    <dgm:cxn modelId="{F55E21A5-27EA-415F-B85A-5DAF4A9C7570}" type="presParOf" srcId="{238398CF-8B00-4B33-AE8A-EF2FE04E38FA}" destId="{C5CFA5A9-10A6-4F59-8F8D-403E196ECAB8}" srcOrd="3" destOrd="0" presId="urn:microsoft.com/office/officeart/2008/layout/LinedList"/>
    <dgm:cxn modelId="{7732F65A-BD98-4A2B-B6D1-EC0BC6E20700}" type="presParOf" srcId="{238398CF-8B00-4B33-AE8A-EF2FE04E38FA}" destId="{2FC1611F-4F04-4D88-8F24-199FEC8D6B5E}" srcOrd="4" destOrd="0" presId="urn:microsoft.com/office/officeart/2008/layout/LinedList"/>
    <dgm:cxn modelId="{52BEA4B4-553C-43C6-89CF-53B575EFB7F3}" type="presParOf" srcId="{2FC1611F-4F04-4D88-8F24-199FEC8D6B5E}" destId="{85F63930-2B15-4820-BFF5-4AAFA0A69DF1}" srcOrd="0" destOrd="0" presId="urn:microsoft.com/office/officeart/2008/layout/LinedList"/>
    <dgm:cxn modelId="{A18882EB-B9D5-4350-897E-ACE5DFE5C92A}" type="presParOf" srcId="{2FC1611F-4F04-4D88-8F24-199FEC8D6B5E}" destId="{C4262599-8B9D-46B5-9808-8641CB581D1D}" srcOrd="1" destOrd="0" presId="urn:microsoft.com/office/officeart/2008/layout/LinedList"/>
    <dgm:cxn modelId="{11DB7C18-FD08-40BF-9800-479E7BA03339}" type="presParOf" srcId="{2FC1611F-4F04-4D88-8F24-199FEC8D6B5E}" destId="{C25C5ECD-E850-4403-B4F9-2A3623076AFB}" srcOrd="2" destOrd="0" presId="urn:microsoft.com/office/officeart/2008/layout/LinedList"/>
    <dgm:cxn modelId="{D387CBDA-E802-4764-8F84-306FCF3CC69C}" type="presParOf" srcId="{238398CF-8B00-4B33-AE8A-EF2FE04E38FA}" destId="{B76315F2-3E55-443E-8D96-07C598BFDA23}" srcOrd="5" destOrd="0" presId="urn:microsoft.com/office/officeart/2008/layout/LinedList"/>
    <dgm:cxn modelId="{2507DEC3-E834-4553-BE65-7D8CA6A44C5A}" type="presParOf" srcId="{238398CF-8B00-4B33-AE8A-EF2FE04E38FA}" destId="{520D355A-1EA2-404E-A5AF-D03A452A5C3B}" srcOrd="6" destOrd="0" presId="urn:microsoft.com/office/officeart/2008/layout/LinedList"/>
    <dgm:cxn modelId="{4D47CFB7-1D52-470B-BC7E-8CDF12EAB3D2}" type="presParOf" srcId="{238398CF-8B00-4B33-AE8A-EF2FE04E38FA}" destId="{C4B50AA5-DC83-464B-B026-3C8F4A071E02}" srcOrd="7" destOrd="0" presId="urn:microsoft.com/office/officeart/2008/layout/LinedList"/>
    <dgm:cxn modelId="{33EF7A6C-FD6E-4D2C-A0E5-A532BD2279CF}" type="presParOf" srcId="{C4B50AA5-DC83-464B-B026-3C8F4A071E02}" destId="{E6453C60-CA36-4467-8D00-F9D140687F18}" srcOrd="0" destOrd="0" presId="urn:microsoft.com/office/officeart/2008/layout/LinedList"/>
    <dgm:cxn modelId="{3D3F775B-C564-4B44-A5FB-8821C133CE4F}" type="presParOf" srcId="{C4B50AA5-DC83-464B-B026-3C8F4A071E02}" destId="{03C9E63B-3C77-4660-A53B-DD39BFC3BF77}" srcOrd="1" destOrd="0" presId="urn:microsoft.com/office/officeart/2008/layout/LinedList"/>
    <dgm:cxn modelId="{4CCFFC51-0DD3-478D-9DDA-4FC79C7751C3}" type="presParOf" srcId="{C4B50AA5-DC83-464B-B026-3C8F4A071E02}" destId="{39F9F262-7CA8-45A1-A1D1-1B693C9DCC16}" srcOrd="2" destOrd="0" presId="urn:microsoft.com/office/officeart/2008/layout/LinedList"/>
    <dgm:cxn modelId="{6C469300-65D6-4DF5-9369-185815BE15DF}" type="presParOf" srcId="{238398CF-8B00-4B33-AE8A-EF2FE04E38FA}" destId="{86337CF0-03BA-4D42-BD83-F6D0BD5520F1}" srcOrd="8" destOrd="0" presId="urn:microsoft.com/office/officeart/2008/layout/LinedList"/>
    <dgm:cxn modelId="{3F67C8E9-9340-4921-99E3-F90F4863EC38}" type="presParOf" srcId="{238398CF-8B00-4B33-AE8A-EF2FE04E38FA}" destId="{712DB53F-9166-461B-8629-17EC7C5F344E}" srcOrd="9"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FBCFA4B-3B88-4895-A19B-6E2F94DBE85C}"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IN"/>
        </a:p>
      </dgm:t>
    </dgm:pt>
    <dgm:pt modelId="{81647B76-E8C1-4C0F-9B7D-9F54737D6EBB}">
      <dgm:prSet phldrT="[Text]"/>
      <dgm:spPr/>
      <dgm:t>
        <a:bodyPr/>
        <a:lstStyle/>
        <a:p>
          <a:r>
            <a:rPr lang="en-IN" b="1" dirty="0"/>
            <a:t>EXPORT:</a:t>
          </a:r>
          <a:r>
            <a:rPr lang="en-IN" dirty="0"/>
            <a:t> Goods departing the state or the provision of services to a person whose Place of Establishment or Fixed Establishment is outside the State.</a:t>
          </a:r>
        </a:p>
      </dgm:t>
    </dgm:pt>
    <dgm:pt modelId="{5489D6F8-FF4A-4A28-A63A-4DD9729E8363}" type="parTrans" cxnId="{EDF2BEA6-F0D1-4D3E-8C8E-4F811CD10685}">
      <dgm:prSet/>
      <dgm:spPr/>
      <dgm:t>
        <a:bodyPr/>
        <a:lstStyle/>
        <a:p>
          <a:endParaRPr lang="en-IN"/>
        </a:p>
      </dgm:t>
    </dgm:pt>
    <dgm:pt modelId="{688AFBA8-0041-477A-838B-CE6142F069CD}" type="sibTrans" cxnId="{EDF2BEA6-F0D1-4D3E-8C8E-4F811CD10685}">
      <dgm:prSet/>
      <dgm:spPr/>
      <dgm:t>
        <a:bodyPr/>
        <a:lstStyle/>
        <a:p>
          <a:endParaRPr lang="en-IN"/>
        </a:p>
      </dgm:t>
    </dgm:pt>
    <dgm:pt modelId="{A3AAC960-2512-4E19-AB15-4FC802AFB806}">
      <dgm:prSet phldrT="[Text]"/>
      <dgm:spPr/>
      <dgm:t>
        <a:bodyPr/>
        <a:lstStyle/>
        <a:p>
          <a:r>
            <a:rPr lang="en-IN" b="1" dirty="0"/>
            <a:t>GOODS:</a:t>
          </a:r>
          <a:r>
            <a:rPr lang="en-IN" dirty="0"/>
            <a:t> Physical property that can be supplied including real estate, water and all forms of energy as specified in the Executive Regulation of this Decree – Law. </a:t>
          </a:r>
        </a:p>
      </dgm:t>
    </dgm:pt>
    <dgm:pt modelId="{D6EF666F-635D-4632-AB53-AB42D77917F7}" type="parTrans" cxnId="{E8BDB642-C404-4BAC-936D-89F37E61A328}">
      <dgm:prSet/>
      <dgm:spPr/>
      <dgm:t>
        <a:bodyPr/>
        <a:lstStyle/>
        <a:p>
          <a:endParaRPr lang="en-IN"/>
        </a:p>
      </dgm:t>
    </dgm:pt>
    <dgm:pt modelId="{699272F4-2AA7-4811-8E12-8A1F33181439}" type="sibTrans" cxnId="{E8BDB642-C404-4BAC-936D-89F37E61A328}">
      <dgm:prSet/>
      <dgm:spPr/>
      <dgm:t>
        <a:bodyPr/>
        <a:lstStyle/>
        <a:p>
          <a:endParaRPr lang="en-IN"/>
        </a:p>
      </dgm:t>
    </dgm:pt>
    <dgm:pt modelId="{55B6F61B-4892-4370-8A0F-FC7595FC0E37}">
      <dgm:prSet phldrT="[Text]"/>
      <dgm:spPr/>
      <dgm:t>
        <a:bodyPr/>
        <a:lstStyle/>
        <a:p>
          <a:r>
            <a:rPr lang="en-IN" b="1" dirty="0"/>
            <a:t>SERVICES:</a:t>
          </a:r>
          <a:r>
            <a:rPr lang="en-IN" dirty="0"/>
            <a:t> Anything that can be supplied other than Goods.</a:t>
          </a:r>
        </a:p>
      </dgm:t>
    </dgm:pt>
    <dgm:pt modelId="{6FB0A45E-FA1F-4D11-AEB7-8D9395B3E09C}" type="parTrans" cxnId="{02DAAA9B-5985-46E2-97BF-947A8F76FEE7}">
      <dgm:prSet/>
      <dgm:spPr/>
      <dgm:t>
        <a:bodyPr/>
        <a:lstStyle/>
        <a:p>
          <a:endParaRPr lang="en-IN"/>
        </a:p>
      </dgm:t>
    </dgm:pt>
    <dgm:pt modelId="{88B9DFFD-8DDA-4C24-AE04-969C62002591}" type="sibTrans" cxnId="{02DAAA9B-5985-46E2-97BF-947A8F76FEE7}">
      <dgm:prSet/>
      <dgm:spPr/>
      <dgm:t>
        <a:bodyPr/>
        <a:lstStyle/>
        <a:p>
          <a:endParaRPr lang="en-IN"/>
        </a:p>
      </dgm:t>
    </dgm:pt>
    <dgm:pt modelId="{FCCCDFB9-8C79-4494-A4FD-4A04ED6C1D9E}">
      <dgm:prSet phldrT="[Text]"/>
      <dgm:spPr/>
      <dgm:t>
        <a:bodyPr/>
        <a:lstStyle/>
        <a:p>
          <a:r>
            <a:rPr lang="en-IN" b="1" dirty="0"/>
            <a:t>PLACE OF ESTABLISHMENT: </a:t>
          </a:r>
          <a:r>
            <a:rPr lang="en-IN" dirty="0"/>
            <a:t>The place where a business is legally established in a country pursuant to the decision of its establishment, or in which significant management decisions are taken and central management functions are conducted.</a:t>
          </a:r>
        </a:p>
      </dgm:t>
    </dgm:pt>
    <dgm:pt modelId="{B9396E24-EB28-4EF5-8351-46C26C6399E4}" type="parTrans" cxnId="{9F4C9F87-894D-4D08-A8F6-EC02CB63A264}">
      <dgm:prSet/>
      <dgm:spPr/>
      <dgm:t>
        <a:bodyPr/>
        <a:lstStyle/>
        <a:p>
          <a:endParaRPr lang="en-IN"/>
        </a:p>
      </dgm:t>
    </dgm:pt>
    <dgm:pt modelId="{58FA8AFD-CAA7-4BE1-A9A8-9512F63C79F2}" type="sibTrans" cxnId="{9F4C9F87-894D-4D08-A8F6-EC02CB63A264}">
      <dgm:prSet/>
      <dgm:spPr/>
      <dgm:t>
        <a:bodyPr/>
        <a:lstStyle/>
        <a:p>
          <a:endParaRPr lang="en-IN"/>
        </a:p>
      </dgm:t>
    </dgm:pt>
    <dgm:pt modelId="{688D6997-F7C4-4BF5-A9AF-DE580E5E8799}">
      <dgm:prSet phldrT="[Text]"/>
      <dgm:spPr/>
      <dgm:t>
        <a:bodyPr/>
        <a:lstStyle/>
        <a:p>
          <a:r>
            <a:rPr lang="en-IN" b="1" dirty="0"/>
            <a:t>FIXED ESTABLISHMENT: </a:t>
          </a:r>
          <a:r>
            <a:rPr lang="en-IN" dirty="0"/>
            <a:t>Any fixed place of business, other than the Place of Establishment, in which the person conducts his business regularly or permanently and where sufficient human and technology resources exist to enable the person to supply or acquire Goods or Services, including the Person’s branches.</a:t>
          </a:r>
        </a:p>
      </dgm:t>
    </dgm:pt>
    <dgm:pt modelId="{0CEB6876-1959-4F96-9C2A-40CBB896AE82}" type="parTrans" cxnId="{177CE731-2F8A-4A38-9536-D5B4F1B111DD}">
      <dgm:prSet/>
      <dgm:spPr/>
      <dgm:t>
        <a:bodyPr/>
        <a:lstStyle/>
        <a:p>
          <a:endParaRPr lang="en-IN"/>
        </a:p>
      </dgm:t>
    </dgm:pt>
    <dgm:pt modelId="{3CBDCBF4-C35D-46FB-9F8E-564D686BA9B9}" type="sibTrans" cxnId="{177CE731-2F8A-4A38-9536-D5B4F1B111DD}">
      <dgm:prSet/>
      <dgm:spPr/>
      <dgm:t>
        <a:bodyPr/>
        <a:lstStyle/>
        <a:p>
          <a:endParaRPr lang="en-IN"/>
        </a:p>
      </dgm:t>
    </dgm:pt>
    <dgm:pt modelId="{7BB9CBC7-139B-431D-A820-0FDB12224BBC}">
      <dgm:prSet phldrT="[Text]"/>
      <dgm:spPr/>
      <dgm:t>
        <a:bodyPr/>
        <a:lstStyle/>
        <a:p>
          <a:r>
            <a:rPr lang="en-IN" b="1" dirty="0"/>
            <a:t>STATE: </a:t>
          </a:r>
          <a:r>
            <a:rPr lang="en-IN" dirty="0"/>
            <a:t>United Arab Emirates</a:t>
          </a:r>
        </a:p>
      </dgm:t>
    </dgm:pt>
    <dgm:pt modelId="{B5DB1F36-4513-4822-91F3-29CC37C2B4C7}" type="parTrans" cxnId="{E72A0429-FC72-4B88-9C59-BDF55ADD861A}">
      <dgm:prSet/>
      <dgm:spPr/>
      <dgm:t>
        <a:bodyPr/>
        <a:lstStyle/>
        <a:p>
          <a:endParaRPr lang="en-IN"/>
        </a:p>
      </dgm:t>
    </dgm:pt>
    <dgm:pt modelId="{BF500B08-CC73-44FA-8D2D-8DC897BC8419}" type="sibTrans" cxnId="{E72A0429-FC72-4B88-9C59-BDF55ADD861A}">
      <dgm:prSet/>
      <dgm:spPr/>
      <dgm:t>
        <a:bodyPr/>
        <a:lstStyle/>
        <a:p>
          <a:endParaRPr lang="en-IN"/>
        </a:p>
      </dgm:t>
    </dgm:pt>
    <dgm:pt modelId="{06F7A2A1-CD8E-4D35-8AD7-8CDE58216285}" type="pres">
      <dgm:prSet presAssocID="{AFBCFA4B-3B88-4895-A19B-6E2F94DBE85C}" presName="vert0" presStyleCnt="0">
        <dgm:presLayoutVars>
          <dgm:dir/>
          <dgm:animOne val="branch"/>
          <dgm:animLvl val="lvl"/>
        </dgm:presLayoutVars>
      </dgm:prSet>
      <dgm:spPr/>
      <dgm:t>
        <a:bodyPr/>
        <a:lstStyle/>
        <a:p>
          <a:endParaRPr lang="en-IN"/>
        </a:p>
      </dgm:t>
    </dgm:pt>
    <dgm:pt modelId="{786AFC99-F0B1-4A09-9843-26C4C3730245}" type="pres">
      <dgm:prSet presAssocID="{81647B76-E8C1-4C0F-9B7D-9F54737D6EBB}" presName="thickLine" presStyleLbl="alignNode1" presStyleIdx="0" presStyleCnt="6"/>
      <dgm:spPr/>
    </dgm:pt>
    <dgm:pt modelId="{746E6139-41B0-4628-9AC0-233632F0A768}" type="pres">
      <dgm:prSet presAssocID="{81647B76-E8C1-4C0F-9B7D-9F54737D6EBB}" presName="horz1" presStyleCnt="0"/>
      <dgm:spPr/>
    </dgm:pt>
    <dgm:pt modelId="{E1C11911-D2D4-4584-BE1B-6E384DDB12CD}" type="pres">
      <dgm:prSet presAssocID="{81647B76-E8C1-4C0F-9B7D-9F54737D6EBB}" presName="tx1" presStyleLbl="revTx" presStyleIdx="0" presStyleCnt="6"/>
      <dgm:spPr/>
      <dgm:t>
        <a:bodyPr/>
        <a:lstStyle/>
        <a:p>
          <a:endParaRPr lang="en-IN"/>
        </a:p>
      </dgm:t>
    </dgm:pt>
    <dgm:pt modelId="{4D249BD6-B59B-4E72-ACB8-56D4657E5DA9}" type="pres">
      <dgm:prSet presAssocID="{81647B76-E8C1-4C0F-9B7D-9F54737D6EBB}" presName="vert1" presStyleCnt="0"/>
      <dgm:spPr/>
    </dgm:pt>
    <dgm:pt modelId="{1C81EFFC-A926-4A8B-B415-9F92C003292A}" type="pres">
      <dgm:prSet presAssocID="{A3AAC960-2512-4E19-AB15-4FC802AFB806}" presName="thickLine" presStyleLbl="alignNode1" presStyleIdx="1" presStyleCnt="6"/>
      <dgm:spPr/>
    </dgm:pt>
    <dgm:pt modelId="{7C8C8EDC-338D-4A0B-A162-82842C9F6A36}" type="pres">
      <dgm:prSet presAssocID="{A3AAC960-2512-4E19-AB15-4FC802AFB806}" presName="horz1" presStyleCnt="0"/>
      <dgm:spPr/>
    </dgm:pt>
    <dgm:pt modelId="{13AD4E01-A706-4FED-9301-438E64C4B6E5}" type="pres">
      <dgm:prSet presAssocID="{A3AAC960-2512-4E19-AB15-4FC802AFB806}" presName="tx1" presStyleLbl="revTx" presStyleIdx="1" presStyleCnt="6"/>
      <dgm:spPr/>
      <dgm:t>
        <a:bodyPr/>
        <a:lstStyle/>
        <a:p>
          <a:endParaRPr lang="en-IN"/>
        </a:p>
      </dgm:t>
    </dgm:pt>
    <dgm:pt modelId="{D3357F89-A51C-43A5-AD46-F275F8BF29C5}" type="pres">
      <dgm:prSet presAssocID="{A3AAC960-2512-4E19-AB15-4FC802AFB806}" presName="vert1" presStyleCnt="0"/>
      <dgm:spPr/>
    </dgm:pt>
    <dgm:pt modelId="{AC2364A8-C1A4-4BC3-9424-705E34981E50}" type="pres">
      <dgm:prSet presAssocID="{55B6F61B-4892-4370-8A0F-FC7595FC0E37}" presName="thickLine" presStyleLbl="alignNode1" presStyleIdx="2" presStyleCnt="6"/>
      <dgm:spPr/>
    </dgm:pt>
    <dgm:pt modelId="{D60F0F0B-67A8-4260-9811-01318ECF3EE2}" type="pres">
      <dgm:prSet presAssocID="{55B6F61B-4892-4370-8A0F-FC7595FC0E37}" presName="horz1" presStyleCnt="0"/>
      <dgm:spPr/>
    </dgm:pt>
    <dgm:pt modelId="{16C2369C-47B0-4798-BED2-8646C2F04B2A}" type="pres">
      <dgm:prSet presAssocID="{55B6F61B-4892-4370-8A0F-FC7595FC0E37}" presName="tx1" presStyleLbl="revTx" presStyleIdx="2" presStyleCnt="6"/>
      <dgm:spPr/>
      <dgm:t>
        <a:bodyPr/>
        <a:lstStyle/>
        <a:p>
          <a:endParaRPr lang="en-IN"/>
        </a:p>
      </dgm:t>
    </dgm:pt>
    <dgm:pt modelId="{402AD5BA-1111-4747-8913-FD28FBFF217F}" type="pres">
      <dgm:prSet presAssocID="{55B6F61B-4892-4370-8A0F-FC7595FC0E37}" presName="vert1" presStyleCnt="0"/>
      <dgm:spPr/>
    </dgm:pt>
    <dgm:pt modelId="{5932F8F8-A276-4B0C-A07B-ED7FEF21B766}" type="pres">
      <dgm:prSet presAssocID="{FCCCDFB9-8C79-4494-A4FD-4A04ED6C1D9E}" presName="thickLine" presStyleLbl="alignNode1" presStyleIdx="3" presStyleCnt="6"/>
      <dgm:spPr/>
    </dgm:pt>
    <dgm:pt modelId="{4E9960D6-F4FB-4C50-B3A5-3AA4944325F4}" type="pres">
      <dgm:prSet presAssocID="{FCCCDFB9-8C79-4494-A4FD-4A04ED6C1D9E}" presName="horz1" presStyleCnt="0"/>
      <dgm:spPr/>
    </dgm:pt>
    <dgm:pt modelId="{E7FC95BC-31FF-4E76-8041-EB1250B17FDC}" type="pres">
      <dgm:prSet presAssocID="{FCCCDFB9-8C79-4494-A4FD-4A04ED6C1D9E}" presName="tx1" presStyleLbl="revTx" presStyleIdx="3" presStyleCnt="6"/>
      <dgm:spPr/>
      <dgm:t>
        <a:bodyPr/>
        <a:lstStyle/>
        <a:p>
          <a:endParaRPr lang="en-IN"/>
        </a:p>
      </dgm:t>
    </dgm:pt>
    <dgm:pt modelId="{0C7605D5-C4F1-43CE-881E-56AC3170F5DA}" type="pres">
      <dgm:prSet presAssocID="{FCCCDFB9-8C79-4494-A4FD-4A04ED6C1D9E}" presName="vert1" presStyleCnt="0"/>
      <dgm:spPr/>
    </dgm:pt>
    <dgm:pt modelId="{01470F63-0D48-4C7F-9028-1C20B9827CA4}" type="pres">
      <dgm:prSet presAssocID="{688D6997-F7C4-4BF5-A9AF-DE580E5E8799}" presName="thickLine" presStyleLbl="alignNode1" presStyleIdx="4" presStyleCnt="6"/>
      <dgm:spPr/>
    </dgm:pt>
    <dgm:pt modelId="{ACDEE85F-B926-4189-8B65-7D2AAEAA8E3E}" type="pres">
      <dgm:prSet presAssocID="{688D6997-F7C4-4BF5-A9AF-DE580E5E8799}" presName="horz1" presStyleCnt="0"/>
      <dgm:spPr/>
    </dgm:pt>
    <dgm:pt modelId="{CD7AD558-4A09-424F-AB6B-FB500ECD6D6E}" type="pres">
      <dgm:prSet presAssocID="{688D6997-F7C4-4BF5-A9AF-DE580E5E8799}" presName="tx1" presStyleLbl="revTx" presStyleIdx="4" presStyleCnt="6"/>
      <dgm:spPr/>
      <dgm:t>
        <a:bodyPr/>
        <a:lstStyle/>
        <a:p>
          <a:endParaRPr lang="en-IN"/>
        </a:p>
      </dgm:t>
    </dgm:pt>
    <dgm:pt modelId="{E10E5968-20E3-48DE-B1C8-502301EFADB3}" type="pres">
      <dgm:prSet presAssocID="{688D6997-F7C4-4BF5-A9AF-DE580E5E8799}" presName="vert1" presStyleCnt="0"/>
      <dgm:spPr/>
    </dgm:pt>
    <dgm:pt modelId="{73D614D0-E39E-4014-A5C3-80F0CCF6ED00}" type="pres">
      <dgm:prSet presAssocID="{7BB9CBC7-139B-431D-A820-0FDB12224BBC}" presName="thickLine" presStyleLbl="alignNode1" presStyleIdx="5" presStyleCnt="6"/>
      <dgm:spPr/>
    </dgm:pt>
    <dgm:pt modelId="{30EF677E-41EE-467E-8088-6D02AC86DC8B}" type="pres">
      <dgm:prSet presAssocID="{7BB9CBC7-139B-431D-A820-0FDB12224BBC}" presName="horz1" presStyleCnt="0"/>
      <dgm:spPr/>
    </dgm:pt>
    <dgm:pt modelId="{C6F7D489-465F-42A8-BD52-831877850ECD}" type="pres">
      <dgm:prSet presAssocID="{7BB9CBC7-139B-431D-A820-0FDB12224BBC}" presName="tx1" presStyleLbl="revTx" presStyleIdx="5" presStyleCnt="6"/>
      <dgm:spPr/>
      <dgm:t>
        <a:bodyPr/>
        <a:lstStyle/>
        <a:p>
          <a:endParaRPr lang="en-IN"/>
        </a:p>
      </dgm:t>
    </dgm:pt>
    <dgm:pt modelId="{D4854B60-E3DE-4F81-ABA5-24CA2807C09E}" type="pres">
      <dgm:prSet presAssocID="{7BB9CBC7-139B-431D-A820-0FDB12224BBC}" presName="vert1" presStyleCnt="0"/>
      <dgm:spPr/>
    </dgm:pt>
  </dgm:ptLst>
  <dgm:cxnLst>
    <dgm:cxn modelId="{E8BDB642-C404-4BAC-936D-89F37E61A328}" srcId="{AFBCFA4B-3B88-4895-A19B-6E2F94DBE85C}" destId="{A3AAC960-2512-4E19-AB15-4FC802AFB806}" srcOrd="1" destOrd="0" parTransId="{D6EF666F-635D-4632-AB53-AB42D77917F7}" sibTransId="{699272F4-2AA7-4811-8E12-8A1F33181439}"/>
    <dgm:cxn modelId="{88ABDEA6-4BBD-4322-A11B-2558EED78A58}" type="presOf" srcId="{A3AAC960-2512-4E19-AB15-4FC802AFB806}" destId="{13AD4E01-A706-4FED-9301-438E64C4B6E5}" srcOrd="0" destOrd="0" presId="urn:microsoft.com/office/officeart/2008/layout/LinedList"/>
    <dgm:cxn modelId="{C24F1096-59D5-477D-82DF-5035E0C76CCB}" type="presOf" srcId="{688D6997-F7C4-4BF5-A9AF-DE580E5E8799}" destId="{CD7AD558-4A09-424F-AB6B-FB500ECD6D6E}" srcOrd="0" destOrd="0" presId="urn:microsoft.com/office/officeart/2008/layout/LinedList"/>
    <dgm:cxn modelId="{32FD1F98-EFFC-44AE-A533-EDF501292968}" type="presOf" srcId="{AFBCFA4B-3B88-4895-A19B-6E2F94DBE85C}" destId="{06F7A2A1-CD8E-4D35-8AD7-8CDE58216285}" srcOrd="0" destOrd="0" presId="urn:microsoft.com/office/officeart/2008/layout/LinedList"/>
    <dgm:cxn modelId="{A88CDF7B-8533-4BE5-A12F-104AFDCCAC97}" type="presOf" srcId="{FCCCDFB9-8C79-4494-A4FD-4A04ED6C1D9E}" destId="{E7FC95BC-31FF-4E76-8041-EB1250B17FDC}" srcOrd="0" destOrd="0" presId="urn:microsoft.com/office/officeart/2008/layout/LinedList"/>
    <dgm:cxn modelId="{0BCEB66B-C9C6-47A5-B2BE-CBBEA9513AE2}" type="presOf" srcId="{7BB9CBC7-139B-431D-A820-0FDB12224BBC}" destId="{C6F7D489-465F-42A8-BD52-831877850ECD}" srcOrd="0" destOrd="0" presId="urn:microsoft.com/office/officeart/2008/layout/LinedList"/>
    <dgm:cxn modelId="{9F4C9F87-894D-4D08-A8F6-EC02CB63A264}" srcId="{AFBCFA4B-3B88-4895-A19B-6E2F94DBE85C}" destId="{FCCCDFB9-8C79-4494-A4FD-4A04ED6C1D9E}" srcOrd="3" destOrd="0" parTransId="{B9396E24-EB28-4EF5-8351-46C26C6399E4}" sibTransId="{58FA8AFD-CAA7-4BE1-A9A8-9512F63C79F2}"/>
    <dgm:cxn modelId="{02DAAA9B-5985-46E2-97BF-947A8F76FEE7}" srcId="{AFBCFA4B-3B88-4895-A19B-6E2F94DBE85C}" destId="{55B6F61B-4892-4370-8A0F-FC7595FC0E37}" srcOrd="2" destOrd="0" parTransId="{6FB0A45E-FA1F-4D11-AEB7-8D9395B3E09C}" sibTransId="{88B9DFFD-8DDA-4C24-AE04-969C62002591}"/>
    <dgm:cxn modelId="{27DB7BB3-8933-4926-B786-C3BB2B36ABDD}" type="presOf" srcId="{81647B76-E8C1-4C0F-9B7D-9F54737D6EBB}" destId="{E1C11911-D2D4-4584-BE1B-6E384DDB12CD}" srcOrd="0" destOrd="0" presId="urn:microsoft.com/office/officeart/2008/layout/LinedList"/>
    <dgm:cxn modelId="{EDF2BEA6-F0D1-4D3E-8C8E-4F811CD10685}" srcId="{AFBCFA4B-3B88-4895-A19B-6E2F94DBE85C}" destId="{81647B76-E8C1-4C0F-9B7D-9F54737D6EBB}" srcOrd="0" destOrd="0" parTransId="{5489D6F8-FF4A-4A28-A63A-4DD9729E8363}" sibTransId="{688AFBA8-0041-477A-838B-CE6142F069CD}"/>
    <dgm:cxn modelId="{294C652A-CD90-4422-B860-61ECD30366E9}" type="presOf" srcId="{55B6F61B-4892-4370-8A0F-FC7595FC0E37}" destId="{16C2369C-47B0-4798-BED2-8646C2F04B2A}" srcOrd="0" destOrd="0" presId="urn:microsoft.com/office/officeart/2008/layout/LinedList"/>
    <dgm:cxn modelId="{177CE731-2F8A-4A38-9536-D5B4F1B111DD}" srcId="{AFBCFA4B-3B88-4895-A19B-6E2F94DBE85C}" destId="{688D6997-F7C4-4BF5-A9AF-DE580E5E8799}" srcOrd="4" destOrd="0" parTransId="{0CEB6876-1959-4F96-9C2A-40CBB896AE82}" sibTransId="{3CBDCBF4-C35D-46FB-9F8E-564D686BA9B9}"/>
    <dgm:cxn modelId="{E72A0429-FC72-4B88-9C59-BDF55ADD861A}" srcId="{AFBCFA4B-3B88-4895-A19B-6E2F94DBE85C}" destId="{7BB9CBC7-139B-431D-A820-0FDB12224BBC}" srcOrd="5" destOrd="0" parTransId="{B5DB1F36-4513-4822-91F3-29CC37C2B4C7}" sibTransId="{BF500B08-CC73-44FA-8D2D-8DC897BC8419}"/>
    <dgm:cxn modelId="{04036829-A950-4A45-AC1B-BA79F854564C}" type="presParOf" srcId="{06F7A2A1-CD8E-4D35-8AD7-8CDE58216285}" destId="{786AFC99-F0B1-4A09-9843-26C4C3730245}" srcOrd="0" destOrd="0" presId="urn:microsoft.com/office/officeart/2008/layout/LinedList"/>
    <dgm:cxn modelId="{65C45BB3-AE47-4106-BD6C-6F25036681F5}" type="presParOf" srcId="{06F7A2A1-CD8E-4D35-8AD7-8CDE58216285}" destId="{746E6139-41B0-4628-9AC0-233632F0A768}" srcOrd="1" destOrd="0" presId="urn:microsoft.com/office/officeart/2008/layout/LinedList"/>
    <dgm:cxn modelId="{F706E878-2B2B-46F6-9B62-87C84FAE0BD0}" type="presParOf" srcId="{746E6139-41B0-4628-9AC0-233632F0A768}" destId="{E1C11911-D2D4-4584-BE1B-6E384DDB12CD}" srcOrd="0" destOrd="0" presId="urn:microsoft.com/office/officeart/2008/layout/LinedList"/>
    <dgm:cxn modelId="{2CFD3281-16C1-4496-B59E-7E9282EF9ECB}" type="presParOf" srcId="{746E6139-41B0-4628-9AC0-233632F0A768}" destId="{4D249BD6-B59B-4E72-ACB8-56D4657E5DA9}" srcOrd="1" destOrd="0" presId="urn:microsoft.com/office/officeart/2008/layout/LinedList"/>
    <dgm:cxn modelId="{E8A03089-914A-4E8D-977D-DE5AA3624A02}" type="presParOf" srcId="{06F7A2A1-CD8E-4D35-8AD7-8CDE58216285}" destId="{1C81EFFC-A926-4A8B-B415-9F92C003292A}" srcOrd="2" destOrd="0" presId="urn:microsoft.com/office/officeart/2008/layout/LinedList"/>
    <dgm:cxn modelId="{0759A161-3DB7-4D14-A501-F7A566EBF8D0}" type="presParOf" srcId="{06F7A2A1-CD8E-4D35-8AD7-8CDE58216285}" destId="{7C8C8EDC-338D-4A0B-A162-82842C9F6A36}" srcOrd="3" destOrd="0" presId="urn:microsoft.com/office/officeart/2008/layout/LinedList"/>
    <dgm:cxn modelId="{BF627772-9BB1-4A5F-AFC6-6DEE61AF3C97}" type="presParOf" srcId="{7C8C8EDC-338D-4A0B-A162-82842C9F6A36}" destId="{13AD4E01-A706-4FED-9301-438E64C4B6E5}" srcOrd="0" destOrd="0" presId="urn:microsoft.com/office/officeart/2008/layout/LinedList"/>
    <dgm:cxn modelId="{056D2AF0-5791-4324-8313-4B7307A58359}" type="presParOf" srcId="{7C8C8EDC-338D-4A0B-A162-82842C9F6A36}" destId="{D3357F89-A51C-43A5-AD46-F275F8BF29C5}" srcOrd="1" destOrd="0" presId="urn:microsoft.com/office/officeart/2008/layout/LinedList"/>
    <dgm:cxn modelId="{AEAEF032-2C40-436B-BAA5-98A0649901AA}" type="presParOf" srcId="{06F7A2A1-CD8E-4D35-8AD7-8CDE58216285}" destId="{AC2364A8-C1A4-4BC3-9424-705E34981E50}" srcOrd="4" destOrd="0" presId="urn:microsoft.com/office/officeart/2008/layout/LinedList"/>
    <dgm:cxn modelId="{6CB970B5-2272-4B42-A5C9-8B1BD837EFD1}" type="presParOf" srcId="{06F7A2A1-CD8E-4D35-8AD7-8CDE58216285}" destId="{D60F0F0B-67A8-4260-9811-01318ECF3EE2}" srcOrd="5" destOrd="0" presId="urn:microsoft.com/office/officeart/2008/layout/LinedList"/>
    <dgm:cxn modelId="{87CFDB73-72EE-4559-A7F8-0704DCCB61B2}" type="presParOf" srcId="{D60F0F0B-67A8-4260-9811-01318ECF3EE2}" destId="{16C2369C-47B0-4798-BED2-8646C2F04B2A}" srcOrd="0" destOrd="0" presId="urn:microsoft.com/office/officeart/2008/layout/LinedList"/>
    <dgm:cxn modelId="{CBD0D292-6D55-497F-8798-2E866BA3E337}" type="presParOf" srcId="{D60F0F0B-67A8-4260-9811-01318ECF3EE2}" destId="{402AD5BA-1111-4747-8913-FD28FBFF217F}" srcOrd="1" destOrd="0" presId="urn:microsoft.com/office/officeart/2008/layout/LinedList"/>
    <dgm:cxn modelId="{48725757-7622-441C-A35C-2FD620B6B124}" type="presParOf" srcId="{06F7A2A1-CD8E-4D35-8AD7-8CDE58216285}" destId="{5932F8F8-A276-4B0C-A07B-ED7FEF21B766}" srcOrd="6" destOrd="0" presId="urn:microsoft.com/office/officeart/2008/layout/LinedList"/>
    <dgm:cxn modelId="{4048EAA8-8271-48CE-A0E6-E8D8119AE514}" type="presParOf" srcId="{06F7A2A1-CD8E-4D35-8AD7-8CDE58216285}" destId="{4E9960D6-F4FB-4C50-B3A5-3AA4944325F4}" srcOrd="7" destOrd="0" presId="urn:microsoft.com/office/officeart/2008/layout/LinedList"/>
    <dgm:cxn modelId="{DE16B3C4-67EF-44E1-BE8C-8AD0DA9B7DE0}" type="presParOf" srcId="{4E9960D6-F4FB-4C50-B3A5-3AA4944325F4}" destId="{E7FC95BC-31FF-4E76-8041-EB1250B17FDC}" srcOrd="0" destOrd="0" presId="urn:microsoft.com/office/officeart/2008/layout/LinedList"/>
    <dgm:cxn modelId="{0B87E22B-3425-4C24-990C-5B453EB974CF}" type="presParOf" srcId="{4E9960D6-F4FB-4C50-B3A5-3AA4944325F4}" destId="{0C7605D5-C4F1-43CE-881E-56AC3170F5DA}" srcOrd="1" destOrd="0" presId="urn:microsoft.com/office/officeart/2008/layout/LinedList"/>
    <dgm:cxn modelId="{F6A939E0-2A46-4380-AF2B-97BDB322AA1C}" type="presParOf" srcId="{06F7A2A1-CD8E-4D35-8AD7-8CDE58216285}" destId="{01470F63-0D48-4C7F-9028-1C20B9827CA4}" srcOrd="8" destOrd="0" presId="urn:microsoft.com/office/officeart/2008/layout/LinedList"/>
    <dgm:cxn modelId="{A0A899B7-510C-4050-B63C-207EB5EA4F52}" type="presParOf" srcId="{06F7A2A1-CD8E-4D35-8AD7-8CDE58216285}" destId="{ACDEE85F-B926-4189-8B65-7D2AAEAA8E3E}" srcOrd="9" destOrd="0" presId="urn:microsoft.com/office/officeart/2008/layout/LinedList"/>
    <dgm:cxn modelId="{74EDEAEB-7119-4246-8E08-0608CF8C9E2A}" type="presParOf" srcId="{ACDEE85F-B926-4189-8B65-7D2AAEAA8E3E}" destId="{CD7AD558-4A09-424F-AB6B-FB500ECD6D6E}" srcOrd="0" destOrd="0" presId="urn:microsoft.com/office/officeart/2008/layout/LinedList"/>
    <dgm:cxn modelId="{5EBC4846-1CCB-4B13-AB38-F181C4194BFE}" type="presParOf" srcId="{ACDEE85F-B926-4189-8B65-7D2AAEAA8E3E}" destId="{E10E5968-20E3-48DE-B1C8-502301EFADB3}" srcOrd="1" destOrd="0" presId="urn:microsoft.com/office/officeart/2008/layout/LinedList"/>
    <dgm:cxn modelId="{1FDAE790-BD51-4C24-B340-74387F9688FF}" type="presParOf" srcId="{06F7A2A1-CD8E-4D35-8AD7-8CDE58216285}" destId="{73D614D0-E39E-4014-A5C3-80F0CCF6ED00}" srcOrd="10" destOrd="0" presId="urn:microsoft.com/office/officeart/2008/layout/LinedList"/>
    <dgm:cxn modelId="{FD086991-A0C9-4D67-A21A-88AA94DE5D45}" type="presParOf" srcId="{06F7A2A1-CD8E-4D35-8AD7-8CDE58216285}" destId="{30EF677E-41EE-467E-8088-6D02AC86DC8B}" srcOrd="11" destOrd="0" presId="urn:microsoft.com/office/officeart/2008/layout/LinedList"/>
    <dgm:cxn modelId="{F79A26DF-5205-4CE3-AEA0-CEEB0587BF98}" type="presParOf" srcId="{30EF677E-41EE-467E-8088-6D02AC86DC8B}" destId="{C6F7D489-465F-42A8-BD52-831877850ECD}" srcOrd="0" destOrd="0" presId="urn:microsoft.com/office/officeart/2008/layout/LinedList"/>
    <dgm:cxn modelId="{D4AECB5B-466C-4020-A746-1764C246A66D}" type="presParOf" srcId="{30EF677E-41EE-467E-8088-6D02AC86DC8B}" destId="{D4854B60-E3DE-4F81-ABA5-24CA2807C09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A5F7B47-B78E-4F0E-8F85-9D36D29C4642}"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IN"/>
        </a:p>
      </dgm:t>
    </dgm:pt>
    <dgm:pt modelId="{2CDF0A7E-DBA6-4B43-837F-982B60AC7E8B}">
      <dgm:prSet phldrT="[Text]"/>
      <dgm:spPr/>
      <dgm:t>
        <a:bodyPr/>
        <a:lstStyle/>
        <a:p>
          <a:r>
            <a:rPr lang="en-IN" dirty="0"/>
            <a:t>Aspects of Consideration</a:t>
          </a:r>
        </a:p>
      </dgm:t>
    </dgm:pt>
    <dgm:pt modelId="{77A8D89C-74E8-48E2-AAD4-1C082B38D795}" type="parTrans" cxnId="{FD192306-CD67-4DB8-99CC-AD7E402FAAFD}">
      <dgm:prSet/>
      <dgm:spPr/>
      <dgm:t>
        <a:bodyPr/>
        <a:lstStyle/>
        <a:p>
          <a:endParaRPr lang="en-IN"/>
        </a:p>
      </dgm:t>
    </dgm:pt>
    <dgm:pt modelId="{D2A8C810-A76C-433C-BBF0-D44C81EB4001}" type="sibTrans" cxnId="{FD192306-CD67-4DB8-99CC-AD7E402FAAFD}">
      <dgm:prSet/>
      <dgm:spPr/>
      <dgm:t>
        <a:bodyPr/>
        <a:lstStyle/>
        <a:p>
          <a:endParaRPr lang="en-IN"/>
        </a:p>
      </dgm:t>
    </dgm:pt>
    <dgm:pt modelId="{6EF233B6-F612-480C-ADAC-2C3C2BEAA6C1}">
      <dgm:prSet phldrT="[Text]"/>
      <dgm:spPr/>
      <dgm:t>
        <a:bodyPr/>
        <a:lstStyle/>
        <a:p>
          <a:r>
            <a:rPr lang="en-IN" dirty="0"/>
            <a:t>Payments received by the supplier</a:t>
          </a:r>
        </a:p>
      </dgm:t>
    </dgm:pt>
    <dgm:pt modelId="{889135B8-DE97-4467-871D-5948C64EA776}" type="parTrans" cxnId="{C7FBC331-056F-42CD-8254-BD3DFDCCAC6C}">
      <dgm:prSet/>
      <dgm:spPr/>
      <dgm:t>
        <a:bodyPr/>
        <a:lstStyle/>
        <a:p>
          <a:endParaRPr lang="en-IN"/>
        </a:p>
      </dgm:t>
    </dgm:pt>
    <dgm:pt modelId="{228ED6BC-B165-4683-AA90-60F7045A6D83}" type="sibTrans" cxnId="{C7FBC331-056F-42CD-8254-BD3DFDCCAC6C}">
      <dgm:prSet/>
      <dgm:spPr/>
      <dgm:t>
        <a:bodyPr/>
        <a:lstStyle/>
        <a:p>
          <a:endParaRPr lang="en-IN"/>
        </a:p>
      </dgm:t>
    </dgm:pt>
    <dgm:pt modelId="{64F3A1C2-693A-4216-A0F3-D5569CFFB4DA}">
      <dgm:prSet phldrT="[Text]"/>
      <dgm:spPr/>
      <dgm:t>
        <a:bodyPr/>
        <a:lstStyle/>
        <a:p>
          <a:r>
            <a:rPr lang="en-IN" dirty="0"/>
            <a:t>A third party may contribute towards consideration</a:t>
          </a:r>
        </a:p>
      </dgm:t>
    </dgm:pt>
    <dgm:pt modelId="{36733CCE-5A86-42DF-BE20-15F5394206D0}" type="parTrans" cxnId="{E292B154-7631-45B2-A081-85BC54C5F696}">
      <dgm:prSet/>
      <dgm:spPr/>
      <dgm:t>
        <a:bodyPr/>
        <a:lstStyle/>
        <a:p>
          <a:endParaRPr lang="en-IN"/>
        </a:p>
      </dgm:t>
    </dgm:pt>
    <dgm:pt modelId="{C696F233-2C3E-41E9-B99B-D2C16DE1DB13}" type="sibTrans" cxnId="{E292B154-7631-45B2-A081-85BC54C5F696}">
      <dgm:prSet/>
      <dgm:spPr/>
      <dgm:t>
        <a:bodyPr/>
        <a:lstStyle/>
        <a:p>
          <a:endParaRPr lang="en-IN"/>
        </a:p>
      </dgm:t>
    </dgm:pt>
    <dgm:pt modelId="{EA5F97C7-3A89-47B0-9B01-095D99C08E76}">
      <dgm:prSet phldrT="[Text]"/>
      <dgm:spPr/>
      <dgm:t>
        <a:bodyPr/>
        <a:lstStyle/>
        <a:p>
          <a:r>
            <a:rPr lang="en-IN" dirty="0"/>
            <a:t>Is not what recipient pays but what supplier receives</a:t>
          </a:r>
        </a:p>
      </dgm:t>
    </dgm:pt>
    <dgm:pt modelId="{0E51417A-4B37-49BA-B43E-BBBD7385DC0D}" type="parTrans" cxnId="{81CBDB36-68C2-483E-A7A9-422A6F108B11}">
      <dgm:prSet/>
      <dgm:spPr/>
      <dgm:t>
        <a:bodyPr/>
        <a:lstStyle/>
        <a:p>
          <a:endParaRPr lang="en-IN"/>
        </a:p>
      </dgm:t>
    </dgm:pt>
    <dgm:pt modelId="{5C56BC0C-63F6-4A23-A245-AB0C1BDAD967}" type="sibTrans" cxnId="{81CBDB36-68C2-483E-A7A9-422A6F108B11}">
      <dgm:prSet/>
      <dgm:spPr/>
      <dgm:t>
        <a:bodyPr/>
        <a:lstStyle/>
        <a:p>
          <a:endParaRPr lang="en-IN"/>
        </a:p>
      </dgm:t>
    </dgm:pt>
    <dgm:pt modelId="{AADCD7A7-DE4D-4D11-8B94-703C6390B71C}">
      <dgm:prSet phldrT="[Text]"/>
      <dgm:spPr/>
      <dgm:t>
        <a:bodyPr/>
        <a:lstStyle/>
        <a:p>
          <a:r>
            <a:rPr lang="en-IN" dirty="0"/>
            <a:t>Monetary as well as Non - monetary</a:t>
          </a:r>
        </a:p>
      </dgm:t>
    </dgm:pt>
    <dgm:pt modelId="{E993D580-7835-4D10-810A-FD690B2A8335}" type="parTrans" cxnId="{D1198EAB-FA7A-42F9-AC89-B4845D9CA2DD}">
      <dgm:prSet/>
      <dgm:spPr/>
      <dgm:t>
        <a:bodyPr/>
        <a:lstStyle/>
        <a:p>
          <a:endParaRPr lang="en-IN"/>
        </a:p>
      </dgm:t>
    </dgm:pt>
    <dgm:pt modelId="{E954B169-5485-42CA-93F1-8414140411E2}" type="sibTrans" cxnId="{D1198EAB-FA7A-42F9-AC89-B4845D9CA2DD}">
      <dgm:prSet/>
      <dgm:spPr/>
      <dgm:t>
        <a:bodyPr/>
        <a:lstStyle/>
        <a:p>
          <a:endParaRPr lang="en-IN"/>
        </a:p>
      </dgm:t>
    </dgm:pt>
    <dgm:pt modelId="{4FDE5898-D613-4854-965F-E8B1E7C653FC}" type="pres">
      <dgm:prSet presAssocID="{8A5F7B47-B78E-4F0E-8F85-9D36D29C4642}" presName="Name0" presStyleCnt="0">
        <dgm:presLayoutVars>
          <dgm:chMax val="1"/>
          <dgm:dir/>
          <dgm:animLvl val="ctr"/>
          <dgm:resizeHandles val="exact"/>
        </dgm:presLayoutVars>
      </dgm:prSet>
      <dgm:spPr/>
      <dgm:t>
        <a:bodyPr/>
        <a:lstStyle/>
        <a:p>
          <a:endParaRPr lang="en-IN"/>
        </a:p>
      </dgm:t>
    </dgm:pt>
    <dgm:pt modelId="{B263A408-65C6-4E17-B310-6BC398EBF3B3}" type="pres">
      <dgm:prSet presAssocID="{2CDF0A7E-DBA6-4B43-837F-982B60AC7E8B}" presName="centerShape" presStyleLbl="node0" presStyleIdx="0" presStyleCnt="1"/>
      <dgm:spPr/>
      <dgm:t>
        <a:bodyPr/>
        <a:lstStyle/>
        <a:p>
          <a:endParaRPr lang="en-IN"/>
        </a:p>
      </dgm:t>
    </dgm:pt>
    <dgm:pt modelId="{1D8860A6-B4A7-4692-97BA-70FC372D1086}" type="pres">
      <dgm:prSet presAssocID="{6EF233B6-F612-480C-ADAC-2C3C2BEAA6C1}" presName="node" presStyleLbl="node1" presStyleIdx="0" presStyleCnt="4">
        <dgm:presLayoutVars>
          <dgm:bulletEnabled val="1"/>
        </dgm:presLayoutVars>
      </dgm:prSet>
      <dgm:spPr/>
      <dgm:t>
        <a:bodyPr/>
        <a:lstStyle/>
        <a:p>
          <a:endParaRPr lang="en-IN"/>
        </a:p>
      </dgm:t>
    </dgm:pt>
    <dgm:pt modelId="{4CA16CCA-07A7-4A07-8BAC-60CC166547FA}" type="pres">
      <dgm:prSet presAssocID="{6EF233B6-F612-480C-ADAC-2C3C2BEAA6C1}" presName="dummy" presStyleCnt="0"/>
      <dgm:spPr/>
    </dgm:pt>
    <dgm:pt modelId="{EF961DE5-BF23-4671-A0FB-3834773BDC60}" type="pres">
      <dgm:prSet presAssocID="{228ED6BC-B165-4683-AA90-60F7045A6D83}" presName="sibTrans" presStyleLbl="sibTrans2D1" presStyleIdx="0" presStyleCnt="4"/>
      <dgm:spPr/>
      <dgm:t>
        <a:bodyPr/>
        <a:lstStyle/>
        <a:p>
          <a:endParaRPr lang="en-IN"/>
        </a:p>
      </dgm:t>
    </dgm:pt>
    <dgm:pt modelId="{7F73E731-62A5-4D1E-8C4E-E5D99855536E}" type="pres">
      <dgm:prSet presAssocID="{64F3A1C2-693A-4216-A0F3-D5569CFFB4DA}" presName="node" presStyleLbl="node1" presStyleIdx="1" presStyleCnt="4">
        <dgm:presLayoutVars>
          <dgm:bulletEnabled val="1"/>
        </dgm:presLayoutVars>
      </dgm:prSet>
      <dgm:spPr/>
      <dgm:t>
        <a:bodyPr/>
        <a:lstStyle/>
        <a:p>
          <a:endParaRPr lang="en-IN"/>
        </a:p>
      </dgm:t>
    </dgm:pt>
    <dgm:pt modelId="{86969199-9E8E-406E-8F74-D033DBF4CFD2}" type="pres">
      <dgm:prSet presAssocID="{64F3A1C2-693A-4216-A0F3-D5569CFFB4DA}" presName="dummy" presStyleCnt="0"/>
      <dgm:spPr/>
    </dgm:pt>
    <dgm:pt modelId="{94709984-84C6-4D05-B5DC-A13258E5EEBF}" type="pres">
      <dgm:prSet presAssocID="{C696F233-2C3E-41E9-B99B-D2C16DE1DB13}" presName="sibTrans" presStyleLbl="sibTrans2D1" presStyleIdx="1" presStyleCnt="4"/>
      <dgm:spPr/>
      <dgm:t>
        <a:bodyPr/>
        <a:lstStyle/>
        <a:p>
          <a:endParaRPr lang="en-IN"/>
        </a:p>
      </dgm:t>
    </dgm:pt>
    <dgm:pt modelId="{7B92B7FC-83E0-45B3-8F68-50860B70ED8A}" type="pres">
      <dgm:prSet presAssocID="{EA5F97C7-3A89-47B0-9B01-095D99C08E76}" presName="node" presStyleLbl="node1" presStyleIdx="2" presStyleCnt="4">
        <dgm:presLayoutVars>
          <dgm:bulletEnabled val="1"/>
        </dgm:presLayoutVars>
      </dgm:prSet>
      <dgm:spPr/>
      <dgm:t>
        <a:bodyPr/>
        <a:lstStyle/>
        <a:p>
          <a:endParaRPr lang="en-IN"/>
        </a:p>
      </dgm:t>
    </dgm:pt>
    <dgm:pt modelId="{AD5E6B1E-34B1-4A90-BCEC-2E9954FAEB6E}" type="pres">
      <dgm:prSet presAssocID="{EA5F97C7-3A89-47B0-9B01-095D99C08E76}" presName="dummy" presStyleCnt="0"/>
      <dgm:spPr/>
    </dgm:pt>
    <dgm:pt modelId="{38468042-79B6-40CD-BC19-7716FA1BF486}" type="pres">
      <dgm:prSet presAssocID="{5C56BC0C-63F6-4A23-A245-AB0C1BDAD967}" presName="sibTrans" presStyleLbl="sibTrans2D1" presStyleIdx="2" presStyleCnt="4"/>
      <dgm:spPr/>
      <dgm:t>
        <a:bodyPr/>
        <a:lstStyle/>
        <a:p>
          <a:endParaRPr lang="en-IN"/>
        </a:p>
      </dgm:t>
    </dgm:pt>
    <dgm:pt modelId="{76DCE152-D16B-4A71-AE46-6A08A8234254}" type="pres">
      <dgm:prSet presAssocID="{AADCD7A7-DE4D-4D11-8B94-703C6390B71C}" presName="node" presStyleLbl="node1" presStyleIdx="3" presStyleCnt="4">
        <dgm:presLayoutVars>
          <dgm:bulletEnabled val="1"/>
        </dgm:presLayoutVars>
      </dgm:prSet>
      <dgm:spPr/>
      <dgm:t>
        <a:bodyPr/>
        <a:lstStyle/>
        <a:p>
          <a:endParaRPr lang="en-IN"/>
        </a:p>
      </dgm:t>
    </dgm:pt>
    <dgm:pt modelId="{A10B15D2-95DE-4C57-9084-2A9194A31AF0}" type="pres">
      <dgm:prSet presAssocID="{AADCD7A7-DE4D-4D11-8B94-703C6390B71C}" presName="dummy" presStyleCnt="0"/>
      <dgm:spPr/>
    </dgm:pt>
    <dgm:pt modelId="{845A7C7E-4267-4019-BB2B-3CC59CB4191C}" type="pres">
      <dgm:prSet presAssocID="{E954B169-5485-42CA-93F1-8414140411E2}" presName="sibTrans" presStyleLbl="sibTrans2D1" presStyleIdx="3" presStyleCnt="4"/>
      <dgm:spPr/>
      <dgm:t>
        <a:bodyPr/>
        <a:lstStyle/>
        <a:p>
          <a:endParaRPr lang="en-IN"/>
        </a:p>
      </dgm:t>
    </dgm:pt>
  </dgm:ptLst>
  <dgm:cxnLst>
    <dgm:cxn modelId="{1D7DBFCC-AA91-4129-927D-DC00209B06B3}" type="presOf" srcId="{C696F233-2C3E-41E9-B99B-D2C16DE1DB13}" destId="{94709984-84C6-4D05-B5DC-A13258E5EEBF}" srcOrd="0" destOrd="0" presId="urn:microsoft.com/office/officeart/2005/8/layout/radial6"/>
    <dgm:cxn modelId="{3DEAA693-C3AF-4055-944E-BED12251F6D1}" type="presOf" srcId="{2CDF0A7E-DBA6-4B43-837F-982B60AC7E8B}" destId="{B263A408-65C6-4E17-B310-6BC398EBF3B3}" srcOrd="0" destOrd="0" presId="urn:microsoft.com/office/officeart/2005/8/layout/radial6"/>
    <dgm:cxn modelId="{32BA6D38-ECC0-4DC9-8C5D-AB187B25D61E}" type="presOf" srcId="{6EF233B6-F612-480C-ADAC-2C3C2BEAA6C1}" destId="{1D8860A6-B4A7-4692-97BA-70FC372D1086}" srcOrd="0" destOrd="0" presId="urn:microsoft.com/office/officeart/2005/8/layout/radial6"/>
    <dgm:cxn modelId="{E292B154-7631-45B2-A081-85BC54C5F696}" srcId="{2CDF0A7E-DBA6-4B43-837F-982B60AC7E8B}" destId="{64F3A1C2-693A-4216-A0F3-D5569CFFB4DA}" srcOrd="1" destOrd="0" parTransId="{36733CCE-5A86-42DF-BE20-15F5394206D0}" sibTransId="{C696F233-2C3E-41E9-B99B-D2C16DE1DB13}"/>
    <dgm:cxn modelId="{C7FBC331-056F-42CD-8254-BD3DFDCCAC6C}" srcId="{2CDF0A7E-DBA6-4B43-837F-982B60AC7E8B}" destId="{6EF233B6-F612-480C-ADAC-2C3C2BEAA6C1}" srcOrd="0" destOrd="0" parTransId="{889135B8-DE97-4467-871D-5948C64EA776}" sibTransId="{228ED6BC-B165-4683-AA90-60F7045A6D83}"/>
    <dgm:cxn modelId="{9DA5912E-E853-4C4A-B81D-4F2D01736A1C}" type="presOf" srcId="{AADCD7A7-DE4D-4D11-8B94-703C6390B71C}" destId="{76DCE152-D16B-4A71-AE46-6A08A8234254}" srcOrd="0" destOrd="0" presId="urn:microsoft.com/office/officeart/2005/8/layout/radial6"/>
    <dgm:cxn modelId="{5EBFC946-3DB3-4417-A732-0359D79C776D}" type="presOf" srcId="{EA5F97C7-3A89-47B0-9B01-095D99C08E76}" destId="{7B92B7FC-83E0-45B3-8F68-50860B70ED8A}" srcOrd="0" destOrd="0" presId="urn:microsoft.com/office/officeart/2005/8/layout/radial6"/>
    <dgm:cxn modelId="{9A2D361C-BC27-4753-88EE-E17F0AE22BA3}" type="presOf" srcId="{5C56BC0C-63F6-4A23-A245-AB0C1BDAD967}" destId="{38468042-79B6-40CD-BC19-7716FA1BF486}" srcOrd="0" destOrd="0" presId="urn:microsoft.com/office/officeart/2005/8/layout/radial6"/>
    <dgm:cxn modelId="{4EE34B99-1EBA-4C88-B889-0D46DF2120A6}" type="presOf" srcId="{E954B169-5485-42CA-93F1-8414140411E2}" destId="{845A7C7E-4267-4019-BB2B-3CC59CB4191C}" srcOrd="0" destOrd="0" presId="urn:microsoft.com/office/officeart/2005/8/layout/radial6"/>
    <dgm:cxn modelId="{FD192306-CD67-4DB8-99CC-AD7E402FAAFD}" srcId="{8A5F7B47-B78E-4F0E-8F85-9D36D29C4642}" destId="{2CDF0A7E-DBA6-4B43-837F-982B60AC7E8B}" srcOrd="0" destOrd="0" parTransId="{77A8D89C-74E8-48E2-AAD4-1C082B38D795}" sibTransId="{D2A8C810-A76C-433C-BBF0-D44C81EB4001}"/>
    <dgm:cxn modelId="{D1198EAB-FA7A-42F9-AC89-B4845D9CA2DD}" srcId="{2CDF0A7E-DBA6-4B43-837F-982B60AC7E8B}" destId="{AADCD7A7-DE4D-4D11-8B94-703C6390B71C}" srcOrd="3" destOrd="0" parTransId="{E993D580-7835-4D10-810A-FD690B2A8335}" sibTransId="{E954B169-5485-42CA-93F1-8414140411E2}"/>
    <dgm:cxn modelId="{DC2CA031-6144-449C-A4D5-C2E9EBCAED45}" type="presOf" srcId="{8A5F7B47-B78E-4F0E-8F85-9D36D29C4642}" destId="{4FDE5898-D613-4854-965F-E8B1E7C653FC}" srcOrd="0" destOrd="0" presId="urn:microsoft.com/office/officeart/2005/8/layout/radial6"/>
    <dgm:cxn modelId="{260F0DB4-1062-44E5-AFEA-E316BDD0629B}" type="presOf" srcId="{64F3A1C2-693A-4216-A0F3-D5569CFFB4DA}" destId="{7F73E731-62A5-4D1E-8C4E-E5D99855536E}" srcOrd="0" destOrd="0" presId="urn:microsoft.com/office/officeart/2005/8/layout/radial6"/>
    <dgm:cxn modelId="{77696A35-A79B-4AED-9887-AED5E55D26AD}" type="presOf" srcId="{228ED6BC-B165-4683-AA90-60F7045A6D83}" destId="{EF961DE5-BF23-4671-A0FB-3834773BDC60}" srcOrd="0" destOrd="0" presId="urn:microsoft.com/office/officeart/2005/8/layout/radial6"/>
    <dgm:cxn modelId="{81CBDB36-68C2-483E-A7A9-422A6F108B11}" srcId="{2CDF0A7E-DBA6-4B43-837F-982B60AC7E8B}" destId="{EA5F97C7-3A89-47B0-9B01-095D99C08E76}" srcOrd="2" destOrd="0" parTransId="{0E51417A-4B37-49BA-B43E-BBBD7385DC0D}" sibTransId="{5C56BC0C-63F6-4A23-A245-AB0C1BDAD967}"/>
    <dgm:cxn modelId="{687E92E7-B163-4B16-A105-B49500A6D55D}" type="presParOf" srcId="{4FDE5898-D613-4854-965F-E8B1E7C653FC}" destId="{B263A408-65C6-4E17-B310-6BC398EBF3B3}" srcOrd="0" destOrd="0" presId="urn:microsoft.com/office/officeart/2005/8/layout/radial6"/>
    <dgm:cxn modelId="{BF1BC835-C6C5-4D96-BE2F-6E0B11656820}" type="presParOf" srcId="{4FDE5898-D613-4854-965F-E8B1E7C653FC}" destId="{1D8860A6-B4A7-4692-97BA-70FC372D1086}" srcOrd="1" destOrd="0" presId="urn:microsoft.com/office/officeart/2005/8/layout/radial6"/>
    <dgm:cxn modelId="{6F060BB5-5653-4BDF-9F68-E1B1E3523A80}" type="presParOf" srcId="{4FDE5898-D613-4854-965F-E8B1E7C653FC}" destId="{4CA16CCA-07A7-4A07-8BAC-60CC166547FA}" srcOrd="2" destOrd="0" presId="urn:microsoft.com/office/officeart/2005/8/layout/radial6"/>
    <dgm:cxn modelId="{982B52C1-18CC-4A3E-8F8E-BFF7475DD442}" type="presParOf" srcId="{4FDE5898-D613-4854-965F-E8B1E7C653FC}" destId="{EF961DE5-BF23-4671-A0FB-3834773BDC60}" srcOrd="3" destOrd="0" presId="urn:microsoft.com/office/officeart/2005/8/layout/radial6"/>
    <dgm:cxn modelId="{4933423B-5B54-4B75-914A-82B10D336F33}" type="presParOf" srcId="{4FDE5898-D613-4854-965F-E8B1E7C653FC}" destId="{7F73E731-62A5-4D1E-8C4E-E5D99855536E}" srcOrd="4" destOrd="0" presId="urn:microsoft.com/office/officeart/2005/8/layout/radial6"/>
    <dgm:cxn modelId="{D07C729F-8DE1-444D-B2E3-DC4C8CA45601}" type="presParOf" srcId="{4FDE5898-D613-4854-965F-E8B1E7C653FC}" destId="{86969199-9E8E-406E-8F74-D033DBF4CFD2}" srcOrd="5" destOrd="0" presId="urn:microsoft.com/office/officeart/2005/8/layout/radial6"/>
    <dgm:cxn modelId="{C7972EBC-288D-4F45-84AF-AFD301624696}" type="presParOf" srcId="{4FDE5898-D613-4854-965F-E8B1E7C653FC}" destId="{94709984-84C6-4D05-B5DC-A13258E5EEBF}" srcOrd="6" destOrd="0" presId="urn:microsoft.com/office/officeart/2005/8/layout/radial6"/>
    <dgm:cxn modelId="{A47BFF67-9A7E-4A21-82D9-2FE17ABCC314}" type="presParOf" srcId="{4FDE5898-D613-4854-965F-E8B1E7C653FC}" destId="{7B92B7FC-83E0-45B3-8F68-50860B70ED8A}" srcOrd="7" destOrd="0" presId="urn:microsoft.com/office/officeart/2005/8/layout/radial6"/>
    <dgm:cxn modelId="{8DBD3B57-9A84-44AD-B87D-9D4C8B416E5C}" type="presParOf" srcId="{4FDE5898-D613-4854-965F-E8B1E7C653FC}" destId="{AD5E6B1E-34B1-4A90-BCEC-2E9954FAEB6E}" srcOrd="8" destOrd="0" presId="urn:microsoft.com/office/officeart/2005/8/layout/radial6"/>
    <dgm:cxn modelId="{B44C9887-AED9-4F92-98F9-AEE0B8DB5F56}" type="presParOf" srcId="{4FDE5898-D613-4854-965F-E8B1E7C653FC}" destId="{38468042-79B6-40CD-BC19-7716FA1BF486}" srcOrd="9" destOrd="0" presId="urn:microsoft.com/office/officeart/2005/8/layout/radial6"/>
    <dgm:cxn modelId="{BE82F1D0-16CF-452E-9BF2-1D6D193999FB}" type="presParOf" srcId="{4FDE5898-D613-4854-965F-E8B1E7C653FC}" destId="{76DCE152-D16B-4A71-AE46-6A08A8234254}" srcOrd="10" destOrd="0" presId="urn:microsoft.com/office/officeart/2005/8/layout/radial6"/>
    <dgm:cxn modelId="{E8FB5673-7292-417E-92B2-36B00A6E95C2}" type="presParOf" srcId="{4FDE5898-D613-4854-965F-E8B1E7C653FC}" destId="{A10B15D2-95DE-4C57-9084-2A9194A31AF0}" srcOrd="11" destOrd="0" presId="urn:microsoft.com/office/officeart/2005/8/layout/radial6"/>
    <dgm:cxn modelId="{1ED614CC-D75F-43F6-A1CC-FD51F0EC2A97}" type="presParOf" srcId="{4FDE5898-D613-4854-965F-E8B1E7C653FC}" destId="{845A7C7E-4267-4019-BB2B-3CC59CB4191C}"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630B1DA-4B51-094F-8A80-CE4BC4FC7A1E}" type="doc">
      <dgm:prSet loTypeId="urn:microsoft.com/office/officeart/2005/8/layout/vList3#1" loCatId="" qsTypeId="urn:microsoft.com/office/officeart/2005/8/quickstyle/simple4" qsCatId="simple" csTypeId="urn:microsoft.com/office/officeart/2005/8/colors/colorful5" csCatId="colorful" phldr="1"/>
      <dgm:spPr/>
    </dgm:pt>
    <dgm:pt modelId="{CDCEF8AD-3B35-D44C-B7F6-E6338C710C30}">
      <dgm:prSet phldrT="[Text]" custT="1"/>
      <dgm:spPr/>
      <dgm:t>
        <a:bodyPr/>
        <a:lstStyle/>
        <a:p>
          <a:pPr algn="l"/>
          <a:r>
            <a:rPr lang="en-US" sz="2000" dirty="0">
              <a:solidFill>
                <a:schemeClr val="tx1"/>
              </a:solidFill>
            </a:rPr>
            <a:t>Maintained for a specific time period</a:t>
          </a:r>
        </a:p>
      </dgm:t>
    </dgm:pt>
    <dgm:pt modelId="{6F2CF29C-D094-2947-986F-88E10A8D6D08}" type="parTrans" cxnId="{2F542346-EA22-0947-A491-4C23FB79CDE1}">
      <dgm:prSet/>
      <dgm:spPr/>
      <dgm:t>
        <a:bodyPr/>
        <a:lstStyle/>
        <a:p>
          <a:pPr algn="l"/>
          <a:endParaRPr lang="en-US" sz="2000">
            <a:solidFill>
              <a:schemeClr val="tx1"/>
            </a:solidFill>
          </a:endParaRPr>
        </a:p>
      </dgm:t>
    </dgm:pt>
    <dgm:pt modelId="{97D4D238-0604-D046-8B5B-EEB3885CA58B}" type="sibTrans" cxnId="{2F542346-EA22-0947-A491-4C23FB79CDE1}">
      <dgm:prSet/>
      <dgm:spPr/>
      <dgm:t>
        <a:bodyPr/>
        <a:lstStyle/>
        <a:p>
          <a:pPr algn="l"/>
          <a:endParaRPr lang="en-US" sz="2000">
            <a:solidFill>
              <a:schemeClr val="tx1"/>
            </a:solidFill>
          </a:endParaRPr>
        </a:p>
      </dgm:t>
    </dgm:pt>
    <dgm:pt modelId="{7CE26911-2C02-B047-983B-DA1A74B808AA}">
      <dgm:prSet phldrT="[Text]" custT="1"/>
      <dgm:spPr/>
      <dgm:t>
        <a:bodyPr/>
        <a:lstStyle/>
        <a:p>
          <a:pPr algn="l"/>
          <a:r>
            <a:rPr lang="en-US" sz="2000" dirty="0">
              <a:solidFill>
                <a:schemeClr val="tx1"/>
              </a:solidFill>
            </a:rPr>
            <a:t>Kept on paper / electronically</a:t>
          </a:r>
        </a:p>
      </dgm:t>
    </dgm:pt>
    <dgm:pt modelId="{A5CDEAD0-1E4B-B548-9DA0-53B0346F2D24}" type="parTrans" cxnId="{1D57C1D7-06B0-B448-BA5D-24B0592663D2}">
      <dgm:prSet/>
      <dgm:spPr/>
      <dgm:t>
        <a:bodyPr/>
        <a:lstStyle/>
        <a:p>
          <a:pPr algn="l"/>
          <a:endParaRPr lang="en-US" sz="2000">
            <a:solidFill>
              <a:schemeClr val="tx1"/>
            </a:solidFill>
          </a:endParaRPr>
        </a:p>
      </dgm:t>
    </dgm:pt>
    <dgm:pt modelId="{62F2F22C-C0C3-E544-9344-0696559C5953}" type="sibTrans" cxnId="{1D57C1D7-06B0-B448-BA5D-24B0592663D2}">
      <dgm:prSet/>
      <dgm:spPr/>
      <dgm:t>
        <a:bodyPr/>
        <a:lstStyle/>
        <a:p>
          <a:pPr algn="l"/>
          <a:endParaRPr lang="en-US" sz="2000">
            <a:solidFill>
              <a:schemeClr val="tx1"/>
            </a:solidFill>
          </a:endParaRPr>
        </a:p>
      </dgm:t>
    </dgm:pt>
    <dgm:pt modelId="{019823F8-5CD9-2E40-ADFB-21276E476B21}">
      <dgm:prSet phldrT="[Text]" custT="1"/>
      <dgm:spPr/>
      <dgm:t>
        <a:bodyPr/>
        <a:lstStyle/>
        <a:p>
          <a:pPr algn="l"/>
          <a:r>
            <a:rPr lang="en-US" sz="2000" dirty="0">
              <a:solidFill>
                <a:schemeClr val="tx1"/>
              </a:solidFill>
            </a:rPr>
            <a:t>Accurate, complete and readable</a:t>
          </a:r>
        </a:p>
      </dgm:t>
    </dgm:pt>
    <dgm:pt modelId="{6B9542F3-4D01-D749-975C-18FB372DD5D5}" type="parTrans" cxnId="{7E898CF7-1DC8-7740-B24B-1968BEC22104}">
      <dgm:prSet/>
      <dgm:spPr/>
      <dgm:t>
        <a:bodyPr/>
        <a:lstStyle/>
        <a:p>
          <a:pPr algn="l"/>
          <a:endParaRPr lang="en-US" sz="2000">
            <a:solidFill>
              <a:schemeClr val="tx1"/>
            </a:solidFill>
          </a:endParaRPr>
        </a:p>
      </dgm:t>
    </dgm:pt>
    <dgm:pt modelId="{52C6DC2F-AF16-8644-AF21-2B1585E39B95}" type="sibTrans" cxnId="{7E898CF7-1DC8-7740-B24B-1968BEC22104}">
      <dgm:prSet/>
      <dgm:spPr/>
      <dgm:t>
        <a:bodyPr/>
        <a:lstStyle/>
        <a:p>
          <a:pPr algn="l"/>
          <a:endParaRPr lang="en-US" sz="2000">
            <a:solidFill>
              <a:schemeClr val="tx1"/>
            </a:solidFill>
          </a:endParaRPr>
        </a:p>
      </dgm:t>
    </dgm:pt>
    <dgm:pt modelId="{7CF75F3F-881E-344C-A2B3-199BAE570A2C}" type="pres">
      <dgm:prSet presAssocID="{A630B1DA-4B51-094F-8A80-CE4BC4FC7A1E}" presName="linearFlow" presStyleCnt="0">
        <dgm:presLayoutVars>
          <dgm:dir/>
          <dgm:resizeHandles val="exact"/>
        </dgm:presLayoutVars>
      </dgm:prSet>
      <dgm:spPr/>
    </dgm:pt>
    <dgm:pt modelId="{BBCB8FEC-8823-5D45-AF8E-AC8E84350DFD}" type="pres">
      <dgm:prSet presAssocID="{CDCEF8AD-3B35-D44C-B7F6-E6338C710C30}" presName="composite" presStyleCnt="0"/>
      <dgm:spPr/>
    </dgm:pt>
    <dgm:pt modelId="{46E094BD-234F-8C46-97A6-8EFE36CE3F21}" type="pres">
      <dgm:prSet presAssocID="{CDCEF8AD-3B35-D44C-B7F6-E6338C710C30}" presName="imgShp" presStyleLbl="fgImgPlace1" presStyleIdx="0" presStyleCnt="3"/>
      <dgm:spPr/>
    </dgm:pt>
    <dgm:pt modelId="{B6179125-10FA-3F4F-8CB3-1D73A812C8E1}" type="pres">
      <dgm:prSet presAssocID="{CDCEF8AD-3B35-D44C-B7F6-E6338C710C30}" presName="txShp" presStyleLbl="node1" presStyleIdx="0" presStyleCnt="3">
        <dgm:presLayoutVars>
          <dgm:bulletEnabled val="1"/>
        </dgm:presLayoutVars>
      </dgm:prSet>
      <dgm:spPr/>
      <dgm:t>
        <a:bodyPr/>
        <a:lstStyle/>
        <a:p>
          <a:endParaRPr lang="en-IN"/>
        </a:p>
      </dgm:t>
    </dgm:pt>
    <dgm:pt modelId="{278320E6-5695-854F-9922-2D5BE9328F30}" type="pres">
      <dgm:prSet presAssocID="{97D4D238-0604-D046-8B5B-EEB3885CA58B}" presName="spacing" presStyleCnt="0"/>
      <dgm:spPr/>
    </dgm:pt>
    <dgm:pt modelId="{C78622D3-E1E1-5145-A74A-02418ADED947}" type="pres">
      <dgm:prSet presAssocID="{7CE26911-2C02-B047-983B-DA1A74B808AA}" presName="composite" presStyleCnt="0"/>
      <dgm:spPr/>
    </dgm:pt>
    <dgm:pt modelId="{9D84B856-C0FA-AE42-AC3F-E07E98EBD209}" type="pres">
      <dgm:prSet presAssocID="{7CE26911-2C02-B047-983B-DA1A74B808AA}" presName="imgShp" presStyleLbl="fgImgPlace1" presStyleIdx="1" presStyleCnt="3"/>
      <dgm:spPr/>
    </dgm:pt>
    <dgm:pt modelId="{89894D5E-9918-5C42-B431-B7336D6C52CE}" type="pres">
      <dgm:prSet presAssocID="{7CE26911-2C02-B047-983B-DA1A74B808AA}" presName="txShp" presStyleLbl="node1" presStyleIdx="1" presStyleCnt="3">
        <dgm:presLayoutVars>
          <dgm:bulletEnabled val="1"/>
        </dgm:presLayoutVars>
      </dgm:prSet>
      <dgm:spPr/>
      <dgm:t>
        <a:bodyPr/>
        <a:lstStyle/>
        <a:p>
          <a:endParaRPr lang="en-IN"/>
        </a:p>
      </dgm:t>
    </dgm:pt>
    <dgm:pt modelId="{492D3A7E-66FC-0E45-AAF7-377DA8178D31}" type="pres">
      <dgm:prSet presAssocID="{62F2F22C-C0C3-E544-9344-0696559C5953}" presName="spacing" presStyleCnt="0"/>
      <dgm:spPr/>
    </dgm:pt>
    <dgm:pt modelId="{DF68282D-5079-C041-BB1D-5951A40A872E}" type="pres">
      <dgm:prSet presAssocID="{019823F8-5CD9-2E40-ADFB-21276E476B21}" presName="composite" presStyleCnt="0"/>
      <dgm:spPr/>
    </dgm:pt>
    <dgm:pt modelId="{9A0A3459-DBF5-F246-A1B4-03C02206687C}" type="pres">
      <dgm:prSet presAssocID="{019823F8-5CD9-2E40-ADFB-21276E476B21}" presName="imgShp" presStyleLbl="fgImgPlace1" presStyleIdx="2" presStyleCnt="3"/>
      <dgm:spPr/>
    </dgm:pt>
    <dgm:pt modelId="{0EF7543C-C72F-5B47-BE4D-62E5A651FE31}" type="pres">
      <dgm:prSet presAssocID="{019823F8-5CD9-2E40-ADFB-21276E476B21}" presName="txShp" presStyleLbl="node1" presStyleIdx="2" presStyleCnt="3">
        <dgm:presLayoutVars>
          <dgm:bulletEnabled val="1"/>
        </dgm:presLayoutVars>
      </dgm:prSet>
      <dgm:spPr/>
      <dgm:t>
        <a:bodyPr/>
        <a:lstStyle/>
        <a:p>
          <a:endParaRPr lang="en-IN"/>
        </a:p>
      </dgm:t>
    </dgm:pt>
  </dgm:ptLst>
  <dgm:cxnLst>
    <dgm:cxn modelId="{2F542346-EA22-0947-A491-4C23FB79CDE1}" srcId="{A630B1DA-4B51-094F-8A80-CE4BC4FC7A1E}" destId="{CDCEF8AD-3B35-D44C-B7F6-E6338C710C30}" srcOrd="0" destOrd="0" parTransId="{6F2CF29C-D094-2947-986F-88E10A8D6D08}" sibTransId="{97D4D238-0604-D046-8B5B-EEB3885CA58B}"/>
    <dgm:cxn modelId="{4D982658-8CFE-F74C-B902-1AAD0A71738F}" type="presOf" srcId="{A630B1DA-4B51-094F-8A80-CE4BC4FC7A1E}" destId="{7CF75F3F-881E-344C-A2B3-199BAE570A2C}" srcOrd="0" destOrd="0" presId="urn:microsoft.com/office/officeart/2005/8/layout/vList3#1"/>
    <dgm:cxn modelId="{49FD5C94-31E0-CC48-9943-F9CE23DE85EE}" type="presOf" srcId="{CDCEF8AD-3B35-D44C-B7F6-E6338C710C30}" destId="{B6179125-10FA-3F4F-8CB3-1D73A812C8E1}" srcOrd="0" destOrd="0" presId="urn:microsoft.com/office/officeart/2005/8/layout/vList3#1"/>
    <dgm:cxn modelId="{C6E615C3-A9AD-FC4C-8958-9C53748F9086}" type="presOf" srcId="{019823F8-5CD9-2E40-ADFB-21276E476B21}" destId="{0EF7543C-C72F-5B47-BE4D-62E5A651FE31}" srcOrd="0" destOrd="0" presId="urn:microsoft.com/office/officeart/2005/8/layout/vList3#1"/>
    <dgm:cxn modelId="{7E898CF7-1DC8-7740-B24B-1968BEC22104}" srcId="{A630B1DA-4B51-094F-8A80-CE4BC4FC7A1E}" destId="{019823F8-5CD9-2E40-ADFB-21276E476B21}" srcOrd="2" destOrd="0" parTransId="{6B9542F3-4D01-D749-975C-18FB372DD5D5}" sibTransId="{52C6DC2F-AF16-8644-AF21-2B1585E39B95}"/>
    <dgm:cxn modelId="{1D57C1D7-06B0-B448-BA5D-24B0592663D2}" srcId="{A630B1DA-4B51-094F-8A80-CE4BC4FC7A1E}" destId="{7CE26911-2C02-B047-983B-DA1A74B808AA}" srcOrd="1" destOrd="0" parTransId="{A5CDEAD0-1E4B-B548-9DA0-53B0346F2D24}" sibTransId="{62F2F22C-C0C3-E544-9344-0696559C5953}"/>
    <dgm:cxn modelId="{18A927C3-B58C-2E41-882C-663345AEAA34}" type="presOf" srcId="{7CE26911-2C02-B047-983B-DA1A74B808AA}" destId="{89894D5E-9918-5C42-B431-B7336D6C52CE}" srcOrd="0" destOrd="0" presId="urn:microsoft.com/office/officeart/2005/8/layout/vList3#1"/>
    <dgm:cxn modelId="{52F933AE-AFEC-624B-A87A-D8CFAD76B74C}" type="presParOf" srcId="{7CF75F3F-881E-344C-A2B3-199BAE570A2C}" destId="{BBCB8FEC-8823-5D45-AF8E-AC8E84350DFD}" srcOrd="0" destOrd="0" presId="urn:microsoft.com/office/officeart/2005/8/layout/vList3#1"/>
    <dgm:cxn modelId="{EC7CEF42-AECC-974D-9884-8D69A4C7F5ED}" type="presParOf" srcId="{BBCB8FEC-8823-5D45-AF8E-AC8E84350DFD}" destId="{46E094BD-234F-8C46-97A6-8EFE36CE3F21}" srcOrd="0" destOrd="0" presId="urn:microsoft.com/office/officeart/2005/8/layout/vList3#1"/>
    <dgm:cxn modelId="{5DE3D696-A5E8-EA4D-8DC8-F1FC913FBAF0}" type="presParOf" srcId="{BBCB8FEC-8823-5D45-AF8E-AC8E84350DFD}" destId="{B6179125-10FA-3F4F-8CB3-1D73A812C8E1}" srcOrd="1" destOrd="0" presId="urn:microsoft.com/office/officeart/2005/8/layout/vList3#1"/>
    <dgm:cxn modelId="{47EFE182-D741-C94E-BEC5-AC7239928D10}" type="presParOf" srcId="{7CF75F3F-881E-344C-A2B3-199BAE570A2C}" destId="{278320E6-5695-854F-9922-2D5BE9328F30}" srcOrd="1" destOrd="0" presId="urn:microsoft.com/office/officeart/2005/8/layout/vList3#1"/>
    <dgm:cxn modelId="{A568EE9C-8756-6747-B596-55E25C547FE6}" type="presParOf" srcId="{7CF75F3F-881E-344C-A2B3-199BAE570A2C}" destId="{C78622D3-E1E1-5145-A74A-02418ADED947}" srcOrd="2" destOrd="0" presId="urn:microsoft.com/office/officeart/2005/8/layout/vList3#1"/>
    <dgm:cxn modelId="{C7B1D8B2-F597-0E43-AC4E-E98F90FDBEB8}" type="presParOf" srcId="{C78622D3-E1E1-5145-A74A-02418ADED947}" destId="{9D84B856-C0FA-AE42-AC3F-E07E98EBD209}" srcOrd="0" destOrd="0" presId="urn:microsoft.com/office/officeart/2005/8/layout/vList3#1"/>
    <dgm:cxn modelId="{22B4E6C6-2092-AA4A-B107-01A6A92CB221}" type="presParOf" srcId="{C78622D3-E1E1-5145-A74A-02418ADED947}" destId="{89894D5E-9918-5C42-B431-B7336D6C52CE}" srcOrd="1" destOrd="0" presId="urn:microsoft.com/office/officeart/2005/8/layout/vList3#1"/>
    <dgm:cxn modelId="{0290BA9F-0499-124E-8AEB-7B5B9E0746D8}" type="presParOf" srcId="{7CF75F3F-881E-344C-A2B3-199BAE570A2C}" destId="{492D3A7E-66FC-0E45-AAF7-377DA8178D31}" srcOrd="3" destOrd="0" presId="urn:microsoft.com/office/officeart/2005/8/layout/vList3#1"/>
    <dgm:cxn modelId="{ACE8BF4B-D946-BF48-A2D0-7C3E588BA11F}" type="presParOf" srcId="{7CF75F3F-881E-344C-A2B3-199BAE570A2C}" destId="{DF68282D-5079-C041-BB1D-5951A40A872E}" srcOrd="4" destOrd="0" presId="urn:microsoft.com/office/officeart/2005/8/layout/vList3#1"/>
    <dgm:cxn modelId="{31C32EB0-ABBC-154B-ACF4-3F77F355FF85}" type="presParOf" srcId="{DF68282D-5079-C041-BB1D-5951A40A872E}" destId="{9A0A3459-DBF5-F246-A1B4-03C02206687C}" srcOrd="0" destOrd="0" presId="urn:microsoft.com/office/officeart/2005/8/layout/vList3#1"/>
    <dgm:cxn modelId="{0611783F-9DF1-9F4D-80EB-C048A20F91A2}" type="presParOf" srcId="{DF68282D-5079-C041-BB1D-5951A40A872E}" destId="{0EF7543C-C72F-5B47-BE4D-62E5A651FE31}"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2C5327E-6FDB-7F44-816E-69B878D865FD}" type="doc">
      <dgm:prSet loTypeId="urn:microsoft.com/office/officeart/2008/layout/LinedList" loCatId="" qsTypeId="urn:microsoft.com/office/officeart/2005/8/quickstyle/simple5" qsCatId="simple" csTypeId="urn:microsoft.com/office/officeart/2005/8/colors/accent4_1" csCatId="accent4" phldr="1"/>
      <dgm:spPr/>
      <dgm:t>
        <a:bodyPr/>
        <a:lstStyle/>
        <a:p>
          <a:endParaRPr lang="en-US"/>
        </a:p>
      </dgm:t>
    </dgm:pt>
    <dgm:pt modelId="{964984CB-7BE2-C642-9800-ABB478D64442}">
      <dgm:prSet phldrT="[Text]" custT="1"/>
      <dgm:spPr/>
      <dgm:t>
        <a:bodyPr/>
        <a:lstStyle/>
        <a:p>
          <a:pPr algn="r"/>
          <a:r>
            <a:rPr lang="en-US" sz="1600" dirty="0"/>
            <a:t>Copies of all issued invoices</a:t>
          </a:r>
        </a:p>
      </dgm:t>
    </dgm:pt>
    <dgm:pt modelId="{7ED5134E-9E5E-A743-A9A4-4467C585F7CD}" type="parTrans" cxnId="{7803A237-F874-EB45-B476-7D76111189DC}">
      <dgm:prSet/>
      <dgm:spPr/>
      <dgm:t>
        <a:bodyPr/>
        <a:lstStyle/>
        <a:p>
          <a:pPr algn="r"/>
          <a:endParaRPr lang="en-US" sz="1600"/>
        </a:p>
      </dgm:t>
    </dgm:pt>
    <dgm:pt modelId="{8CAD6B2F-8D13-EA49-AD0A-75149D028A2C}" type="sibTrans" cxnId="{7803A237-F874-EB45-B476-7D76111189DC}">
      <dgm:prSet/>
      <dgm:spPr/>
      <dgm:t>
        <a:bodyPr/>
        <a:lstStyle/>
        <a:p>
          <a:pPr algn="r"/>
          <a:endParaRPr lang="en-US" sz="1600"/>
        </a:p>
      </dgm:t>
    </dgm:pt>
    <dgm:pt modelId="{58A11463-7082-4549-8E73-A22D2FDB4A3A}">
      <dgm:prSet phldrT="[Text]" custT="1"/>
      <dgm:spPr/>
      <dgm:t>
        <a:bodyPr/>
        <a:lstStyle/>
        <a:p>
          <a:pPr algn="r"/>
          <a:r>
            <a:rPr lang="en-US" sz="1600" dirty="0"/>
            <a:t>Originals of all received invoices</a:t>
          </a:r>
        </a:p>
      </dgm:t>
    </dgm:pt>
    <dgm:pt modelId="{98BADDA9-5964-2A49-A222-C5BBDE319205}" type="parTrans" cxnId="{6E1A5793-A395-9248-91BA-69FB15194050}">
      <dgm:prSet/>
      <dgm:spPr/>
      <dgm:t>
        <a:bodyPr/>
        <a:lstStyle/>
        <a:p>
          <a:pPr algn="r"/>
          <a:endParaRPr lang="en-US" sz="1600"/>
        </a:p>
      </dgm:t>
    </dgm:pt>
    <dgm:pt modelId="{A9A9DC94-D028-5442-A9BD-A37C52D4557D}" type="sibTrans" cxnId="{6E1A5793-A395-9248-91BA-69FB15194050}">
      <dgm:prSet/>
      <dgm:spPr/>
      <dgm:t>
        <a:bodyPr/>
        <a:lstStyle/>
        <a:p>
          <a:pPr algn="r"/>
          <a:endParaRPr lang="en-US" sz="1600"/>
        </a:p>
      </dgm:t>
    </dgm:pt>
    <dgm:pt modelId="{A83227A3-F199-7446-BE11-A2309FC97651}">
      <dgm:prSet phldrT="[Text]" custT="1"/>
      <dgm:spPr/>
      <dgm:t>
        <a:bodyPr/>
        <a:lstStyle/>
        <a:p>
          <a:pPr algn="r"/>
          <a:r>
            <a:rPr lang="en-US" sz="1600" dirty="0"/>
            <a:t>Debit or Credit notes</a:t>
          </a:r>
        </a:p>
      </dgm:t>
    </dgm:pt>
    <dgm:pt modelId="{3CBBBF9C-F4C4-1B43-B226-070A1EE6CD57}" type="parTrans" cxnId="{08458E5F-C70E-BE4C-B489-70587EAEFC93}">
      <dgm:prSet/>
      <dgm:spPr/>
      <dgm:t>
        <a:bodyPr/>
        <a:lstStyle/>
        <a:p>
          <a:pPr algn="r"/>
          <a:endParaRPr lang="en-US" sz="1600"/>
        </a:p>
      </dgm:t>
    </dgm:pt>
    <dgm:pt modelId="{2908AF07-5112-AC44-BCB6-19F332067F33}" type="sibTrans" cxnId="{08458E5F-C70E-BE4C-B489-70587EAEFC93}">
      <dgm:prSet/>
      <dgm:spPr/>
      <dgm:t>
        <a:bodyPr/>
        <a:lstStyle/>
        <a:p>
          <a:pPr algn="r"/>
          <a:endParaRPr lang="en-US" sz="1600"/>
        </a:p>
      </dgm:t>
    </dgm:pt>
    <dgm:pt modelId="{F03ADD45-FFE7-AB45-972D-EF766815157A}">
      <dgm:prSet phldrT="[Text]" custT="1"/>
      <dgm:spPr/>
      <dgm:t>
        <a:bodyPr/>
        <a:lstStyle/>
        <a:p>
          <a:pPr algn="r"/>
          <a:r>
            <a:rPr lang="en-US" sz="1600" dirty="0"/>
            <a:t>Import and Export records</a:t>
          </a:r>
        </a:p>
      </dgm:t>
    </dgm:pt>
    <dgm:pt modelId="{6F558525-E8C7-D540-9EE7-624F3AE5EBE0}" type="parTrans" cxnId="{49A713D4-3F24-BD42-9970-0F7194FAEDE6}">
      <dgm:prSet/>
      <dgm:spPr/>
      <dgm:t>
        <a:bodyPr/>
        <a:lstStyle/>
        <a:p>
          <a:pPr algn="r"/>
          <a:endParaRPr lang="en-US" sz="1600"/>
        </a:p>
      </dgm:t>
    </dgm:pt>
    <dgm:pt modelId="{990AFFEF-13DD-B449-B1CC-67B55F954844}" type="sibTrans" cxnId="{49A713D4-3F24-BD42-9970-0F7194FAEDE6}">
      <dgm:prSet/>
      <dgm:spPr/>
      <dgm:t>
        <a:bodyPr/>
        <a:lstStyle/>
        <a:p>
          <a:pPr algn="r"/>
          <a:endParaRPr lang="en-US" sz="1600"/>
        </a:p>
      </dgm:t>
    </dgm:pt>
    <dgm:pt modelId="{7093DE6F-CB48-3E48-BCF5-F492A676F4D2}">
      <dgm:prSet phldrT="[Text]" custT="1"/>
      <dgm:spPr/>
      <dgm:t>
        <a:bodyPr/>
        <a:lstStyle/>
        <a:p>
          <a:pPr algn="r"/>
          <a:r>
            <a:rPr lang="en-US" sz="1600" dirty="0"/>
            <a:t>Records of any goods given for free or allocated for private use</a:t>
          </a:r>
        </a:p>
      </dgm:t>
    </dgm:pt>
    <dgm:pt modelId="{31AB7F21-3E6C-6449-A8BE-7FA43529F1E2}" type="parTrans" cxnId="{7F58C6BE-0EB9-1143-8A1A-0BDC7386E26C}">
      <dgm:prSet/>
      <dgm:spPr/>
      <dgm:t>
        <a:bodyPr/>
        <a:lstStyle/>
        <a:p>
          <a:pPr algn="r"/>
          <a:endParaRPr lang="en-US"/>
        </a:p>
      </dgm:t>
    </dgm:pt>
    <dgm:pt modelId="{503DE662-CBBB-7249-9DCA-CC706A501683}" type="sibTrans" cxnId="{7F58C6BE-0EB9-1143-8A1A-0BDC7386E26C}">
      <dgm:prSet/>
      <dgm:spPr/>
      <dgm:t>
        <a:bodyPr/>
        <a:lstStyle/>
        <a:p>
          <a:pPr algn="r"/>
          <a:endParaRPr lang="en-US"/>
        </a:p>
      </dgm:t>
    </dgm:pt>
    <dgm:pt modelId="{F53D2F0A-F149-C449-BF7B-30534D414E07}">
      <dgm:prSet phldrT="[Text]" custT="1"/>
      <dgm:spPr/>
      <dgm:t>
        <a:bodyPr/>
        <a:lstStyle/>
        <a:p>
          <a:pPr algn="r"/>
          <a:r>
            <a:rPr lang="en-US" sz="1600" dirty="0"/>
            <a:t>Records of all zero-rated or VAT exempt supplies and purchases</a:t>
          </a:r>
        </a:p>
      </dgm:t>
    </dgm:pt>
    <dgm:pt modelId="{964409E9-125E-4649-82FD-DDCD9FF6F030}" type="parTrans" cxnId="{8DF1FAD8-A6F8-3441-9A0B-982E747BAD6A}">
      <dgm:prSet/>
      <dgm:spPr/>
      <dgm:t>
        <a:bodyPr/>
        <a:lstStyle/>
        <a:p>
          <a:pPr algn="r"/>
          <a:endParaRPr lang="en-US"/>
        </a:p>
      </dgm:t>
    </dgm:pt>
    <dgm:pt modelId="{9DAC35C1-8430-9042-959C-8D763B897546}" type="sibTrans" cxnId="{8DF1FAD8-A6F8-3441-9A0B-982E747BAD6A}">
      <dgm:prSet/>
      <dgm:spPr/>
      <dgm:t>
        <a:bodyPr/>
        <a:lstStyle/>
        <a:p>
          <a:pPr algn="r"/>
          <a:endParaRPr lang="en-US"/>
        </a:p>
      </dgm:t>
    </dgm:pt>
    <dgm:pt modelId="{9AD70741-DC35-E742-A414-5C49027DCC4E}">
      <dgm:prSet phldrT="[Text]" custT="1"/>
      <dgm:spPr/>
      <dgm:t>
        <a:bodyPr/>
        <a:lstStyle/>
        <a:p>
          <a:pPr algn="r"/>
          <a:r>
            <a:rPr lang="en-US" sz="1600" dirty="0"/>
            <a:t>VAT General Ledger Account</a:t>
          </a:r>
        </a:p>
      </dgm:t>
    </dgm:pt>
    <dgm:pt modelId="{1601DE26-A8EE-6444-9026-0168CE703DC0}" type="parTrans" cxnId="{C094A1AA-C836-6A42-A8FB-0D3C61C6FE09}">
      <dgm:prSet/>
      <dgm:spPr/>
      <dgm:t>
        <a:bodyPr/>
        <a:lstStyle/>
        <a:p>
          <a:pPr algn="r"/>
          <a:endParaRPr lang="en-US"/>
        </a:p>
      </dgm:t>
    </dgm:pt>
    <dgm:pt modelId="{B08133CE-3BCE-1A44-BD17-9441F06347DE}" type="sibTrans" cxnId="{C094A1AA-C836-6A42-A8FB-0D3C61C6FE09}">
      <dgm:prSet/>
      <dgm:spPr/>
      <dgm:t>
        <a:bodyPr/>
        <a:lstStyle/>
        <a:p>
          <a:pPr algn="r"/>
          <a:endParaRPr lang="en-US"/>
        </a:p>
      </dgm:t>
    </dgm:pt>
    <dgm:pt modelId="{85DE7BE1-511B-D247-A8F3-20EFC064D651}" type="pres">
      <dgm:prSet presAssocID="{E2C5327E-6FDB-7F44-816E-69B878D865FD}" presName="vert0" presStyleCnt="0">
        <dgm:presLayoutVars>
          <dgm:dir/>
          <dgm:animOne val="branch"/>
          <dgm:animLvl val="lvl"/>
        </dgm:presLayoutVars>
      </dgm:prSet>
      <dgm:spPr/>
      <dgm:t>
        <a:bodyPr/>
        <a:lstStyle/>
        <a:p>
          <a:endParaRPr lang="en-IN"/>
        </a:p>
      </dgm:t>
    </dgm:pt>
    <dgm:pt modelId="{EE046B19-4179-7C48-82C7-6900BFDF7A90}" type="pres">
      <dgm:prSet presAssocID="{964984CB-7BE2-C642-9800-ABB478D64442}" presName="thickLine" presStyleLbl="alignNode1" presStyleIdx="0" presStyleCnt="7"/>
      <dgm:spPr/>
    </dgm:pt>
    <dgm:pt modelId="{067DD291-6FC1-4141-97BE-CDCD9E469B94}" type="pres">
      <dgm:prSet presAssocID="{964984CB-7BE2-C642-9800-ABB478D64442}" presName="horz1" presStyleCnt="0"/>
      <dgm:spPr/>
    </dgm:pt>
    <dgm:pt modelId="{E4B0C3B9-9F4B-E141-8054-27DA73392284}" type="pres">
      <dgm:prSet presAssocID="{964984CB-7BE2-C642-9800-ABB478D64442}" presName="tx1" presStyleLbl="revTx" presStyleIdx="0" presStyleCnt="7"/>
      <dgm:spPr/>
      <dgm:t>
        <a:bodyPr/>
        <a:lstStyle/>
        <a:p>
          <a:endParaRPr lang="en-IN"/>
        </a:p>
      </dgm:t>
    </dgm:pt>
    <dgm:pt modelId="{CA411741-2093-7E41-AE40-121582C8FDC5}" type="pres">
      <dgm:prSet presAssocID="{964984CB-7BE2-C642-9800-ABB478D64442}" presName="vert1" presStyleCnt="0"/>
      <dgm:spPr/>
    </dgm:pt>
    <dgm:pt modelId="{6FB8D11B-B3FC-DC48-A1A2-BBB57346C20D}" type="pres">
      <dgm:prSet presAssocID="{58A11463-7082-4549-8E73-A22D2FDB4A3A}" presName="thickLine" presStyleLbl="alignNode1" presStyleIdx="1" presStyleCnt="7"/>
      <dgm:spPr/>
    </dgm:pt>
    <dgm:pt modelId="{96FD6482-658E-A64C-AE16-132D1021E6ED}" type="pres">
      <dgm:prSet presAssocID="{58A11463-7082-4549-8E73-A22D2FDB4A3A}" presName="horz1" presStyleCnt="0"/>
      <dgm:spPr/>
    </dgm:pt>
    <dgm:pt modelId="{4E87159E-1361-284B-952A-55FA01F98D48}" type="pres">
      <dgm:prSet presAssocID="{58A11463-7082-4549-8E73-A22D2FDB4A3A}" presName="tx1" presStyleLbl="revTx" presStyleIdx="1" presStyleCnt="7"/>
      <dgm:spPr/>
      <dgm:t>
        <a:bodyPr/>
        <a:lstStyle/>
        <a:p>
          <a:endParaRPr lang="en-IN"/>
        </a:p>
      </dgm:t>
    </dgm:pt>
    <dgm:pt modelId="{C6301623-4D37-E04B-AFE7-3FF4736AE2F7}" type="pres">
      <dgm:prSet presAssocID="{58A11463-7082-4549-8E73-A22D2FDB4A3A}" presName="vert1" presStyleCnt="0"/>
      <dgm:spPr/>
    </dgm:pt>
    <dgm:pt modelId="{D1895A7C-B759-0948-ACFB-7C79E9A12909}" type="pres">
      <dgm:prSet presAssocID="{A83227A3-F199-7446-BE11-A2309FC97651}" presName="thickLine" presStyleLbl="alignNode1" presStyleIdx="2" presStyleCnt="7"/>
      <dgm:spPr/>
    </dgm:pt>
    <dgm:pt modelId="{171DF689-1295-3249-9EC6-201790698C5A}" type="pres">
      <dgm:prSet presAssocID="{A83227A3-F199-7446-BE11-A2309FC97651}" presName="horz1" presStyleCnt="0"/>
      <dgm:spPr/>
    </dgm:pt>
    <dgm:pt modelId="{2C7B1038-1F73-2A46-9D5C-0FBA61E88BBC}" type="pres">
      <dgm:prSet presAssocID="{A83227A3-F199-7446-BE11-A2309FC97651}" presName="tx1" presStyleLbl="revTx" presStyleIdx="2" presStyleCnt="7"/>
      <dgm:spPr/>
      <dgm:t>
        <a:bodyPr/>
        <a:lstStyle/>
        <a:p>
          <a:endParaRPr lang="en-IN"/>
        </a:p>
      </dgm:t>
    </dgm:pt>
    <dgm:pt modelId="{3B1F76CE-C354-FB4C-BF55-9E5F6E36BE19}" type="pres">
      <dgm:prSet presAssocID="{A83227A3-F199-7446-BE11-A2309FC97651}" presName="vert1" presStyleCnt="0"/>
      <dgm:spPr/>
    </dgm:pt>
    <dgm:pt modelId="{75FA3B46-206C-3D44-81D0-4892D010EFFA}" type="pres">
      <dgm:prSet presAssocID="{F03ADD45-FFE7-AB45-972D-EF766815157A}" presName="thickLine" presStyleLbl="alignNode1" presStyleIdx="3" presStyleCnt="7"/>
      <dgm:spPr/>
    </dgm:pt>
    <dgm:pt modelId="{670956C1-275F-BC4B-B2F9-241659F6530E}" type="pres">
      <dgm:prSet presAssocID="{F03ADD45-FFE7-AB45-972D-EF766815157A}" presName="horz1" presStyleCnt="0"/>
      <dgm:spPr/>
    </dgm:pt>
    <dgm:pt modelId="{14CB30BD-901C-D44C-827C-000416FC3DBC}" type="pres">
      <dgm:prSet presAssocID="{F03ADD45-FFE7-AB45-972D-EF766815157A}" presName="tx1" presStyleLbl="revTx" presStyleIdx="3" presStyleCnt="7"/>
      <dgm:spPr/>
      <dgm:t>
        <a:bodyPr/>
        <a:lstStyle/>
        <a:p>
          <a:endParaRPr lang="en-IN"/>
        </a:p>
      </dgm:t>
    </dgm:pt>
    <dgm:pt modelId="{9E8F365D-752F-7F4D-A9EC-AF56EA9DF4BF}" type="pres">
      <dgm:prSet presAssocID="{F03ADD45-FFE7-AB45-972D-EF766815157A}" presName="vert1" presStyleCnt="0"/>
      <dgm:spPr/>
    </dgm:pt>
    <dgm:pt modelId="{B19CFC3B-3D6B-D240-8B71-5DE73A28D271}" type="pres">
      <dgm:prSet presAssocID="{9AD70741-DC35-E742-A414-5C49027DCC4E}" presName="thickLine" presStyleLbl="alignNode1" presStyleIdx="4" presStyleCnt="7"/>
      <dgm:spPr/>
    </dgm:pt>
    <dgm:pt modelId="{8AEAB37E-AB91-3B45-B114-3E6CC3FC6BF0}" type="pres">
      <dgm:prSet presAssocID="{9AD70741-DC35-E742-A414-5C49027DCC4E}" presName="horz1" presStyleCnt="0"/>
      <dgm:spPr/>
    </dgm:pt>
    <dgm:pt modelId="{26F8367D-F3CD-214F-8943-41484426B28E}" type="pres">
      <dgm:prSet presAssocID="{9AD70741-DC35-E742-A414-5C49027DCC4E}" presName="tx1" presStyleLbl="revTx" presStyleIdx="4" presStyleCnt="7"/>
      <dgm:spPr/>
      <dgm:t>
        <a:bodyPr/>
        <a:lstStyle/>
        <a:p>
          <a:endParaRPr lang="en-IN"/>
        </a:p>
      </dgm:t>
    </dgm:pt>
    <dgm:pt modelId="{1183C160-4442-4440-B876-DE0B346985F3}" type="pres">
      <dgm:prSet presAssocID="{9AD70741-DC35-E742-A414-5C49027DCC4E}" presName="vert1" presStyleCnt="0"/>
      <dgm:spPr/>
    </dgm:pt>
    <dgm:pt modelId="{E41F5205-5DE0-C948-9089-6AB3329E5DDD}" type="pres">
      <dgm:prSet presAssocID="{7093DE6F-CB48-3E48-BCF5-F492A676F4D2}" presName="thickLine" presStyleLbl="alignNode1" presStyleIdx="5" presStyleCnt="7"/>
      <dgm:spPr/>
    </dgm:pt>
    <dgm:pt modelId="{574775FF-DB40-334A-85A3-6C5666C13F4D}" type="pres">
      <dgm:prSet presAssocID="{7093DE6F-CB48-3E48-BCF5-F492A676F4D2}" presName="horz1" presStyleCnt="0"/>
      <dgm:spPr/>
    </dgm:pt>
    <dgm:pt modelId="{3049C431-AEB5-6244-AE9E-3FA1A8B7033C}" type="pres">
      <dgm:prSet presAssocID="{7093DE6F-CB48-3E48-BCF5-F492A676F4D2}" presName="tx1" presStyleLbl="revTx" presStyleIdx="5" presStyleCnt="7"/>
      <dgm:spPr/>
      <dgm:t>
        <a:bodyPr/>
        <a:lstStyle/>
        <a:p>
          <a:endParaRPr lang="en-IN"/>
        </a:p>
      </dgm:t>
    </dgm:pt>
    <dgm:pt modelId="{7C64E1BF-0129-EC49-8907-FC8DD5447845}" type="pres">
      <dgm:prSet presAssocID="{7093DE6F-CB48-3E48-BCF5-F492A676F4D2}" presName="vert1" presStyleCnt="0"/>
      <dgm:spPr/>
    </dgm:pt>
    <dgm:pt modelId="{D48E6486-50DB-5141-A4F7-1F53484DE3A6}" type="pres">
      <dgm:prSet presAssocID="{F53D2F0A-F149-C449-BF7B-30534D414E07}" presName="thickLine" presStyleLbl="alignNode1" presStyleIdx="6" presStyleCnt="7"/>
      <dgm:spPr/>
    </dgm:pt>
    <dgm:pt modelId="{35274182-24E8-B747-956F-D20B18B93785}" type="pres">
      <dgm:prSet presAssocID="{F53D2F0A-F149-C449-BF7B-30534D414E07}" presName="horz1" presStyleCnt="0"/>
      <dgm:spPr/>
    </dgm:pt>
    <dgm:pt modelId="{59E9A23D-2C81-5C47-B8D2-080C619CFF6A}" type="pres">
      <dgm:prSet presAssocID="{F53D2F0A-F149-C449-BF7B-30534D414E07}" presName="tx1" presStyleLbl="revTx" presStyleIdx="6" presStyleCnt="7"/>
      <dgm:spPr/>
      <dgm:t>
        <a:bodyPr/>
        <a:lstStyle/>
        <a:p>
          <a:endParaRPr lang="en-IN"/>
        </a:p>
      </dgm:t>
    </dgm:pt>
    <dgm:pt modelId="{81F9691D-A8AD-F147-8C62-F13DAD4DC69E}" type="pres">
      <dgm:prSet presAssocID="{F53D2F0A-F149-C449-BF7B-30534D414E07}" presName="vert1" presStyleCnt="0"/>
      <dgm:spPr/>
    </dgm:pt>
  </dgm:ptLst>
  <dgm:cxnLst>
    <dgm:cxn modelId="{49A713D4-3F24-BD42-9970-0F7194FAEDE6}" srcId="{E2C5327E-6FDB-7F44-816E-69B878D865FD}" destId="{F03ADD45-FFE7-AB45-972D-EF766815157A}" srcOrd="3" destOrd="0" parTransId="{6F558525-E8C7-D540-9EE7-624F3AE5EBE0}" sibTransId="{990AFFEF-13DD-B449-B1CC-67B55F954844}"/>
    <dgm:cxn modelId="{8A343916-C5BC-2341-B310-28AEAFC4E64B}" type="presOf" srcId="{7093DE6F-CB48-3E48-BCF5-F492A676F4D2}" destId="{3049C431-AEB5-6244-AE9E-3FA1A8B7033C}" srcOrd="0" destOrd="0" presId="urn:microsoft.com/office/officeart/2008/layout/LinedList"/>
    <dgm:cxn modelId="{FCC2BB44-21B3-EA4A-8B5F-43AC4A096933}" type="presOf" srcId="{58A11463-7082-4549-8E73-A22D2FDB4A3A}" destId="{4E87159E-1361-284B-952A-55FA01F98D48}" srcOrd="0" destOrd="0" presId="urn:microsoft.com/office/officeart/2008/layout/LinedList"/>
    <dgm:cxn modelId="{885658ED-E31E-B248-A321-75D54B513294}" type="presOf" srcId="{F03ADD45-FFE7-AB45-972D-EF766815157A}" destId="{14CB30BD-901C-D44C-827C-000416FC3DBC}" srcOrd="0" destOrd="0" presId="urn:microsoft.com/office/officeart/2008/layout/LinedList"/>
    <dgm:cxn modelId="{1CF66D6E-6B3D-214C-9BD6-32D2426BD7ED}" type="presOf" srcId="{A83227A3-F199-7446-BE11-A2309FC97651}" destId="{2C7B1038-1F73-2A46-9D5C-0FBA61E88BBC}" srcOrd="0" destOrd="0" presId="urn:microsoft.com/office/officeart/2008/layout/LinedList"/>
    <dgm:cxn modelId="{B9B97904-0B1C-7843-8E86-960AAA4138B4}" type="presOf" srcId="{9AD70741-DC35-E742-A414-5C49027DCC4E}" destId="{26F8367D-F3CD-214F-8943-41484426B28E}" srcOrd="0" destOrd="0" presId="urn:microsoft.com/office/officeart/2008/layout/LinedList"/>
    <dgm:cxn modelId="{B52B52F7-5A43-4347-B423-C8A373956C76}" type="presOf" srcId="{964984CB-7BE2-C642-9800-ABB478D64442}" destId="{E4B0C3B9-9F4B-E141-8054-27DA73392284}" srcOrd="0" destOrd="0" presId="urn:microsoft.com/office/officeart/2008/layout/LinedList"/>
    <dgm:cxn modelId="{6E1A5793-A395-9248-91BA-69FB15194050}" srcId="{E2C5327E-6FDB-7F44-816E-69B878D865FD}" destId="{58A11463-7082-4549-8E73-A22D2FDB4A3A}" srcOrd="1" destOrd="0" parTransId="{98BADDA9-5964-2A49-A222-C5BBDE319205}" sibTransId="{A9A9DC94-D028-5442-A9BD-A37C52D4557D}"/>
    <dgm:cxn modelId="{C094A1AA-C836-6A42-A8FB-0D3C61C6FE09}" srcId="{E2C5327E-6FDB-7F44-816E-69B878D865FD}" destId="{9AD70741-DC35-E742-A414-5C49027DCC4E}" srcOrd="4" destOrd="0" parTransId="{1601DE26-A8EE-6444-9026-0168CE703DC0}" sibTransId="{B08133CE-3BCE-1A44-BD17-9441F06347DE}"/>
    <dgm:cxn modelId="{08458E5F-C70E-BE4C-B489-70587EAEFC93}" srcId="{E2C5327E-6FDB-7F44-816E-69B878D865FD}" destId="{A83227A3-F199-7446-BE11-A2309FC97651}" srcOrd="2" destOrd="0" parTransId="{3CBBBF9C-F4C4-1B43-B226-070A1EE6CD57}" sibTransId="{2908AF07-5112-AC44-BCB6-19F332067F33}"/>
    <dgm:cxn modelId="{8DF1FAD8-A6F8-3441-9A0B-982E747BAD6A}" srcId="{E2C5327E-6FDB-7F44-816E-69B878D865FD}" destId="{F53D2F0A-F149-C449-BF7B-30534D414E07}" srcOrd="6" destOrd="0" parTransId="{964409E9-125E-4649-82FD-DDCD9FF6F030}" sibTransId="{9DAC35C1-8430-9042-959C-8D763B897546}"/>
    <dgm:cxn modelId="{7803A237-F874-EB45-B476-7D76111189DC}" srcId="{E2C5327E-6FDB-7F44-816E-69B878D865FD}" destId="{964984CB-7BE2-C642-9800-ABB478D64442}" srcOrd="0" destOrd="0" parTransId="{7ED5134E-9E5E-A743-A9A4-4467C585F7CD}" sibTransId="{8CAD6B2F-8D13-EA49-AD0A-75149D028A2C}"/>
    <dgm:cxn modelId="{722D00F7-4005-3B44-B4BC-B068BE9A71DE}" type="presOf" srcId="{F53D2F0A-F149-C449-BF7B-30534D414E07}" destId="{59E9A23D-2C81-5C47-B8D2-080C619CFF6A}" srcOrd="0" destOrd="0" presId="urn:microsoft.com/office/officeart/2008/layout/LinedList"/>
    <dgm:cxn modelId="{F06F4231-EA35-2F4B-B186-45E95D2EAB78}" type="presOf" srcId="{E2C5327E-6FDB-7F44-816E-69B878D865FD}" destId="{85DE7BE1-511B-D247-A8F3-20EFC064D651}" srcOrd="0" destOrd="0" presId="urn:microsoft.com/office/officeart/2008/layout/LinedList"/>
    <dgm:cxn modelId="{7F58C6BE-0EB9-1143-8A1A-0BDC7386E26C}" srcId="{E2C5327E-6FDB-7F44-816E-69B878D865FD}" destId="{7093DE6F-CB48-3E48-BCF5-F492A676F4D2}" srcOrd="5" destOrd="0" parTransId="{31AB7F21-3E6C-6449-A8BE-7FA43529F1E2}" sibTransId="{503DE662-CBBB-7249-9DCA-CC706A501683}"/>
    <dgm:cxn modelId="{5D5018FD-9E22-D740-82AD-067DD957474A}" type="presParOf" srcId="{85DE7BE1-511B-D247-A8F3-20EFC064D651}" destId="{EE046B19-4179-7C48-82C7-6900BFDF7A90}" srcOrd="0" destOrd="0" presId="urn:microsoft.com/office/officeart/2008/layout/LinedList"/>
    <dgm:cxn modelId="{0360A9DC-A9F7-8942-8363-81C8C2C951CA}" type="presParOf" srcId="{85DE7BE1-511B-D247-A8F3-20EFC064D651}" destId="{067DD291-6FC1-4141-97BE-CDCD9E469B94}" srcOrd="1" destOrd="0" presId="urn:microsoft.com/office/officeart/2008/layout/LinedList"/>
    <dgm:cxn modelId="{BAD7A185-A136-CF4E-B485-7FECD1E6A75B}" type="presParOf" srcId="{067DD291-6FC1-4141-97BE-CDCD9E469B94}" destId="{E4B0C3B9-9F4B-E141-8054-27DA73392284}" srcOrd="0" destOrd="0" presId="urn:microsoft.com/office/officeart/2008/layout/LinedList"/>
    <dgm:cxn modelId="{17A79137-01C2-9548-BFC2-C4C51327E19B}" type="presParOf" srcId="{067DD291-6FC1-4141-97BE-CDCD9E469B94}" destId="{CA411741-2093-7E41-AE40-121582C8FDC5}" srcOrd="1" destOrd="0" presId="urn:microsoft.com/office/officeart/2008/layout/LinedList"/>
    <dgm:cxn modelId="{DB83199F-C2E1-8D45-B8CA-950E38AD92AB}" type="presParOf" srcId="{85DE7BE1-511B-D247-A8F3-20EFC064D651}" destId="{6FB8D11B-B3FC-DC48-A1A2-BBB57346C20D}" srcOrd="2" destOrd="0" presId="urn:microsoft.com/office/officeart/2008/layout/LinedList"/>
    <dgm:cxn modelId="{B431BA24-0047-AE46-A52E-99B8B0E120F9}" type="presParOf" srcId="{85DE7BE1-511B-D247-A8F3-20EFC064D651}" destId="{96FD6482-658E-A64C-AE16-132D1021E6ED}" srcOrd="3" destOrd="0" presId="urn:microsoft.com/office/officeart/2008/layout/LinedList"/>
    <dgm:cxn modelId="{AB9555B4-15FB-D345-A916-B5521A6A68F2}" type="presParOf" srcId="{96FD6482-658E-A64C-AE16-132D1021E6ED}" destId="{4E87159E-1361-284B-952A-55FA01F98D48}" srcOrd="0" destOrd="0" presId="urn:microsoft.com/office/officeart/2008/layout/LinedList"/>
    <dgm:cxn modelId="{64225682-05EE-E446-AFDB-CD58D43A7504}" type="presParOf" srcId="{96FD6482-658E-A64C-AE16-132D1021E6ED}" destId="{C6301623-4D37-E04B-AFE7-3FF4736AE2F7}" srcOrd="1" destOrd="0" presId="urn:microsoft.com/office/officeart/2008/layout/LinedList"/>
    <dgm:cxn modelId="{A3D123B6-CB93-AD42-A161-B329AEAE91A1}" type="presParOf" srcId="{85DE7BE1-511B-D247-A8F3-20EFC064D651}" destId="{D1895A7C-B759-0948-ACFB-7C79E9A12909}" srcOrd="4" destOrd="0" presId="urn:microsoft.com/office/officeart/2008/layout/LinedList"/>
    <dgm:cxn modelId="{93C8059F-48D6-334F-A8A5-5449506FB09B}" type="presParOf" srcId="{85DE7BE1-511B-D247-A8F3-20EFC064D651}" destId="{171DF689-1295-3249-9EC6-201790698C5A}" srcOrd="5" destOrd="0" presId="urn:microsoft.com/office/officeart/2008/layout/LinedList"/>
    <dgm:cxn modelId="{FD27252A-7F45-4041-9071-9BB728A861F7}" type="presParOf" srcId="{171DF689-1295-3249-9EC6-201790698C5A}" destId="{2C7B1038-1F73-2A46-9D5C-0FBA61E88BBC}" srcOrd="0" destOrd="0" presId="urn:microsoft.com/office/officeart/2008/layout/LinedList"/>
    <dgm:cxn modelId="{F908C9F8-F92A-6940-A0B1-EDC3E079BC00}" type="presParOf" srcId="{171DF689-1295-3249-9EC6-201790698C5A}" destId="{3B1F76CE-C354-FB4C-BF55-9E5F6E36BE19}" srcOrd="1" destOrd="0" presId="urn:microsoft.com/office/officeart/2008/layout/LinedList"/>
    <dgm:cxn modelId="{CB2272F3-45A3-AC46-95E1-7368716E985B}" type="presParOf" srcId="{85DE7BE1-511B-D247-A8F3-20EFC064D651}" destId="{75FA3B46-206C-3D44-81D0-4892D010EFFA}" srcOrd="6" destOrd="0" presId="urn:microsoft.com/office/officeart/2008/layout/LinedList"/>
    <dgm:cxn modelId="{01C1E705-AB90-7144-9468-6091FE3D01C2}" type="presParOf" srcId="{85DE7BE1-511B-D247-A8F3-20EFC064D651}" destId="{670956C1-275F-BC4B-B2F9-241659F6530E}" srcOrd="7" destOrd="0" presId="urn:microsoft.com/office/officeart/2008/layout/LinedList"/>
    <dgm:cxn modelId="{836B832F-544C-1C4A-A85C-15EAF623BD9F}" type="presParOf" srcId="{670956C1-275F-BC4B-B2F9-241659F6530E}" destId="{14CB30BD-901C-D44C-827C-000416FC3DBC}" srcOrd="0" destOrd="0" presId="urn:microsoft.com/office/officeart/2008/layout/LinedList"/>
    <dgm:cxn modelId="{3F81437C-8A9D-6D4A-ABE7-910C32BAB323}" type="presParOf" srcId="{670956C1-275F-BC4B-B2F9-241659F6530E}" destId="{9E8F365D-752F-7F4D-A9EC-AF56EA9DF4BF}" srcOrd="1" destOrd="0" presId="urn:microsoft.com/office/officeart/2008/layout/LinedList"/>
    <dgm:cxn modelId="{BDA704B0-A46B-E844-919F-025CEFF05668}" type="presParOf" srcId="{85DE7BE1-511B-D247-A8F3-20EFC064D651}" destId="{B19CFC3B-3D6B-D240-8B71-5DE73A28D271}" srcOrd="8" destOrd="0" presId="urn:microsoft.com/office/officeart/2008/layout/LinedList"/>
    <dgm:cxn modelId="{5E6207AF-7C0B-6244-A435-D3C775EEFBBB}" type="presParOf" srcId="{85DE7BE1-511B-D247-A8F3-20EFC064D651}" destId="{8AEAB37E-AB91-3B45-B114-3E6CC3FC6BF0}" srcOrd="9" destOrd="0" presId="urn:microsoft.com/office/officeart/2008/layout/LinedList"/>
    <dgm:cxn modelId="{EEB20F0C-ECFF-674C-9124-6ACB155E4897}" type="presParOf" srcId="{8AEAB37E-AB91-3B45-B114-3E6CC3FC6BF0}" destId="{26F8367D-F3CD-214F-8943-41484426B28E}" srcOrd="0" destOrd="0" presId="urn:microsoft.com/office/officeart/2008/layout/LinedList"/>
    <dgm:cxn modelId="{38C2A505-CD83-C84C-BA74-831DECCF2757}" type="presParOf" srcId="{8AEAB37E-AB91-3B45-B114-3E6CC3FC6BF0}" destId="{1183C160-4442-4440-B876-DE0B346985F3}" srcOrd="1" destOrd="0" presId="urn:microsoft.com/office/officeart/2008/layout/LinedList"/>
    <dgm:cxn modelId="{60F7E876-8978-9B48-80C5-BE2EA6DE8C57}" type="presParOf" srcId="{85DE7BE1-511B-D247-A8F3-20EFC064D651}" destId="{E41F5205-5DE0-C948-9089-6AB3329E5DDD}" srcOrd="10" destOrd="0" presId="urn:microsoft.com/office/officeart/2008/layout/LinedList"/>
    <dgm:cxn modelId="{BA6AB564-F68B-6B4B-80FD-7F68705650AB}" type="presParOf" srcId="{85DE7BE1-511B-D247-A8F3-20EFC064D651}" destId="{574775FF-DB40-334A-85A3-6C5666C13F4D}" srcOrd="11" destOrd="0" presId="urn:microsoft.com/office/officeart/2008/layout/LinedList"/>
    <dgm:cxn modelId="{DE69FB5E-DA70-6441-960A-6EB502FDB472}" type="presParOf" srcId="{574775FF-DB40-334A-85A3-6C5666C13F4D}" destId="{3049C431-AEB5-6244-AE9E-3FA1A8B7033C}" srcOrd="0" destOrd="0" presId="urn:microsoft.com/office/officeart/2008/layout/LinedList"/>
    <dgm:cxn modelId="{9C37290A-857C-CE49-B082-785DF9B7C8F2}" type="presParOf" srcId="{574775FF-DB40-334A-85A3-6C5666C13F4D}" destId="{7C64E1BF-0129-EC49-8907-FC8DD5447845}" srcOrd="1" destOrd="0" presId="urn:microsoft.com/office/officeart/2008/layout/LinedList"/>
    <dgm:cxn modelId="{0BBFD9F7-F866-E441-8762-099443EF4E63}" type="presParOf" srcId="{85DE7BE1-511B-D247-A8F3-20EFC064D651}" destId="{D48E6486-50DB-5141-A4F7-1F53484DE3A6}" srcOrd="12" destOrd="0" presId="urn:microsoft.com/office/officeart/2008/layout/LinedList"/>
    <dgm:cxn modelId="{9D6CB2A1-DDFE-5D4D-B139-CBE3CC18E88B}" type="presParOf" srcId="{85DE7BE1-511B-D247-A8F3-20EFC064D651}" destId="{35274182-24E8-B747-956F-D20B18B93785}" srcOrd="13" destOrd="0" presId="urn:microsoft.com/office/officeart/2008/layout/LinedList"/>
    <dgm:cxn modelId="{DC9306C1-7DAC-E14E-B778-4B73FFB201A5}" type="presParOf" srcId="{35274182-24E8-B747-956F-D20B18B93785}" destId="{59E9A23D-2C81-5C47-B8D2-080C619CFF6A}" srcOrd="0" destOrd="0" presId="urn:microsoft.com/office/officeart/2008/layout/LinedList"/>
    <dgm:cxn modelId="{06FB565F-FC69-B049-B21B-578F0B0A9358}" type="presParOf" srcId="{35274182-24E8-B747-956F-D20B18B93785}" destId="{81F9691D-A8AD-F147-8C62-F13DAD4DC69E}" srcOrd="1" destOrd="0" presId="urn:microsoft.com/office/officeart/2008/layout/LinedList"/>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06A2D5-823A-4CF3-8FFA-D69BD857155E}">
      <dsp:nvSpPr>
        <dsp:cNvPr id="0" name=""/>
        <dsp:cNvSpPr/>
      </dsp:nvSpPr>
      <dsp:spPr>
        <a:xfrm>
          <a:off x="0" y="198661"/>
          <a:ext cx="2880629" cy="488672"/>
        </a:xfrm>
        <a:prstGeom prst="chevron">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84011" tIns="28004" rIns="28004" bIns="28004" numCol="1" spcCol="1270" anchor="ctr" anchorCtr="0">
          <a:noAutofit/>
        </a:bodyPr>
        <a:lstStyle/>
        <a:p>
          <a:pPr lvl="0" algn="ctr" defTabSz="933450">
            <a:lnSpc>
              <a:spcPct val="90000"/>
            </a:lnSpc>
            <a:spcBef>
              <a:spcPct val="0"/>
            </a:spcBef>
            <a:spcAft>
              <a:spcPct val="35000"/>
            </a:spcAft>
          </a:pPr>
          <a:r>
            <a:rPr lang="en-IN" sz="2100" kern="1200" dirty="0"/>
            <a:t>Input Manufacturer</a:t>
          </a:r>
        </a:p>
      </dsp:txBody>
      <dsp:txXfrm>
        <a:off x="244336" y="198661"/>
        <a:ext cx="2391957" cy="488672"/>
      </dsp:txXfrm>
    </dsp:sp>
    <dsp:sp modelId="{BD311F6E-9FA6-45C5-BBEA-B2A13F444B4A}">
      <dsp:nvSpPr>
        <dsp:cNvPr id="0" name=""/>
        <dsp:cNvSpPr/>
      </dsp:nvSpPr>
      <dsp:spPr>
        <a:xfrm>
          <a:off x="2651199" y="198661"/>
          <a:ext cx="2880629" cy="488672"/>
        </a:xfrm>
        <a:prstGeom prst="chevron">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84011" tIns="28004" rIns="28004" bIns="28004" numCol="1" spcCol="1270" anchor="ctr" anchorCtr="0">
          <a:noAutofit/>
        </a:bodyPr>
        <a:lstStyle/>
        <a:p>
          <a:pPr lvl="0" algn="ctr" defTabSz="933450">
            <a:lnSpc>
              <a:spcPct val="90000"/>
            </a:lnSpc>
            <a:spcBef>
              <a:spcPct val="0"/>
            </a:spcBef>
            <a:spcAft>
              <a:spcPct val="35000"/>
            </a:spcAft>
          </a:pPr>
          <a:r>
            <a:rPr lang="en-IN" sz="2100" kern="1200" dirty="0"/>
            <a:t>Output Manufacturer</a:t>
          </a:r>
        </a:p>
      </dsp:txBody>
      <dsp:txXfrm>
        <a:off x="2895535" y="198661"/>
        <a:ext cx="2391957" cy="488672"/>
      </dsp:txXfrm>
    </dsp:sp>
    <dsp:sp modelId="{C2B02915-A90B-42A1-9218-C8B3142085CF}">
      <dsp:nvSpPr>
        <dsp:cNvPr id="0" name=""/>
        <dsp:cNvSpPr/>
      </dsp:nvSpPr>
      <dsp:spPr>
        <a:xfrm>
          <a:off x="5301133" y="198661"/>
          <a:ext cx="2880629" cy="488672"/>
        </a:xfrm>
        <a:prstGeom prst="chevron">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84011" tIns="28004" rIns="28004" bIns="28004" numCol="1" spcCol="1270" anchor="ctr" anchorCtr="0">
          <a:noAutofit/>
        </a:bodyPr>
        <a:lstStyle/>
        <a:p>
          <a:pPr lvl="0" algn="ctr" defTabSz="933450">
            <a:lnSpc>
              <a:spcPct val="90000"/>
            </a:lnSpc>
            <a:spcBef>
              <a:spcPct val="0"/>
            </a:spcBef>
            <a:spcAft>
              <a:spcPct val="35000"/>
            </a:spcAft>
          </a:pPr>
          <a:r>
            <a:rPr lang="en-IN" sz="2100" kern="1200"/>
            <a:t>Dealer</a:t>
          </a:r>
          <a:endParaRPr lang="en-IN" sz="2100" kern="1200" dirty="0"/>
        </a:p>
      </dsp:txBody>
      <dsp:txXfrm>
        <a:off x="5545469" y="198661"/>
        <a:ext cx="2391957" cy="488672"/>
      </dsp:txXfrm>
    </dsp:sp>
    <dsp:sp modelId="{2E4BB88E-90F3-4B01-BD92-28563FE1466A}">
      <dsp:nvSpPr>
        <dsp:cNvPr id="0" name=""/>
        <dsp:cNvSpPr/>
      </dsp:nvSpPr>
      <dsp:spPr>
        <a:xfrm>
          <a:off x="7953526" y="198661"/>
          <a:ext cx="1967506" cy="488672"/>
        </a:xfrm>
        <a:prstGeom prst="chevron">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84011" tIns="28004" rIns="28004" bIns="28004" numCol="1" spcCol="1270" anchor="ctr" anchorCtr="0">
          <a:noAutofit/>
        </a:bodyPr>
        <a:lstStyle/>
        <a:p>
          <a:pPr lvl="0" algn="ctr" defTabSz="933450">
            <a:lnSpc>
              <a:spcPct val="90000"/>
            </a:lnSpc>
            <a:spcBef>
              <a:spcPct val="0"/>
            </a:spcBef>
            <a:spcAft>
              <a:spcPct val="35000"/>
            </a:spcAft>
          </a:pPr>
          <a:r>
            <a:rPr lang="en-IN" sz="2100" kern="1200"/>
            <a:t>Consumer</a:t>
          </a:r>
          <a:endParaRPr lang="en-IN" sz="2100" kern="1200" dirty="0"/>
        </a:p>
      </dsp:txBody>
      <dsp:txXfrm>
        <a:off x="8197862" y="198661"/>
        <a:ext cx="1478834" cy="4886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06A2D5-823A-4CF3-8FFA-D69BD857155E}">
      <dsp:nvSpPr>
        <dsp:cNvPr id="0" name=""/>
        <dsp:cNvSpPr/>
      </dsp:nvSpPr>
      <dsp:spPr>
        <a:xfrm>
          <a:off x="0" y="192934"/>
          <a:ext cx="3128742" cy="500126"/>
        </a:xfrm>
        <a:prstGeom prst="chevron">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92012" tIns="30671" rIns="30671" bIns="30671" numCol="1" spcCol="1270" anchor="ctr" anchorCtr="0">
          <a:noAutofit/>
        </a:bodyPr>
        <a:lstStyle/>
        <a:p>
          <a:pPr lvl="0" algn="ctr" defTabSz="1022350">
            <a:lnSpc>
              <a:spcPct val="90000"/>
            </a:lnSpc>
            <a:spcBef>
              <a:spcPct val="0"/>
            </a:spcBef>
            <a:spcAft>
              <a:spcPct val="35000"/>
            </a:spcAft>
          </a:pPr>
          <a:r>
            <a:rPr lang="en-IN" sz="2300" kern="1200" dirty="0"/>
            <a:t>Input Manufacturer</a:t>
          </a:r>
        </a:p>
      </dsp:txBody>
      <dsp:txXfrm>
        <a:off x="250063" y="192934"/>
        <a:ext cx="2628616" cy="500126"/>
      </dsp:txXfrm>
    </dsp:sp>
    <dsp:sp modelId="{BD311F6E-9FA6-45C5-BBEA-B2A13F444B4A}">
      <dsp:nvSpPr>
        <dsp:cNvPr id="0" name=""/>
        <dsp:cNvSpPr/>
      </dsp:nvSpPr>
      <dsp:spPr>
        <a:xfrm>
          <a:off x="2879551" y="192934"/>
          <a:ext cx="3128742" cy="500126"/>
        </a:xfrm>
        <a:prstGeom prst="chevron">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92012" tIns="30671" rIns="30671" bIns="30671" numCol="1" spcCol="1270" anchor="ctr" anchorCtr="0">
          <a:noAutofit/>
        </a:bodyPr>
        <a:lstStyle/>
        <a:p>
          <a:pPr lvl="0" algn="ctr" defTabSz="1022350">
            <a:lnSpc>
              <a:spcPct val="90000"/>
            </a:lnSpc>
            <a:spcBef>
              <a:spcPct val="0"/>
            </a:spcBef>
            <a:spcAft>
              <a:spcPct val="35000"/>
            </a:spcAft>
          </a:pPr>
          <a:r>
            <a:rPr lang="en-IN" sz="2300" kern="1200"/>
            <a:t>Output Manufacturer</a:t>
          </a:r>
          <a:endParaRPr lang="en-IN" sz="2300" kern="1200" dirty="0"/>
        </a:p>
      </dsp:txBody>
      <dsp:txXfrm>
        <a:off x="3129614" y="192934"/>
        <a:ext cx="2628616" cy="500126"/>
      </dsp:txXfrm>
    </dsp:sp>
    <dsp:sp modelId="{C2B02915-A90B-42A1-9218-C8B3142085CF}">
      <dsp:nvSpPr>
        <dsp:cNvPr id="0" name=""/>
        <dsp:cNvSpPr/>
      </dsp:nvSpPr>
      <dsp:spPr>
        <a:xfrm>
          <a:off x="5757729" y="192934"/>
          <a:ext cx="3128742" cy="500126"/>
        </a:xfrm>
        <a:prstGeom prst="chevron">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92012" tIns="30671" rIns="30671" bIns="30671" numCol="1" spcCol="1270" anchor="ctr" anchorCtr="0">
          <a:noAutofit/>
        </a:bodyPr>
        <a:lstStyle/>
        <a:p>
          <a:pPr lvl="0" algn="ctr" defTabSz="1022350">
            <a:lnSpc>
              <a:spcPct val="90000"/>
            </a:lnSpc>
            <a:spcBef>
              <a:spcPct val="0"/>
            </a:spcBef>
            <a:spcAft>
              <a:spcPct val="35000"/>
            </a:spcAft>
          </a:pPr>
          <a:r>
            <a:rPr lang="en-IN" sz="2300" kern="1200"/>
            <a:t>Dealer</a:t>
          </a:r>
          <a:endParaRPr lang="en-IN" sz="2300" kern="1200" dirty="0"/>
        </a:p>
      </dsp:txBody>
      <dsp:txXfrm>
        <a:off x="6007792" y="192934"/>
        <a:ext cx="2628616" cy="500126"/>
      </dsp:txXfrm>
    </dsp:sp>
    <dsp:sp modelId="{2E4BB88E-90F3-4B01-BD92-28563FE1466A}">
      <dsp:nvSpPr>
        <dsp:cNvPr id="0" name=""/>
        <dsp:cNvSpPr/>
      </dsp:nvSpPr>
      <dsp:spPr>
        <a:xfrm>
          <a:off x="8638577" y="177616"/>
          <a:ext cx="2136971" cy="530762"/>
        </a:xfrm>
        <a:prstGeom prst="chevron">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92012" tIns="30671" rIns="30671" bIns="30671" numCol="1" spcCol="1270" anchor="ctr" anchorCtr="0">
          <a:noAutofit/>
        </a:bodyPr>
        <a:lstStyle/>
        <a:p>
          <a:pPr lvl="0" algn="ctr" defTabSz="1022350">
            <a:lnSpc>
              <a:spcPct val="90000"/>
            </a:lnSpc>
            <a:spcBef>
              <a:spcPct val="0"/>
            </a:spcBef>
            <a:spcAft>
              <a:spcPct val="35000"/>
            </a:spcAft>
          </a:pPr>
          <a:r>
            <a:rPr lang="en-IN" sz="2300" kern="1200"/>
            <a:t>Consumer</a:t>
          </a:r>
          <a:endParaRPr lang="en-IN" sz="2300" kern="1200" dirty="0"/>
        </a:p>
      </dsp:txBody>
      <dsp:txXfrm>
        <a:off x="8903958" y="177616"/>
        <a:ext cx="1606209" cy="5307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82115F-B4FA-4031-9F9F-C4CD8B272FC0}">
      <dsp:nvSpPr>
        <dsp:cNvPr id="0" name=""/>
        <dsp:cNvSpPr/>
      </dsp:nvSpPr>
      <dsp:spPr>
        <a:xfrm>
          <a:off x="0" y="98357"/>
          <a:ext cx="9570899" cy="504000"/>
        </a:xfrm>
        <a:prstGeom prst="rect">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3FB38E-E853-4976-9F8A-767E857006C5}">
      <dsp:nvSpPr>
        <dsp:cNvPr id="0" name=""/>
        <dsp:cNvSpPr/>
      </dsp:nvSpPr>
      <dsp:spPr>
        <a:xfrm>
          <a:off x="460319" y="34894"/>
          <a:ext cx="9103454" cy="358662"/>
        </a:xfrm>
        <a:prstGeom prst="roundRect">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3230" tIns="0" rIns="253230" bIns="0" numCol="1" spcCol="1270" anchor="ctr" anchorCtr="0">
          <a:noAutofit/>
        </a:bodyPr>
        <a:lstStyle/>
        <a:p>
          <a:pPr lvl="0" algn="l" defTabSz="889000">
            <a:lnSpc>
              <a:spcPct val="90000"/>
            </a:lnSpc>
            <a:spcBef>
              <a:spcPct val="0"/>
            </a:spcBef>
            <a:spcAft>
              <a:spcPct val="35000"/>
            </a:spcAft>
          </a:pPr>
          <a:r>
            <a:rPr lang="en-IN" sz="2000" kern="1200" dirty="0"/>
            <a:t>(a) Taxable Supplies</a:t>
          </a:r>
          <a:endParaRPr lang="en-US" sz="2000" kern="1200" dirty="0"/>
        </a:p>
      </dsp:txBody>
      <dsp:txXfrm>
        <a:off x="477827" y="52402"/>
        <a:ext cx="9068438" cy="323646"/>
      </dsp:txXfrm>
    </dsp:sp>
    <dsp:sp modelId="{B581683A-9B87-4845-9F56-AA900F82D6C8}">
      <dsp:nvSpPr>
        <dsp:cNvPr id="0" name=""/>
        <dsp:cNvSpPr/>
      </dsp:nvSpPr>
      <dsp:spPr>
        <a:xfrm>
          <a:off x="0" y="1005557"/>
          <a:ext cx="9570899" cy="504000"/>
        </a:xfrm>
        <a:prstGeom prst="rect">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21B0329-05E2-43BD-9BDB-0418E3D8D001}">
      <dsp:nvSpPr>
        <dsp:cNvPr id="0" name=""/>
        <dsp:cNvSpPr/>
      </dsp:nvSpPr>
      <dsp:spPr>
        <a:xfrm>
          <a:off x="455645" y="710357"/>
          <a:ext cx="9112907" cy="590400"/>
        </a:xfrm>
        <a:prstGeom prst="roundRect">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3230" tIns="0" rIns="253230" bIns="0" numCol="1" spcCol="1270" anchor="ctr" anchorCtr="0">
          <a:noAutofit/>
        </a:bodyPr>
        <a:lstStyle/>
        <a:p>
          <a:pPr lvl="0" algn="l" defTabSz="889000">
            <a:lnSpc>
              <a:spcPct val="90000"/>
            </a:lnSpc>
            <a:spcBef>
              <a:spcPct val="0"/>
            </a:spcBef>
            <a:spcAft>
              <a:spcPct val="35000"/>
            </a:spcAft>
          </a:pPr>
          <a:r>
            <a:rPr lang="en-US" sz="2000" kern="1200" dirty="0"/>
            <a:t>(b) Such supplies made outside UAE, which would have been taxable in UAE if made </a:t>
          </a:r>
          <a:r>
            <a:rPr lang="en-IN" sz="2000" kern="1200" dirty="0"/>
            <a:t>within UAE.</a:t>
          </a:r>
          <a:endParaRPr lang="en-US" sz="2000" kern="1200" dirty="0"/>
        </a:p>
      </dsp:txBody>
      <dsp:txXfrm>
        <a:off x="484466" y="739178"/>
        <a:ext cx="9055265" cy="532758"/>
      </dsp:txXfrm>
    </dsp:sp>
    <dsp:sp modelId="{07B80AC8-7B07-4106-81FC-559A5DEBA2F5}">
      <dsp:nvSpPr>
        <dsp:cNvPr id="0" name=""/>
        <dsp:cNvSpPr/>
      </dsp:nvSpPr>
      <dsp:spPr>
        <a:xfrm>
          <a:off x="0" y="1912757"/>
          <a:ext cx="9570899" cy="504000"/>
        </a:xfrm>
        <a:prstGeom prst="rect">
          <a:avLst/>
        </a:prstGeom>
        <a:solidFill>
          <a:schemeClr val="lt2">
            <a:alpha val="90000"/>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7F8FB2E-9691-4C70-9845-BA324878666C}">
      <dsp:nvSpPr>
        <dsp:cNvPr id="0" name=""/>
        <dsp:cNvSpPr/>
      </dsp:nvSpPr>
      <dsp:spPr>
        <a:xfrm>
          <a:off x="455645" y="1617557"/>
          <a:ext cx="9112907" cy="590400"/>
        </a:xfrm>
        <a:prstGeom prst="roundRect">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3230" tIns="0" rIns="253230" bIns="0" numCol="1" spcCol="1270" anchor="ctr" anchorCtr="0">
          <a:noAutofit/>
        </a:bodyPr>
        <a:lstStyle/>
        <a:p>
          <a:pPr lvl="0" algn="l" defTabSz="889000">
            <a:lnSpc>
              <a:spcPct val="90000"/>
            </a:lnSpc>
            <a:spcBef>
              <a:spcPct val="0"/>
            </a:spcBef>
            <a:spcAft>
              <a:spcPct val="35000"/>
            </a:spcAft>
          </a:pPr>
          <a:r>
            <a:rPr lang="en-US" sz="2000" kern="1200" dirty="0"/>
            <a:t>(c) Such Specified supplies made outside UAE, even if such supplies would have been exempt if made within UAE.</a:t>
          </a:r>
        </a:p>
      </dsp:txBody>
      <dsp:txXfrm>
        <a:off x="484466" y="1646378"/>
        <a:ext cx="9055265" cy="5327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1B43BC-3CCD-4BDB-84FE-45E7B0054E0D}">
      <dsp:nvSpPr>
        <dsp:cNvPr id="0" name=""/>
        <dsp:cNvSpPr/>
      </dsp:nvSpPr>
      <dsp:spPr>
        <a:xfrm>
          <a:off x="0" y="0"/>
          <a:ext cx="8836297" cy="696105"/>
        </a:xfrm>
        <a:prstGeom prst="roundRect">
          <a:avLst>
            <a:gd name="adj" fmla="val 10000"/>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IN" sz="2600" kern="1200" dirty="0"/>
            <a:t>Goods/ Services imported in the state.</a:t>
          </a:r>
        </a:p>
      </dsp:txBody>
      <dsp:txXfrm>
        <a:off x="20388" y="20388"/>
        <a:ext cx="8026325" cy="655329"/>
      </dsp:txXfrm>
    </dsp:sp>
    <dsp:sp modelId="{8941F1D1-5B12-4A7F-8AA9-C219A22B29DA}">
      <dsp:nvSpPr>
        <dsp:cNvPr id="0" name=""/>
        <dsp:cNvSpPr/>
      </dsp:nvSpPr>
      <dsp:spPr>
        <a:xfrm>
          <a:off x="740039" y="822669"/>
          <a:ext cx="8836297" cy="696105"/>
        </a:xfrm>
        <a:prstGeom prst="roundRect">
          <a:avLst>
            <a:gd name="adj" fmla="val 10000"/>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IN" sz="2600" kern="1200" dirty="0"/>
            <a:t>Such Goods/ services not exempt when supplied</a:t>
          </a:r>
          <a:r>
            <a:rPr lang="en-IN" sz="2600" strike="noStrike" kern="1200" dirty="0"/>
            <a:t> locally</a:t>
          </a:r>
        </a:p>
      </dsp:txBody>
      <dsp:txXfrm>
        <a:off x="760427" y="843057"/>
        <a:ext cx="7603013" cy="655329"/>
      </dsp:txXfrm>
    </dsp:sp>
    <dsp:sp modelId="{2C19AA2D-FEEF-41D9-9447-B988CF9CA4FD}">
      <dsp:nvSpPr>
        <dsp:cNvPr id="0" name=""/>
        <dsp:cNvSpPr/>
      </dsp:nvSpPr>
      <dsp:spPr>
        <a:xfrm>
          <a:off x="1469034" y="1645339"/>
          <a:ext cx="8836297" cy="696105"/>
        </a:xfrm>
        <a:prstGeom prst="roundRect">
          <a:avLst>
            <a:gd name="adj" fmla="val 10000"/>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IN" sz="2600" kern="1200" dirty="0"/>
            <a:t>Designated as ‘CONCERNED’ goods/ services</a:t>
          </a:r>
        </a:p>
      </dsp:txBody>
      <dsp:txXfrm>
        <a:off x="1489422" y="1665727"/>
        <a:ext cx="7614058" cy="655329"/>
      </dsp:txXfrm>
    </dsp:sp>
    <dsp:sp modelId="{714C890B-A422-4247-A932-A3FAB386297A}">
      <dsp:nvSpPr>
        <dsp:cNvPr id="0" name=""/>
        <dsp:cNvSpPr/>
      </dsp:nvSpPr>
      <dsp:spPr>
        <a:xfrm>
          <a:off x="2209074" y="2468008"/>
          <a:ext cx="8836297" cy="696105"/>
        </a:xfrm>
        <a:prstGeom prst="roundRect">
          <a:avLst>
            <a:gd name="adj" fmla="val 10000"/>
          </a:avLst>
        </a:prstGeom>
        <a:gradFill rotWithShape="0">
          <a:gsLst>
            <a:gs pos="0">
              <a:schemeClr val="accent5">
                <a:hueOff val="0"/>
                <a:satOff val="0"/>
                <a:lumOff val="0"/>
                <a:alphaOff val="0"/>
                <a:tint val="98000"/>
                <a:lumMod val="114000"/>
              </a:schemeClr>
            </a:gs>
            <a:gs pos="100000">
              <a:schemeClr val="accent5">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n-IN" sz="2600" kern="1200" dirty="0"/>
            <a:t>Irrespective of tax status in the exporting country</a:t>
          </a:r>
        </a:p>
      </dsp:txBody>
      <dsp:txXfrm>
        <a:off x="2229462" y="2488396"/>
        <a:ext cx="7603013" cy="655329"/>
      </dsp:txXfrm>
    </dsp:sp>
    <dsp:sp modelId="{E137E71D-A369-4964-8A2E-F3C096469930}">
      <dsp:nvSpPr>
        <dsp:cNvPr id="0" name=""/>
        <dsp:cNvSpPr/>
      </dsp:nvSpPr>
      <dsp:spPr>
        <a:xfrm>
          <a:off x="8383829" y="533153"/>
          <a:ext cx="452468" cy="452468"/>
        </a:xfrm>
        <a:prstGeom prst="downArrow">
          <a:avLst>
            <a:gd name="adj1" fmla="val 55000"/>
            <a:gd name="adj2" fmla="val 45000"/>
          </a:avLst>
        </a:prstGeom>
        <a:solidFill>
          <a:schemeClr val="accent2">
            <a:tint val="40000"/>
            <a:alpha val="90000"/>
            <a:hueOff val="0"/>
            <a:satOff val="0"/>
            <a:lumOff val="0"/>
            <a:alphaOff val="0"/>
          </a:schemeClr>
        </a:solidFill>
        <a:ln w="9525" cap="rnd" cmpd="sng" algn="ctr">
          <a:solidFill>
            <a:schemeClr val="accent2">
              <a:tint val="40000"/>
              <a:alpha val="90000"/>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IN" sz="2100" kern="1200"/>
        </a:p>
      </dsp:txBody>
      <dsp:txXfrm>
        <a:off x="8485634" y="533153"/>
        <a:ext cx="248858" cy="340482"/>
      </dsp:txXfrm>
    </dsp:sp>
    <dsp:sp modelId="{ADD5FAF9-85CC-4DE9-B199-5EF310505739}">
      <dsp:nvSpPr>
        <dsp:cNvPr id="0" name=""/>
        <dsp:cNvSpPr/>
      </dsp:nvSpPr>
      <dsp:spPr>
        <a:xfrm>
          <a:off x="9123869" y="1355822"/>
          <a:ext cx="452468" cy="452468"/>
        </a:xfrm>
        <a:prstGeom prst="downArrow">
          <a:avLst>
            <a:gd name="adj1" fmla="val 55000"/>
            <a:gd name="adj2" fmla="val 45000"/>
          </a:avLst>
        </a:prstGeom>
        <a:solidFill>
          <a:schemeClr val="accent3">
            <a:tint val="40000"/>
            <a:alpha val="90000"/>
            <a:hueOff val="0"/>
            <a:satOff val="0"/>
            <a:lumOff val="0"/>
            <a:alphaOff val="0"/>
          </a:schemeClr>
        </a:solidFill>
        <a:ln w="9525" cap="rnd" cmpd="sng" algn="ctr">
          <a:solidFill>
            <a:schemeClr val="accent3">
              <a:tint val="40000"/>
              <a:alpha val="90000"/>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IN" sz="2100" kern="1200"/>
        </a:p>
      </dsp:txBody>
      <dsp:txXfrm>
        <a:off x="9225674" y="1355822"/>
        <a:ext cx="248858" cy="340482"/>
      </dsp:txXfrm>
    </dsp:sp>
    <dsp:sp modelId="{F3F482F9-0063-4355-B0DA-DB2433ECBBAF}">
      <dsp:nvSpPr>
        <dsp:cNvPr id="0" name=""/>
        <dsp:cNvSpPr/>
      </dsp:nvSpPr>
      <dsp:spPr>
        <a:xfrm>
          <a:off x="9852863" y="2178492"/>
          <a:ext cx="452468" cy="452468"/>
        </a:xfrm>
        <a:prstGeom prst="downArrow">
          <a:avLst>
            <a:gd name="adj1" fmla="val 55000"/>
            <a:gd name="adj2" fmla="val 45000"/>
          </a:avLst>
        </a:prstGeom>
        <a:solidFill>
          <a:schemeClr val="accent4">
            <a:tint val="40000"/>
            <a:alpha val="90000"/>
            <a:hueOff val="0"/>
            <a:satOff val="0"/>
            <a:lumOff val="0"/>
            <a:alphaOff val="0"/>
          </a:schemeClr>
        </a:solidFill>
        <a:ln w="9525" cap="rnd" cmpd="sng" algn="ctr">
          <a:solidFill>
            <a:schemeClr val="accent4">
              <a:tint val="40000"/>
              <a:alpha val="90000"/>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IN" sz="2100" kern="1200"/>
        </a:p>
      </dsp:txBody>
      <dsp:txXfrm>
        <a:off x="9954668" y="2178492"/>
        <a:ext cx="248858" cy="3404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DCEEA1-82CD-45C9-939E-C2F3F50F6200}">
      <dsp:nvSpPr>
        <dsp:cNvPr id="0" name=""/>
        <dsp:cNvSpPr/>
      </dsp:nvSpPr>
      <dsp:spPr>
        <a:xfrm>
          <a:off x="0" y="0"/>
          <a:ext cx="11103427" cy="0"/>
        </a:xfrm>
        <a:prstGeom prst="line">
          <a:avLst/>
        </a:prstGeom>
        <a:solidFill>
          <a:schemeClr val="dk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894192-BCB7-4598-9CE0-F7AE4F8BD2F7}">
      <dsp:nvSpPr>
        <dsp:cNvPr id="0" name=""/>
        <dsp:cNvSpPr/>
      </dsp:nvSpPr>
      <dsp:spPr>
        <a:xfrm>
          <a:off x="0" y="0"/>
          <a:ext cx="2220685" cy="12518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IN" sz="2800" kern="1200" dirty="0"/>
            <a:t>Taxable Supply</a:t>
          </a:r>
        </a:p>
      </dsp:txBody>
      <dsp:txXfrm>
        <a:off x="0" y="0"/>
        <a:ext cx="2220685" cy="1251857"/>
      </dsp:txXfrm>
    </dsp:sp>
    <dsp:sp modelId="{E14FE7CF-5564-4689-A2B7-34F818A8793F}">
      <dsp:nvSpPr>
        <dsp:cNvPr id="0" name=""/>
        <dsp:cNvSpPr/>
      </dsp:nvSpPr>
      <dsp:spPr>
        <a:xfrm>
          <a:off x="2387237" y="56847"/>
          <a:ext cx="8716190" cy="1136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IN" sz="2400" kern="1200" dirty="0"/>
            <a:t>A supply of Goods or Services for a Consideration by a person </a:t>
          </a:r>
          <a:r>
            <a:rPr lang="en-IN" sz="2400" u="sng" kern="1200" dirty="0"/>
            <a:t>conducting business in the State</a:t>
          </a:r>
          <a:r>
            <a:rPr lang="en-IN" sz="2400" kern="1200" dirty="0"/>
            <a:t>, and does not include Exempt Supply</a:t>
          </a:r>
        </a:p>
      </dsp:txBody>
      <dsp:txXfrm>
        <a:off x="2387237" y="56847"/>
        <a:ext cx="8716190" cy="1136940"/>
      </dsp:txXfrm>
    </dsp:sp>
    <dsp:sp modelId="{3143AF22-DC14-4CEF-B229-2148AC96D30A}">
      <dsp:nvSpPr>
        <dsp:cNvPr id="0" name=""/>
        <dsp:cNvSpPr/>
      </dsp:nvSpPr>
      <dsp:spPr>
        <a:xfrm>
          <a:off x="2220685" y="1193787"/>
          <a:ext cx="8882742" cy="0"/>
        </a:xfrm>
        <a:prstGeom prst="line">
          <a:avLst/>
        </a:prstGeom>
        <a:solidFill>
          <a:schemeClr val="dk2">
            <a:hueOff val="0"/>
            <a:satOff val="0"/>
            <a:lumOff val="0"/>
            <a:alphaOff val="0"/>
          </a:schemeClr>
        </a:solidFill>
        <a:ln w="19050" cap="rnd"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DA0F41-217A-41B6-B74B-5B6AF5C74CD0}">
      <dsp:nvSpPr>
        <dsp:cNvPr id="0" name=""/>
        <dsp:cNvSpPr/>
      </dsp:nvSpPr>
      <dsp:spPr>
        <a:xfrm>
          <a:off x="0" y="1251857"/>
          <a:ext cx="11103427" cy="0"/>
        </a:xfrm>
        <a:prstGeom prst="line">
          <a:avLst/>
        </a:prstGeom>
        <a:solidFill>
          <a:schemeClr val="dk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46FC9D-5BB9-4620-840C-129F7CDA5F41}">
      <dsp:nvSpPr>
        <dsp:cNvPr id="0" name=""/>
        <dsp:cNvSpPr/>
      </dsp:nvSpPr>
      <dsp:spPr>
        <a:xfrm>
          <a:off x="0" y="1251857"/>
          <a:ext cx="2220685" cy="12518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IN" sz="2800" kern="1200" dirty="0"/>
            <a:t>Deemed Supply</a:t>
          </a:r>
        </a:p>
      </dsp:txBody>
      <dsp:txXfrm>
        <a:off x="0" y="1251857"/>
        <a:ext cx="2220685" cy="1251857"/>
      </dsp:txXfrm>
    </dsp:sp>
    <dsp:sp modelId="{5965A6F3-2BED-4248-A0A8-E6C58D956BDD}">
      <dsp:nvSpPr>
        <dsp:cNvPr id="0" name=""/>
        <dsp:cNvSpPr/>
      </dsp:nvSpPr>
      <dsp:spPr>
        <a:xfrm>
          <a:off x="2387237" y="1308704"/>
          <a:ext cx="8716190" cy="1136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IN" sz="2400" kern="1200" dirty="0"/>
            <a:t>Anything </a:t>
          </a:r>
          <a:r>
            <a:rPr lang="en-IN" sz="2400" b="1" u="sng" kern="1200" dirty="0"/>
            <a:t>considered</a:t>
          </a:r>
          <a:r>
            <a:rPr lang="en-IN" sz="2400" kern="1200" dirty="0"/>
            <a:t> as a supply and </a:t>
          </a:r>
          <a:r>
            <a:rPr lang="en-IN" sz="2400" b="1" u="sng" kern="1200" dirty="0"/>
            <a:t>treated</a:t>
          </a:r>
          <a:r>
            <a:rPr lang="en-IN" sz="2400" kern="1200" dirty="0"/>
            <a:t> as a Taxable Supply according to the instances stipulated in this Decree – Law.</a:t>
          </a:r>
        </a:p>
      </dsp:txBody>
      <dsp:txXfrm>
        <a:off x="2387237" y="1308704"/>
        <a:ext cx="8716190" cy="1136940"/>
      </dsp:txXfrm>
    </dsp:sp>
    <dsp:sp modelId="{E869A515-6086-4EBB-A155-9E6F7F27713C}">
      <dsp:nvSpPr>
        <dsp:cNvPr id="0" name=""/>
        <dsp:cNvSpPr/>
      </dsp:nvSpPr>
      <dsp:spPr>
        <a:xfrm>
          <a:off x="2220685" y="2445644"/>
          <a:ext cx="8882742" cy="0"/>
        </a:xfrm>
        <a:prstGeom prst="line">
          <a:avLst/>
        </a:prstGeom>
        <a:solidFill>
          <a:schemeClr val="dk2">
            <a:hueOff val="0"/>
            <a:satOff val="0"/>
            <a:lumOff val="0"/>
            <a:alphaOff val="0"/>
          </a:schemeClr>
        </a:solidFill>
        <a:ln w="19050" cap="rnd"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EF3013C-D8C3-4B96-A694-61DDABF03612}">
      <dsp:nvSpPr>
        <dsp:cNvPr id="0" name=""/>
        <dsp:cNvSpPr/>
      </dsp:nvSpPr>
      <dsp:spPr>
        <a:xfrm>
          <a:off x="0" y="2503714"/>
          <a:ext cx="11103427" cy="0"/>
        </a:xfrm>
        <a:prstGeom prst="line">
          <a:avLst/>
        </a:prstGeom>
        <a:solidFill>
          <a:schemeClr val="dk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A862F0-E495-4505-BF85-6E134B32638B}">
      <dsp:nvSpPr>
        <dsp:cNvPr id="0" name=""/>
        <dsp:cNvSpPr/>
      </dsp:nvSpPr>
      <dsp:spPr>
        <a:xfrm>
          <a:off x="0" y="2503714"/>
          <a:ext cx="2220685" cy="12518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IN" sz="2800" kern="1200" dirty="0"/>
            <a:t>Concerned Goods</a:t>
          </a:r>
        </a:p>
      </dsp:txBody>
      <dsp:txXfrm>
        <a:off x="0" y="2503714"/>
        <a:ext cx="2220685" cy="1251857"/>
      </dsp:txXfrm>
    </dsp:sp>
    <dsp:sp modelId="{B62723C2-D693-4385-91C3-9BABB8B1BDF8}">
      <dsp:nvSpPr>
        <dsp:cNvPr id="0" name=""/>
        <dsp:cNvSpPr/>
      </dsp:nvSpPr>
      <dsp:spPr>
        <a:xfrm>
          <a:off x="2387237" y="2560561"/>
          <a:ext cx="8716190" cy="1136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IN" sz="2400" kern="1200" dirty="0"/>
            <a:t>Goods that have been imported, and would not be exempt if supplied in the State.</a:t>
          </a:r>
        </a:p>
      </dsp:txBody>
      <dsp:txXfrm>
        <a:off x="2387237" y="2560561"/>
        <a:ext cx="8716190" cy="1136940"/>
      </dsp:txXfrm>
    </dsp:sp>
    <dsp:sp modelId="{29FDD414-11D3-4616-A084-9E2DE367CC26}">
      <dsp:nvSpPr>
        <dsp:cNvPr id="0" name=""/>
        <dsp:cNvSpPr/>
      </dsp:nvSpPr>
      <dsp:spPr>
        <a:xfrm>
          <a:off x="2220685" y="3697501"/>
          <a:ext cx="8882742" cy="0"/>
        </a:xfrm>
        <a:prstGeom prst="line">
          <a:avLst/>
        </a:prstGeom>
        <a:solidFill>
          <a:schemeClr val="dk2">
            <a:hueOff val="0"/>
            <a:satOff val="0"/>
            <a:lumOff val="0"/>
            <a:alphaOff val="0"/>
          </a:schemeClr>
        </a:solidFill>
        <a:ln w="19050" cap="rnd"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3BFA4CA-C66D-4966-89DA-8C7EAF6D1DD0}">
      <dsp:nvSpPr>
        <dsp:cNvPr id="0" name=""/>
        <dsp:cNvSpPr/>
      </dsp:nvSpPr>
      <dsp:spPr>
        <a:xfrm>
          <a:off x="0" y="3755571"/>
          <a:ext cx="11103427" cy="0"/>
        </a:xfrm>
        <a:prstGeom prst="line">
          <a:avLst/>
        </a:prstGeom>
        <a:solidFill>
          <a:schemeClr val="dk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C0D5E6-510F-4955-8141-317E7480A777}">
      <dsp:nvSpPr>
        <dsp:cNvPr id="0" name=""/>
        <dsp:cNvSpPr/>
      </dsp:nvSpPr>
      <dsp:spPr>
        <a:xfrm>
          <a:off x="0" y="3755571"/>
          <a:ext cx="2220685" cy="12518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IN" sz="2800" kern="1200" dirty="0"/>
            <a:t>Goods</a:t>
          </a:r>
        </a:p>
      </dsp:txBody>
      <dsp:txXfrm>
        <a:off x="0" y="3755571"/>
        <a:ext cx="2220685" cy="1251857"/>
      </dsp:txXfrm>
    </dsp:sp>
    <dsp:sp modelId="{54624837-23E0-4B3D-A9E8-1AFE8D0CAAF5}">
      <dsp:nvSpPr>
        <dsp:cNvPr id="0" name=""/>
        <dsp:cNvSpPr/>
      </dsp:nvSpPr>
      <dsp:spPr>
        <a:xfrm>
          <a:off x="2387237" y="3812418"/>
          <a:ext cx="8716190" cy="11369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IN" sz="2400" kern="1200" dirty="0"/>
            <a:t>Physical property that can be supplied including real estate, water and all forms of energy as specified in the Executive Regulation of this Decree – Law.</a:t>
          </a:r>
        </a:p>
      </dsp:txBody>
      <dsp:txXfrm>
        <a:off x="2387237" y="3812418"/>
        <a:ext cx="8716190" cy="1136940"/>
      </dsp:txXfrm>
    </dsp:sp>
    <dsp:sp modelId="{E480B66F-D5F2-4569-94A4-BC0D4696ACAD}">
      <dsp:nvSpPr>
        <dsp:cNvPr id="0" name=""/>
        <dsp:cNvSpPr/>
      </dsp:nvSpPr>
      <dsp:spPr>
        <a:xfrm>
          <a:off x="2220685" y="4949358"/>
          <a:ext cx="8882742" cy="0"/>
        </a:xfrm>
        <a:prstGeom prst="line">
          <a:avLst/>
        </a:prstGeom>
        <a:solidFill>
          <a:schemeClr val="dk2">
            <a:hueOff val="0"/>
            <a:satOff val="0"/>
            <a:lumOff val="0"/>
            <a:alphaOff val="0"/>
          </a:schemeClr>
        </a:solidFill>
        <a:ln w="19050" cap="rnd" cmpd="sng" algn="ctr">
          <a:solidFill>
            <a:schemeClr val="dk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513FF0-42FB-4557-94DA-D7AD891EDBE8}">
      <dsp:nvSpPr>
        <dsp:cNvPr id="0" name=""/>
        <dsp:cNvSpPr/>
      </dsp:nvSpPr>
      <dsp:spPr>
        <a:xfrm>
          <a:off x="0" y="0"/>
          <a:ext cx="11050073"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53F01A8-3630-4938-88DD-C27CFD5FB735}">
      <dsp:nvSpPr>
        <dsp:cNvPr id="0" name=""/>
        <dsp:cNvSpPr/>
      </dsp:nvSpPr>
      <dsp:spPr>
        <a:xfrm>
          <a:off x="0" y="0"/>
          <a:ext cx="2210014" cy="4778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lvl="0" algn="l" defTabSz="2889250">
            <a:lnSpc>
              <a:spcPct val="90000"/>
            </a:lnSpc>
            <a:spcBef>
              <a:spcPct val="0"/>
            </a:spcBef>
            <a:spcAft>
              <a:spcPct val="35000"/>
            </a:spcAft>
          </a:pPr>
          <a:r>
            <a:rPr lang="en-IN" sz="6500" kern="1200" dirty="0"/>
            <a:t>‘In’ UAE</a:t>
          </a:r>
        </a:p>
      </dsp:txBody>
      <dsp:txXfrm>
        <a:off x="0" y="0"/>
        <a:ext cx="2210014" cy="4778062"/>
      </dsp:txXfrm>
    </dsp:sp>
    <dsp:sp modelId="{AC518458-9CCF-4662-9D07-E99689C948E2}">
      <dsp:nvSpPr>
        <dsp:cNvPr id="0" name=""/>
        <dsp:cNvSpPr/>
      </dsp:nvSpPr>
      <dsp:spPr>
        <a:xfrm>
          <a:off x="2375765" y="105116"/>
          <a:ext cx="8674307" cy="1047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a:lnSpc>
              <a:spcPct val="90000"/>
            </a:lnSpc>
            <a:spcBef>
              <a:spcPct val="0"/>
            </a:spcBef>
            <a:spcAft>
              <a:spcPct val="35000"/>
            </a:spcAft>
          </a:pPr>
          <a:r>
            <a:rPr lang="en-IN" sz="2700" kern="1200" dirty="0"/>
            <a:t>Business ‘In’ UAE is an important aspect. Supply would be Taxable when the Person conducting Business is ‘In’ UAE.</a:t>
          </a:r>
        </a:p>
      </dsp:txBody>
      <dsp:txXfrm>
        <a:off x="2375765" y="105116"/>
        <a:ext cx="8674307" cy="1047098"/>
      </dsp:txXfrm>
    </dsp:sp>
    <dsp:sp modelId="{76A70636-45B5-4997-829C-957F0DEB7135}">
      <dsp:nvSpPr>
        <dsp:cNvPr id="0" name=""/>
        <dsp:cNvSpPr/>
      </dsp:nvSpPr>
      <dsp:spPr>
        <a:xfrm>
          <a:off x="2210014" y="1131787"/>
          <a:ext cx="8840058"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4C40BA6-59FB-46DC-9D82-F95DEA65EB16}">
      <dsp:nvSpPr>
        <dsp:cNvPr id="0" name=""/>
        <dsp:cNvSpPr/>
      </dsp:nvSpPr>
      <dsp:spPr>
        <a:xfrm>
          <a:off x="2375765" y="1216476"/>
          <a:ext cx="8674307" cy="1693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a:lnSpc>
              <a:spcPct val="90000"/>
            </a:lnSpc>
            <a:spcBef>
              <a:spcPct val="0"/>
            </a:spcBef>
            <a:spcAft>
              <a:spcPct val="35000"/>
            </a:spcAft>
          </a:pPr>
          <a:r>
            <a:rPr lang="en-IN" sz="2700" kern="1200" dirty="0">
              <a:solidFill>
                <a:schemeClr val="tx1"/>
              </a:solidFill>
            </a:rPr>
            <a:t>Neither the Supply is to be undertaken ‘in’ UAE nor is the consideration to be received ‘in’ UAE. The sole requirement for Taxable Supply is that the business that recognizes a supply to have undertaken must be ‘in’ UAE. </a:t>
          </a:r>
        </a:p>
      </dsp:txBody>
      <dsp:txXfrm>
        <a:off x="2375765" y="1216476"/>
        <a:ext cx="8674307" cy="1693785"/>
      </dsp:txXfrm>
    </dsp:sp>
    <dsp:sp modelId="{3096A9F0-1189-4E44-8D56-736D0F69B3C0}">
      <dsp:nvSpPr>
        <dsp:cNvPr id="0" name=""/>
        <dsp:cNvSpPr/>
      </dsp:nvSpPr>
      <dsp:spPr>
        <a:xfrm>
          <a:off x="2210014" y="2910262"/>
          <a:ext cx="8840058"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EF5445-B870-4AAC-9E28-36AC5556428C}">
      <dsp:nvSpPr>
        <dsp:cNvPr id="0" name=""/>
        <dsp:cNvSpPr/>
      </dsp:nvSpPr>
      <dsp:spPr>
        <a:xfrm>
          <a:off x="2375765" y="2994951"/>
          <a:ext cx="8674307" cy="16937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a:lnSpc>
              <a:spcPct val="90000"/>
            </a:lnSpc>
            <a:spcBef>
              <a:spcPct val="0"/>
            </a:spcBef>
            <a:spcAft>
              <a:spcPct val="35000"/>
            </a:spcAft>
          </a:pPr>
          <a:r>
            <a:rPr lang="en-IN" sz="2700" kern="1200" dirty="0">
              <a:solidFill>
                <a:schemeClr val="tx1"/>
              </a:solidFill>
            </a:rPr>
            <a:t>Business established in UAE with branches outside UAE will not come within the Scope of Tax because the Person (Entity) may well be ‘in’ UAE but for VAT to apply, the business in relation to which VAT is levied must be ‘in’ UAE. </a:t>
          </a:r>
        </a:p>
      </dsp:txBody>
      <dsp:txXfrm>
        <a:off x="2375765" y="2994951"/>
        <a:ext cx="8674307" cy="1693785"/>
      </dsp:txXfrm>
    </dsp:sp>
    <dsp:sp modelId="{45CDC00C-A201-4EC3-9C3F-4E79A7341BDC}">
      <dsp:nvSpPr>
        <dsp:cNvPr id="0" name=""/>
        <dsp:cNvSpPr/>
      </dsp:nvSpPr>
      <dsp:spPr>
        <a:xfrm>
          <a:off x="2210014" y="4688737"/>
          <a:ext cx="8840058"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98EC67-D199-4EF4-B21B-393577C39100}">
      <dsp:nvSpPr>
        <dsp:cNvPr id="0" name=""/>
        <dsp:cNvSpPr/>
      </dsp:nvSpPr>
      <dsp:spPr>
        <a:xfrm>
          <a:off x="0" y="5361"/>
          <a:ext cx="10052989" cy="1312740"/>
        </a:xfrm>
        <a:prstGeom prst="roundRect">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IN" sz="3400" kern="1200" dirty="0"/>
            <a:t>A taxable person who makes any supply stipulated in Clause (1) of Article (2) of this Decree – Law.</a:t>
          </a:r>
        </a:p>
      </dsp:txBody>
      <dsp:txXfrm>
        <a:off x="64083" y="69444"/>
        <a:ext cx="9924823" cy="1184574"/>
      </dsp:txXfrm>
    </dsp:sp>
    <dsp:sp modelId="{3912F903-E9F2-41D8-9ED1-C71D3A3DDAE8}">
      <dsp:nvSpPr>
        <dsp:cNvPr id="0" name=""/>
        <dsp:cNvSpPr/>
      </dsp:nvSpPr>
      <dsp:spPr>
        <a:xfrm>
          <a:off x="0" y="1416021"/>
          <a:ext cx="10052989" cy="1312740"/>
        </a:xfrm>
        <a:prstGeom prst="roundRect">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IN" sz="3400" kern="1200" dirty="0"/>
            <a:t>The Importer of Concerned Goods.</a:t>
          </a:r>
        </a:p>
      </dsp:txBody>
      <dsp:txXfrm>
        <a:off x="64083" y="1480104"/>
        <a:ext cx="9924823" cy="1184574"/>
      </dsp:txXfrm>
    </dsp:sp>
    <dsp:sp modelId="{03FB5CF9-4A85-4490-897B-A108435D0DAE}">
      <dsp:nvSpPr>
        <dsp:cNvPr id="0" name=""/>
        <dsp:cNvSpPr/>
      </dsp:nvSpPr>
      <dsp:spPr>
        <a:xfrm>
          <a:off x="0" y="2826681"/>
          <a:ext cx="10052989" cy="1312740"/>
        </a:xfrm>
        <a:prstGeom prst="roundRect">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a:lnSpc>
              <a:spcPct val="90000"/>
            </a:lnSpc>
            <a:spcBef>
              <a:spcPct val="0"/>
            </a:spcBef>
            <a:spcAft>
              <a:spcPct val="35000"/>
            </a:spcAft>
          </a:pPr>
          <a:r>
            <a:rPr lang="en-IN" sz="3400" kern="1200" dirty="0"/>
            <a:t>The Registrant who acquires Goods as stated in Clause (3) of Article (48) of this Decree – Law.</a:t>
          </a:r>
        </a:p>
      </dsp:txBody>
      <dsp:txXfrm>
        <a:off x="64083" y="2890764"/>
        <a:ext cx="9924823" cy="118457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16BAF1-CF7D-4EF3-B450-A7BC86EA4299}">
      <dsp:nvSpPr>
        <dsp:cNvPr id="0" name=""/>
        <dsp:cNvSpPr/>
      </dsp:nvSpPr>
      <dsp:spPr>
        <a:xfrm>
          <a:off x="0" y="0"/>
          <a:ext cx="10065868"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666DCE-879A-4502-A8CC-DAB9AA696B62}">
      <dsp:nvSpPr>
        <dsp:cNvPr id="0" name=""/>
        <dsp:cNvSpPr/>
      </dsp:nvSpPr>
      <dsp:spPr>
        <a:xfrm>
          <a:off x="0" y="0"/>
          <a:ext cx="2013173" cy="40288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lvl="0" algn="l" defTabSz="1689100">
            <a:lnSpc>
              <a:spcPct val="90000"/>
            </a:lnSpc>
            <a:spcBef>
              <a:spcPct val="0"/>
            </a:spcBef>
            <a:spcAft>
              <a:spcPct val="35000"/>
            </a:spcAft>
          </a:pPr>
          <a:r>
            <a:rPr lang="en-IN" sz="3800" kern="1200" dirty="0"/>
            <a:t>Analysis</a:t>
          </a:r>
        </a:p>
      </dsp:txBody>
      <dsp:txXfrm>
        <a:off x="0" y="0"/>
        <a:ext cx="2013173" cy="4028873"/>
      </dsp:txXfrm>
    </dsp:sp>
    <dsp:sp modelId="{AAC79998-AF55-461F-9433-C8A654CA09C5}">
      <dsp:nvSpPr>
        <dsp:cNvPr id="0" name=""/>
        <dsp:cNvSpPr/>
      </dsp:nvSpPr>
      <dsp:spPr>
        <a:xfrm>
          <a:off x="2164161" y="73967"/>
          <a:ext cx="7901706" cy="1479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IN" sz="2200" kern="1200" dirty="0"/>
            <a:t>In the case of Domestic transaction, the Taxable Person who ‘makes’ the Taxable Supply will be responsible to deposit the tax. In the case of Import of Concerned Goods, the Importer will be responsible. </a:t>
          </a:r>
        </a:p>
      </dsp:txBody>
      <dsp:txXfrm>
        <a:off x="2164161" y="73967"/>
        <a:ext cx="7901706" cy="1479351"/>
      </dsp:txXfrm>
    </dsp:sp>
    <dsp:sp modelId="{3EB16243-D9C6-4458-A6D8-F979C3687151}">
      <dsp:nvSpPr>
        <dsp:cNvPr id="0" name=""/>
        <dsp:cNvSpPr/>
      </dsp:nvSpPr>
      <dsp:spPr>
        <a:xfrm>
          <a:off x="2013173" y="1553319"/>
          <a:ext cx="8052694"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262599-8B9D-46B5-9808-8641CB581D1D}">
      <dsp:nvSpPr>
        <dsp:cNvPr id="0" name=""/>
        <dsp:cNvSpPr/>
      </dsp:nvSpPr>
      <dsp:spPr>
        <a:xfrm>
          <a:off x="2164161" y="1627286"/>
          <a:ext cx="7901706" cy="7691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IN" sz="2200" kern="1200" dirty="0"/>
            <a:t>To the extent VAT is imposed on Domestic limb of the Supply, it is a forward charge.</a:t>
          </a:r>
        </a:p>
      </dsp:txBody>
      <dsp:txXfrm>
        <a:off x="2164161" y="1627286"/>
        <a:ext cx="7901706" cy="769174"/>
      </dsp:txXfrm>
    </dsp:sp>
    <dsp:sp modelId="{B76315F2-3E55-443E-8D96-07C598BFDA23}">
      <dsp:nvSpPr>
        <dsp:cNvPr id="0" name=""/>
        <dsp:cNvSpPr/>
      </dsp:nvSpPr>
      <dsp:spPr>
        <a:xfrm>
          <a:off x="2013173" y="2396461"/>
          <a:ext cx="8052694"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3C9E63B-3C77-4660-A53B-DD39BFC3BF77}">
      <dsp:nvSpPr>
        <dsp:cNvPr id="0" name=""/>
        <dsp:cNvSpPr/>
      </dsp:nvSpPr>
      <dsp:spPr>
        <a:xfrm>
          <a:off x="2164161" y="2470428"/>
          <a:ext cx="7901706" cy="14793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en-IN" sz="2200" kern="1200" dirty="0"/>
            <a:t>In order to give effect to the recovery of tax on reverse charge basis under article 48, the person who obtains the registration (whether the supplier or not) under that article, such person is made responsible for payment of tax by this article. </a:t>
          </a:r>
        </a:p>
      </dsp:txBody>
      <dsp:txXfrm>
        <a:off x="2164161" y="2470428"/>
        <a:ext cx="7901706" cy="1479351"/>
      </dsp:txXfrm>
    </dsp:sp>
    <dsp:sp modelId="{86337CF0-03BA-4D42-BD83-F6D0BD5520F1}">
      <dsp:nvSpPr>
        <dsp:cNvPr id="0" name=""/>
        <dsp:cNvSpPr/>
      </dsp:nvSpPr>
      <dsp:spPr>
        <a:xfrm>
          <a:off x="2013173" y="3949780"/>
          <a:ext cx="8052694" cy="0"/>
        </a:xfrm>
        <a:prstGeom prst="line">
          <a:avLst/>
        </a:prstGeom>
        <a:solidFill>
          <a:schemeClr val="accent1">
            <a:hueOff val="0"/>
            <a:satOff val="0"/>
            <a:lumOff val="0"/>
            <a:alphaOff val="0"/>
          </a:schemeClr>
        </a:solidFill>
        <a:ln w="19050" cap="rnd"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6AFC99-F0B1-4A09-9843-26C4C3730245}">
      <dsp:nvSpPr>
        <dsp:cNvPr id="0" name=""/>
        <dsp:cNvSpPr/>
      </dsp:nvSpPr>
      <dsp:spPr>
        <a:xfrm>
          <a:off x="0" y="2412"/>
          <a:ext cx="11095630"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C11911-D2D4-4584-BE1B-6E384DDB12CD}">
      <dsp:nvSpPr>
        <dsp:cNvPr id="0" name=""/>
        <dsp:cNvSpPr/>
      </dsp:nvSpPr>
      <dsp:spPr>
        <a:xfrm>
          <a:off x="0" y="2412"/>
          <a:ext cx="11095630" cy="822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en-IN" sz="1700" b="1" kern="1200" dirty="0"/>
            <a:t>EXPORT:</a:t>
          </a:r>
          <a:r>
            <a:rPr lang="en-IN" sz="1700" kern="1200" dirty="0"/>
            <a:t> Goods departing the state or the provision of services to a person whose Place of Establishment or Fixed Establishment is outside the State.</a:t>
          </a:r>
        </a:p>
      </dsp:txBody>
      <dsp:txXfrm>
        <a:off x="0" y="2412"/>
        <a:ext cx="11095630" cy="822610"/>
      </dsp:txXfrm>
    </dsp:sp>
    <dsp:sp modelId="{1C81EFFC-A926-4A8B-B415-9F92C003292A}">
      <dsp:nvSpPr>
        <dsp:cNvPr id="0" name=""/>
        <dsp:cNvSpPr/>
      </dsp:nvSpPr>
      <dsp:spPr>
        <a:xfrm>
          <a:off x="0" y="825023"/>
          <a:ext cx="11095630"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AD4E01-A706-4FED-9301-438E64C4B6E5}">
      <dsp:nvSpPr>
        <dsp:cNvPr id="0" name=""/>
        <dsp:cNvSpPr/>
      </dsp:nvSpPr>
      <dsp:spPr>
        <a:xfrm>
          <a:off x="0" y="825023"/>
          <a:ext cx="11095630" cy="822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en-IN" sz="1700" b="1" kern="1200" dirty="0"/>
            <a:t>GOODS:</a:t>
          </a:r>
          <a:r>
            <a:rPr lang="en-IN" sz="1700" kern="1200" dirty="0"/>
            <a:t> Physical property that can be supplied including real estate, water and all forms of energy as specified in the Executive Regulation of this Decree – Law. </a:t>
          </a:r>
        </a:p>
      </dsp:txBody>
      <dsp:txXfrm>
        <a:off x="0" y="825023"/>
        <a:ext cx="11095630" cy="822610"/>
      </dsp:txXfrm>
    </dsp:sp>
    <dsp:sp modelId="{AC2364A8-C1A4-4BC3-9424-705E34981E50}">
      <dsp:nvSpPr>
        <dsp:cNvPr id="0" name=""/>
        <dsp:cNvSpPr/>
      </dsp:nvSpPr>
      <dsp:spPr>
        <a:xfrm>
          <a:off x="0" y="1647634"/>
          <a:ext cx="11095630"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C2369C-47B0-4798-BED2-8646C2F04B2A}">
      <dsp:nvSpPr>
        <dsp:cNvPr id="0" name=""/>
        <dsp:cNvSpPr/>
      </dsp:nvSpPr>
      <dsp:spPr>
        <a:xfrm>
          <a:off x="0" y="1647634"/>
          <a:ext cx="11095630" cy="822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en-IN" sz="1700" b="1" kern="1200" dirty="0"/>
            <a:t>SERVICES:</a:t>
          </a:r>
          <a:r>
            <a:rPr lang="en-IN" sz="1700" kern="1200" dirty="0"/>
            <a:t> Anything that can be supplied other than Goods.</a:t>
          </a:r>
        </a:p>
      </dsp:txBody>
      <dsp:txXfrm>
        <a:off x="0" y="1647634"/>
        <a:ext cx="11095630" cy="822610"/>
      </dsp:txXfrm>
    </dsp:sp>
    <dsp:sp modelId="{5932F8F8-A276-4B0C-A07B-ED7FEF21B766}">
      <dsp:nvSpPr>
        <dsp:cNvPr id="0" name=""/>
        <dsp:cNvSpPr/>
      </dsp:nvSpPr>
      <dsp:spPr>
        <a:xfrm>
          <a:off x="0" y="2470245"/>
          <a:ext cx="11095630"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FC95BC-31FF-4E76-8041-EB1250B17FDC}">
      <dsp:nvSpPr>
        <dsp:cNvPr id="0" name=""/>
        <dsp:cNvSpPr/>
      </dsp:nvSpPr>
      <dsp:spPr>
        <a:xfrm>
          <a:off x="0" y="2470245"/>
          <a:ext cx="11095630" cy="822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en-IN" sz="1700" b="1" kern="1200" dirty="0"/>
            <a:t>PLACE OF ESTABLISHMENT: </a:t>
          </a:r>
          <a:r>
            <a:rPr lang="en-IN" sz="1700" kern="1200" dirty="0"/>
            <a:t>The place where a business is legally established in a country pursuant to the decision of its establishment, or in which significant management decisions are taken and central management functions are conducted.</a:t>
          </a:r>
        </a:p>
      </dsp:txBody>
      <dsp:txXfrm>
        <a:off x="0" y="2470245"/>
        <a:ext cx="11095630" cy="822610"/>
      </dsp:txXfrm>
    </dsp:sp>
    <dsp:sp modelId="{01470F63-0D48-4C7F-9028-1C20B9827CA4}">
      <dsp:nvSpPr>
        <dsp:cNvPr id="0" name=""/>
        <dsp:cNvSpPr/>
      </dsp:nvSpPr>
      <dsp:spPr>
        <a:xfrm>
          <a:off x="0" y="3292855"/>
          <a:ext cx="11095630"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7AD558-4A09-424F-AB6B-FB500ECD6D6E}">
      <dsp:nvSpPr>
        <dsp:cNvPr id="0" name=""/>
        <dsp:cNvSpPr/>
      </dsp:nvSpPr>
      <dsp:spPr>
        <a:xfrm>
          <a:off x="0" y="3292855"/>
          <a:ext cx="11095630" cy="822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en-IN" sz="1700" b="1" kern="1200" dirty="0"/>
            <a:t>FIXED ESTABLISHMENT: </a:t>
          </a:r>
          <a:r>
            <a:rPr lang="en-IN" sz="1700" kern="1200" dirty="0"/>
            <a:t>Any fixed place of business, other than the Place of Establishment, in which the person conducts his business regularly or permanently and where sufficient human and technology resources exist to enable the person to supply or acquire Goods or Services, including the Person’s branches.</a:t>
          </a:r>
        </a:p>
      </dsp:txBody>
      <dsp:txXfrm>
        <a:off x="0" y="3292855"/>
        <a:ext cx="11095630" cy="822610"/>
      </dsp:txXfrm>
    </dsp:sp>
    <dsp:sp modelId="{73D614D0-E39E-4014-A5C3-80F0CCF6ED00}">
      <dsp:nvSpPr>
        <dsp:cNvPr id="0" name=""/>
        <dsp:cNvSpPr/>
      </dsp:nvSpPr>
      <dsp:spPr>
        <a:xfrm>
          <a:off x="0" y="4115466"/>
          <a:ext cx="11095630"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F7D489-465F-42A8-BD52-831877850ECD}">
      <dsp:nvSpPr>
        <dsp:cNvPr id="0" name=""/>
        <dsp:cNvSpPr/>
      </dsp:nvSpPr>
      <dsp:spPr>
        <a:xfrm>
          <a:off x="0" y="4115466"/>
          <a:ext cx="11095630" cy="8226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lvl="0" algn="l" defTabSz="755650">
            <a:lnSpc>
              <a:spcPct val="90000"/>
            </a:lnSpc>
            <a:spcBef>
              <a:spcPct val="0"/>
            </a:spcBef>
            <a:spcAft>
              <a:spcPct val="35000"/>
            </a:spcAft>
          </a:pPr>
          <a:r>
            <a:rPr lang="en-IN" sz="1700" b="1" kern="1200" dirty="0"/>
            <a:t>STATE: </a:t>
          </a:r>
          <a:r>
            <a:rPr lang="en-IN" sz="1700" kern="1200" dirty="0"/>
            <a:t>United Arab Emirates</a:t>
          </a:r>
        </a:p>
      </dsp:txBody>
      <dsp:txXfrm>
        <a:off x="0" y="4115466"/>
        <a:ext cx="11095630" cy="82261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5A7C7E-4267-4019-BB2B-3CC59CB4191C}">
      <dsp:nvSpPr>
        <dsp:cNvPr id="0" name=""/>
        <dsp:cNvSpPr/>
      </dsp:nvSpPr>
      <dsp:spPr>
        <a:xfrm>
          <a:off x="2295695" y="625847"/>
          <a:ext cx="4164406" cy="4164406"/>
        </a:xfrm>
        <a:prstGeom prst="blockArc">
          <a:avLst>
            <a:gd name="adj1" fmla="val 10800000"/>
            <a:gd name="adj2" fmla="val 1620000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8468042-79B6-40CD-BC19-7716FA1BF486}">
      <dsp:nvSpPr>
        <dsp:cNvPr id="0" name=""/>
        <dsp:cNvSpPr/>
      </dsp:nvSpPr>
      <dsp:spPr>
        <a:xfrm>
          <a:off x="2295695" y="625847"/>
          <a:ext cx="4164406" cy="4164406"/>
        </a:xfrm>
        <a:prstGeom prst="blockArc">
          <a:avLst>
            <a:gd name="adj1" fmla="val 5400000"/>
            <a:gd name="adj2" fmla="val 1080000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4709984-84C6-4D05-B5DC-A13258E5EEBF}">
      <dsp:nvSpPr>
        <dsp:cNvPr id="0" name=""/>
        <dsp:cNvSpPr/>
      </dsp:nvSpPr>
      <dsp:spPr>
        <a:xfrm>
          <a:off x="2295695" y="625847"/>
          <a:ext cx="4164406" cy="4164406"/>
        </a:xfrm>
        <a:prstGeom prst="blockArc">
          <a:avLst>
            <a:gd name="adj1" fmla="val 0"/>
            <a:gd name="adj2" fmla="val 540000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F961DE5-BF23-4671-A0FB-3834773BDC60}">
      <dsp:nvSpPr>
        <dsp:cNvPr id="0" name=""/>
        <dsp:cNvSpPr/>
      </dsp:nvSpPr>
      <dsp:spPr>
        <a:xfrm>
          <a:off x="2295695" y="625847"/>
          <a:ext cx="4164406" cy="4164406"/>
        </a:xfrm>
        <a:prstGeom prst="blockArc">
          <a:avLst>
            <a:gd name="adj1" fmla="val 16200000"/>
            <a:gd name="adj2" fmla="val 0"/>
            <a:gd name="adj3" fmla="val 464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263A408-65C6-4E17-B310-6BC398EBF3B3}">
      <dsp:nvSpPr>
        <dsp:cNvPr id="0" name=""/>
        <dsp:cNvSpPr/>
      </dsp:nvSpPr>
      <dsp:spPr>
        <a:xfrm>
          <a:off x="3419164" y="1749316"/>
          <a:ext cx="1917468" cy="1917468"/>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IN" sz="1800" kern="1200" dirty="0"/>
            <a:t>Aspects of Consideration</a:t>
          </a:r>
        </a:p>
      </dsp:txBody>
      <dsp:txXfrm>
        <a:off x="3699971" y="2030123"/>
        <a:ext cx="1355854" cy="1355854"/>
      </dsp:txXfrm>
    </dsp:sp>
    <dsp:sp modelId="{1D8860A6-B4A7-4692-97BA-70FC372D1086}">
      <dsp:nvSpPr>
        <dsp:cNvPr id="0" name=""/>
        <dsp:cNvSpPr/>
      </dsp:nvSpPr>
      <dsp:spPr>
        <a:xfrm>
          <a:off x="3706784" y="3054"/>
          <a:ext cx="1342227" cy="1342227"/>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IN" sz="1300" kern="1200" dirty="0"/>
            <a:t>Payments received by the supplier</a:t>
          </a:r>
        </a:p>
      </dsp:txBody>
      <dsp:txXfrm>
        <a:off x="3903349" y="199619"/>
        <a:ext cx="949097" cy="949097"/>
      </dsp:txXfrm>
    </dsp:sp>
    <dsp:sp modelId="{7F73E731-62A5-4D1E-8C4E-E5D99855536E}">
      <dsp:nvSpPr>
        <dsp:cNvPr id="0" name=""/>
        <dsp:cNvSpPr/>
      </dsp:nvSpPr>
      <dsp:spPr>
        <a:xfrm>
          <a:off x="5740667" y="2036937"/>
          <a:ext cx="1342227" cy="1342227"/>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IN" sz="1300" kern="1200" dirty="0"/>
            <a:t>A third party may contribute towards consideration</a:t>
          </a:r>
        </a:p>
      </dsp:txBody>
      <dsp:txXfrm>
        <a:off x="5937232" y="2233502"/>
        <a:ext cx="949097" cy="949097"/>
      </dsp:txXfrm>
    </dsp:sp>
    <dsp:sp modelId="{7B92B7FC-83E0-45B3-8F68-50860B70ED8A}">
      <dsp:nvSpPr>
        <dsp:cNvPr id="0" name=""/>
        <dsp:cNvSpPr/>
      </dsp:nvSpPr>
      <dsp:spPr>
        <a:xfrm>
          <a:off x="3706784" y="4070820"/>
          <a:ext cx="1342227" cy="1342227"/>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IN" sz="1300" kern="1200" dirty="0"/>
            <a:t>Is not what recipient pays but what supplier receives</a:t>
          </a:r>
        </a:p>
      </dsp:txBody>
      <dsp:txXfrm>
        <a:off x="3903349" y="4267385"/>
        <a:ext cx="949097" cy="949097"/>
      </dsp:txXfrm>
    </dsp:sp>
    <dsp:sp modelId="{76DCE152-D16B-4A71-AE46-6A08A8234254}">
      <dsp:nvSpPr>
        <dsp:cNvPr id="0" name=""/>
        <dsp:cNvSpPr/>
      </dsp:nvSpPr>
      <dsp:spPr>
        <a:xfrm>
          <a:off x="1672901" y="2036937"/>
          <a:ext cx="1342227" cy="1342227"/>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IN" sz="1300" kern="1200" dirty="0"/>
            <a:t>Monetary as well as Non - monetary</a:t>
          </a:r>
        </a:p>
      </dsp:txBody>
      <dsp:txXfrm>
        <a:off x="1869466" y="2233502"/>
        <a:ext cx="949097" cy="94909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179125-10FA-3F4F-8CB3-1D73A812C8E1}">
      <dsp:nvSpPr>
        <dsp:cNvPr id="0" name=""/>
        <dsp:cNvSpPr/>
      </dsp:nvSpPr>
      <dsp:spPr>
        <a:xfrm rot="10800000">
          <a:off x="1493030" y="1104"/>
          <a:ext cx="4712589" cy="1224099"/>
        </a:xfrm>
        <a:prstGeom prst="homePlate">
          <a:avLst/>
        </a:prstGeom>
        <a:gradFill rotWithShape="0">
          <a:gsLst>
            <a:gs pos="0">
              <a:schemeClr val="accent5">
                <a:hueOff val="0"/>
                <a:satOff val="0"/>
                <a:lumOff val="0"/>
                <a:alphaOff val="0"/>
                <a:tint val="98000"/>
                <a:lumMod val="114000"/>
              </a:schemeClr>
            </a:gs>
            <a:gs pos="100000">
              <a:schemeClr val="accent5">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9794" tIns="76200" rIns="142240" bIns="76200" numCol="1" spcCol="1270" anchor="ctr" anchorCtr="0">
          <a:noAutofit/>
        </a:bodyPr>
        <a:lstStyle/>
        <a:p>
          <a:pPr lvl="0" algn="l" defTabSz="889000">
            <a:lnSpc>
              <a:spcPct val="90000"/>
            </a:lnSpc>
            <a:spcBef>
              <a:spcPct val="0"/>
            </a:spcBef>
            <a:spcAft>
              <a:spcPct val="35000"/>
            </a:spcAft>
          </a:pPr>
          <a:r>
            <a:rPr lang="en-US" sz="2000" kern="1200" dirty="0">
              <a:solidFill>
                <a:schemeClr val="tx1"/>
              </a:solidFill>
            </a:rPr>
            <a:t>Maintained for a specific time period</a:t>
          </a:r>
        </a:p>
      </dsp:txBody>
      <dsp:txXfrm rot="10800000">
        <a:off x="1799055" y="1104"/>
        <a:ext cx="4406564" cy="1224099"/>
      </dsp:txXfrm>
    </dsp:sp>
    <dsp:sp modelId="{46E094BD-234F-8C46-97A6-8EFE36CE3F21}">
      <dsp:nvSpPr>
        <dsp:cNvPr id="0" name=""/>
        <dsp:cNvSpPr/>
      </dsp:nvSpPr>
      <dsp:spPr>
        <a:xfrm>
          <a:off x="880980" y="1104"/>
          <a:ext cx="1224099" cy="1224099"/>
        </a:xfrm>
        <a:prstGeom prst="ellipse">
          <a:avLst/>
        </a:prstGeom>
        <a:solidFill>
          <a:schemeClr val="accent5">
            <a:tint val="50000"/>
            <a:hueOff val="0"/>
            <a:satOff val="0"/>
            <a:lumOff val="0"/>
            <a:alphaOff val="0"/>
          </a:schemeClr>
        </a:solidFill>
        <a:ln>
          <a:noFill/>
        </a:ln>
        <a:effectLst>
          <a:outerShdw blurRad="38100" dist="25400" dir="5400000" rotWithShape="0">
            <a:srgbClr val="000000">
              <a:alpha val="45000"/>
            </a:srgbClr>
          </a:outerShdw>
        </a:effectLst>
      </dsp:spPr>
      <dsp:style>
        <a:lnRef idx="0">
          <a:scrgbClr r="0" g="0" b="0"/>
        </a:lnRef>
        <a:fillRef idx="1">
          <a:scrgbClr r="0" g="0" b="0"/>
        </a:fillRef>
        <a:effectRef idx="2">
          <a:scrgbClr r="0" g="0" b="0"/>
        </a:effectRef>
        <a:fontRef idx="minor"/>
      </dsp:style>
    </dsp:sp>
    <dsp:sp modelId="{89894D5E-9918-5C42-B431-B7336D6C52CE}">
      <dsp:nvSpPr>
        <dsp:cNvPr id="0" name=""/>
        <dsp:cNvSpPr/>
      </dsp:nvSpPr>
      <dsp:spPr>
        <a:xfrm rot="10800000">
          <a:off x="1493030" y="1590606"/>
          <a:ext cx="4712589" cy="1224099"/>
        </a:xfrm>
        <a:prstGeom prst="homePlate">
          <a:avLst/>
        </a:prstGeom>
        <a:gradFill rotWithShape="0">
          <a:gsLst>
            <a:gs pos="0">
              <a:schemeClr val="accent5">
                <a:hueOff val="-1313969"/>
                <a:satOff val="-8924"/>
                <a:lumOff val="-3726"/>
                <a:alphaOff val="0"/>
                <a:tint val="98000"/>
                <a:lumMod val="114000"/>
              </a:schemeClr>
            </a:gs>
            <a:gs pos="100000">
              <a:schemeClr val="accent5">
                <a:hueOff val="-1313969"/>
                <a:satOff val="-8924"/>
                <a:lumOff val="-3726"/>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9794" tIns="76200" rIns="142240" bIns="76200" numCol="1" spcCol="1270" anchor="ctr" anchorCtr="0">
          <a:noAutofit/>
        </a:bodyPr>
        <a:lstStyle/>
        <a:p>
          <a:pPr lvl="0" algn="l" defTabSz="889000">
            <a:lnSpc>
              <a:spcPct val="90000"/>
            </a:lnSpc>
            <a:spcBef>
              <a:spcPct val="0"/>
            </a:spcBef>
            <a:spcAft>
              <a:spcPct val="35000"/>
            </a:spcAft>
          </a:pPr>
          <a:r>
            <a:rPr lang="en-US" sz="2000" kern="1200" dirty="0">
              <a:solidFill>
                <a:schemeClr val="tx1"/>
              </a:solidFill>
            </a:rPr>
            <a:t>Kept on paper / electronically</a:t>
          </a:r>
        </a:p>
      </dsp:txBody>
      <dsp:txXfrm rot="10800000">
        <a:off x="1799055" y="1590606"/>
        <a:ext cx="4406564" cy="1224099"/>
      </dsp:txXfrm>
    </dsp:sp>
    <dsp:sp modelId="{9D84B856-C0FA-AE42-AC3F-E07E98EBD209}">
      <dsp:nvSpPr>
        <dsp:cNvPr id="0" name=""/>
        <dsp:cNvSpPr/>
      </dsp:nvSpPr>
      <dsp:spPr>
        <a:xfrm>
          <a:off x="880980" y="1590606"/>
          <a:ext cx="1224099" cy="1224099"/>
        </a:xfrm>
        <a:prstGeom prst="ellipse">
          <a:avLst/>
        </a:prstGeom>
        <a:solidFill>
          <a:schemeClr val="accent5">
            <a:tint val="50000"/>
            <a:hueOff val="-1568508"/>
            <a:satOff val="-10526"/>
            <a:lumOff val="-1349"/>
            <a:alphaOff val="0"/>
          </a:schemeClr>
        </a:solidFill>
        <a:ln>
          <a:noFill/>
        </a:ln>
        <a:effectLst>
          <a:outerShdw blurRad="38100" dist="25400" dir="5400000" rotWithShape="0">
            <a:srgbClr val="000000">
              <a:alpha val="45000"/>
            </a:srgbClr>
          </a:outerShdw>
        </a:effectLst>
      </dsp:spPr>
      <dsp:style>
        <a:lnRef idx="0">
          <a:scrgbClr r="0" g="0" b="0"/>
        </a:lnRef>
        <a:fillRef idx="1">
          <a:scrgbClr r="0" g="0" b="0"/>
        </a:fillRef>
        <a:effectRef idx="2">
          <a:scrgbClr r="0" g="0" b="0"/>
        </a:effectRef>
        <a:fontRef idx="minor"/>
      </dsp:style>
    </dsp:sp>
    <dsp:sp modelId="{0EF7543C-C72F-5B47-BE4D-62E5A651FE31}">
      <dsp:nvSpPr>
        <dsp:cNvPr id="0" name=""/>
        <dsp:cNvSpPr/>
      </dsp:nvSpPr>
      <dsp:spPr>
        <a:xfrm rot="10800000">
          <a:off x="1493030" y="3180108"/>
          <a:ext cx="4712589" cy="1224099"/>
        </a:xfrm>
        <a:prstGeom prst="homePlate">
          <a:avLst/>
        </a:prstGeom>
        <a:gradFill rotWithShape="0">
          <a:gsLst>
            <a:gs pos="0">
              <a:schemeClr val="accent5">
                <a:hueOff val="-2627937"/>
                <a:satOff val="-17848"/>
                <a:lumOff val="-7451"/>
                <a:alphaOff val="0"/>
                <a:tint val="98000"/>
                <a:lumMod val="114000"/>
              </a:schemeClr>
            </a:gs>
            <a:gs pos="100000">
              <a:schemeClr val="accent5">
                <a:hueOff val="-2627937"/>
                <a:satOff val="-17848"/>
                <a:lumOff val="-7451"/>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9794" tIns="76200" rIns="142240" bIns="76200" numCol="1" spcCol="1270" anchor="ctr" anchorCtr="0">
          <a:noAutofit/>
        </a:bodyPr>
        <a:lstStyle/>
        <a:p>
          <a:pPr lvl="0" algn="l" defTabSz="889000">
            <a:lnSpc>
              <a:spcPct val="90000"/>
            </a:lnSpc>
            <a:spcBef>
              <a:spcPct val="0"/>
            </a:spcBef>
            <a:spcAft>
              <a:spcPct val="35000"/>
            </a:spcAft>
          </a:pPr>
          <a:r>
            <a:rPr lang="en-US" sz="2000" kern="1200" dirty="0">
              <a:solidFill>
                <a:schemeClr val="tx1"/>
              </a:solidFill>
            </a:rPr>
            <a:t>Accurate, complete and readable</a:t>
          </a:r>
        </a:p>
      </dsp:txBody>
      <dsp:txXfrm rot="10800000">
        <a:off x="1799055" y="3180108"/>
        <a:ext cx="4406564" cy="1224099"/>
      </dsp:txXfrm>
    </dsp:sp>
    <dsp:sp modelId="{9A0A3459-DBF5-F246-A1B4-03C02206687C}">
      <dsp:nvSpPr>
        <dsp:cNvPr id="0" name=""/>
        <dsp:cNvSpPr/>
      </dsp:nvSpPr>
      <dsp:spPr>
        <a:xfrm>
          <a:off x="880980" y="3180108"/>
          <a:ext cx="1224099" cy="1224099"/>
        </a:xfrm>
        <a:prstGeom prst="ellipse">
          <a:avLst/>
        </a:prstGeom>
        <a:solidFill>
          <a:schemeClr val="accent5">
            <a:tint val="50000"/>
            <a:hueOff val="-3137016"/>
            <a:satOff val="-21051"/>
            <a:lumOff val="-2697"/>
            <a:alphaOff val="0"/>
          </a:schemeClr>
        </a:solidFill>
        <a:ln>
          <a:noFill/>
        </a:ln>
        <a:effectLst>
          <a:outerShdw blurRad="38100" dist="25400" dir="5400000" rotWithShape="0">
            <a:srgbClr val="000000">
              <a:alpha val="45000"/>
            </a:srgbClr>
          </a:outerShdw>
        </a:effectLst>
      </dsp:spPr>
      <dsp:style>
        <a:lnRef idx="0">
          <a:scrgbClr r="0" g="0" b="0"/>
        </a:lnRef>
        <a:fillRef idx="1">
          <a:scrgbClr r="0" g="0" b="0"/>
        </a:fillRef>
        <a:effectRef idx="2">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46B19-4179-7C48-82C7-6900BFDF7A90}">
      <dsp:nvSpPr>
        <dsp:cNvPr id="0" name=""/>
        <dsp:cNvSpPr/>
      </dsp:nvSpPr>
      <dsp:spPr>
        <a:xfrm>
          <a:off x="0" y="594"/>
          <a:ext cx="6027737" cy="0"/>
        </a:xfrm>
        <a:prstGeom prst="line">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w="9525" cap="rnd" cmpd="sng" algn="ctr">
          <a:solidFill>
            <a:schemeClr val="accent4">
              <a:shade val="80000"/>
              <a:hueOff val="0"/>
              <a:satOff val="0"/>
              <a:lumOff val="0"/>
              <a:alphaOff val="0"/>
            </a:schemeClr>
          </a:solidFill>
          <a:prstDash val="solid"/>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sp>
    <dsp:sp modelId="{E4B0C3B9-9F4B-E141-8054-27DA73392284}">
      <dsp:nvSpPr>
        <dsp:cNvPr id="0" name=""/>
        <dsp:cNvSpPr/>
      </dsp:nvSpPr>
      <dsp:spPr>
        <a:xfrm>
          <a:off x="0" y="594"/>
          <a:ext cx="6027737" cy="695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r" defTabSz="711200">
            <a:lnSpc>
              <a:spcPct val="90000"/>
            </a:lnSpc>
            <a:spcBef>
              <a:spcPct val="0"/>
            </a:spcBef>
            <a:spcAft>
              <a:spcPct val="35000"/>
            </a:spcAft>
          </a:pPr>
          <a:r>
            <a:rPr lang="en-US" sz="1600" kern="1200" dirty="0"/>
            <a:t>Copies of all issued invoices</a:t>
          </a:r>
        </a:p>
      </dsp:txBody>
      <dsp:txXfrm>
        <a:off x="0" y="594"/>
        <a:ext cx="6027737" cy="695835"/>
      </dsp:txXfrm>
    </dsp:sp>
    <dsp:sp modelId="{6FB8D11B-B3FC-DC48-A1A2-BBB57346C20D}">
      <dsp:nvSpPr>
        <dsp:cNvPr id="0" name=""/>
        <dsp:cNvSpPr/>
      </dsp:nvSpPr>
      <dsp:spPr>
        <a:xfrm>
          <a:off x="0" y="696430"/>
          <a:ext cx="6027737" cy="0"/>
        </a:xfrm>
        <a:prstGeom prst="line">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w="9525" cap="rnd" cmpd="sng" algn="ctr">
          <a:solidFill>
            <a:schemeClr val="accent4">
              <a:shade val="80000"/>
              <a:hueOff val="0"/>
              <a:satOff val="0"/>
              <a:lumOff val="0"/>
              <a:alphaOff val="0"/>
            </a:schemeClr>
          </a:solidFill>
          <a:prstDash val="solid"/>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sp>
    <dsp:sp modelId="{4E87159E-1361-284B-952A-55FA01F98D48}">
      <dsp:nvSpPr>
        <dsp:cNvPr id="0" name=""/>
        <dsp:cNvSpPr/>
      </dsp:nvSpPr>
      <dsp:spPr>
        <a:xfrm>
          <a:off x="0" y="696430"/>
          <a:ext cx="6027737" cy="695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r" defTabSz="711200">
            <a:lnSpc>
              <a:spcPct val="90000"/>
            </a:lnSpc>
            <a:spcBef>
              <a:spcPct val="0"/>
            </a:spcBef>
            <a:spcAft>
              <a:spcPct val="35000"/>
            </a:spcAft>
          </a:pPr>
          <a:r>
            <a:rPr lang="en-US" sz="1600" kern="1200" dirty="0"/>
            <a:t>Originals of all received invoices</a:t>
          </a:r>
        </a:p>
      </dsp:txBody>
      <dsp:txXfrm>
        <a:off x="0" y="696430"/>
        <a:ext cx="6027737" cy="695835"/>
      </dsp:txXfrm>
    </dsp:sp>
    <dsp:sp modelId="{D1895A7C-B759-0948-ACFB-7C79E9A12909}">
      <dsp:nvSpPr>
        <dsp:cNvPr id="0" name=""/>
        <dsp:cNvSpPr/>
      </dsp:nvSpPr>
      <dsp:spPr>
        <a:xfrm>
          <a:off x="0" y="1392265"/>
          <a:ext cx="6027737" cy="0"/>
        </a:xfrm>
        <a:prstGeom prst="line">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w="9525" cap="rnd" cmpd="sng" algn="ctr">
          <a:solidFill>
            <a:schemeClr val="accent4">
              <a:shade val="80000"/>
              <a:hueOff val="0"/>
              <a:satOff val="0"/>
              <a:lumOff val="0"/>
              <a:alphaOff val="0"/>
            </a:schemeClr>
          </a:solidFill>
          <a:prstDash val="solid"/>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sp>
    <dsp:sp modelId="{2C7B1038-1F73-2A46-9D5C-0FBA61E88BBC}">
      <dsp:nvSpPr>
        <dsp:cNvPr id="0" name=""/>
        <dsp:cNvSpPr/>
      </dsp:nvSpPr>
      <dsp:spPr>
        <a:xfrm>
          <a:off x="0" y="1392265"/>
          <a:ext cx="6027737" cy="695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r" defTabSz="711200">
            <a:lnSpc>
              <a:spcPct val="90000"/>
            </a:lnSpc>
            <a:spcBef>
              <a:spcPct val="0"/>
            </a:spcBef>
            <a:spcAft>
              <a:spcPct val="35000"/>
            </a:spcAft>
          </a:pPr>
          <a:r>
            <a:rPr lang="en-US" sz="1600" kern="1200" dirty="0"/>
            <a:t>Debit or Credit notes</a:t>
          </a:r>
        </a:p>
      </dsp:txBody>
      <dsp:txXfrm>
        <a:off x="0" y="1392265"/>
        <a:ext cx="6027737" cy="695835"/>
      </dsp:txXfrm>
    </dsp:sp>
    <dsp:sp modelId="{75FA3B46-206C-3D44-81D0-4892D010EFFA}">
      <dsp:nvSpPr>
        <dsp:cNvPr id="0" name=""/>
        <dsp:cNvSpPr/>
      </dsp:nvSpPr>
      <dsp:spPr>
        <a:xfrm>
          <a:off x="0" y="2088101"/>
          <a:ext cx="6027737" cy="0"/>
        </a:xfrm>
        <a:prstGeom prst="line">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w="9525" cap="rnd" cmpd="sng" algn="ctr">
          <a:solidFill>
            <a:schemeClr val="accent4">
              <a:shade val="80000"/>
              <a:hueOff val="0"/>
              <a:satOff val="0"/>
              <a:lumOff val="0"/>
              <a:alphaOff val="0"/>
            </a:schemeClr>
          </a:solidFill>
          <a:prstDash val="solid"/>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sp>
    <dsp:sp modelId="{14CB30BD-901C-D44C-827C-000416FC3DBC}">
      <dsp:nvSpPr>
        <dsp:cNvPr id="0" name=""/>
        <dsp:cNvSpPr/>
      </dsp:nvSpPr>
      <dsp:spPr>
        <a:xfrm>
          <a:off x="0" y="2088101"/>
          <a:ext cx="6027737" cy="695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r" defTabSz="711200">
            <a:lnSpc>
              <a:spcPct val="90000"/>
            </a:lnSpc>
            <a:spcBef>
              <a:spcPct val="0"/>
            </a:spcBef>
            <a:spcAft>
              <a:spcPct val="35000"/>
            </a:spcAft>
          </a:pPr>
          <a:r>
            <a:rPr lang="en-US" sz="1600" kern="1200" dirty="0"/>
            <a:t>Import and Export records</a:t>
          </a:r>
        </a:p>
      </dsp:txBody>
      <dsp:txXfrm>
        <a:off x="0" y="2088101"/>
        <a:ext cx="6027737" cy="695835"/>
      </dsp:txXfrm>
    </dsp:sp>
    <dsp:sp modelId="{B19CFC3B-3D6B-D240-8B71-5DE73A28D271}">
      <dsp:nvSpPr>
        <dsp:cNvPr id="0" name=""/>
        <dsp:cNvSpPr/>
      </dsp:nvSpPr>
      <dsp:spPr>
        <a:xfrm>
          <a:off x="0" y="2783936"/>
          <a:ext cx="6027737" cy="0"/>
        </a:xfrm>
        <a:prstGeom prst="line">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w="9525" cap="rnd" cmpd="sng" algn="ctr">
          <a:solidFill>
            <a:schemeClr val="accent4">
              <a:shade val="80000"/>
              <a:hueOff val="0"/>
              <a:satOff val="0"/>
              <a:lumOff val="0"/>
              <a:alphaOff val="0"/>
            </a:schemeClr>
          </a:solidFill>
          <a:prstDash val="solid"/>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sp>
    <dsp:sp modelId="{26F8367D-F3CD-214F-8943-41484426B28E}">
      <dsp:nvSpPr>
        <dsp:cNvPr id="0" name=""/>
        <dsp:cNvSpPr/>
      </dsp:nvSpPr>
      <dsp:spPr>
        <a:xfrm>
          <a:off x="0" y="2783936"/>
          <a:ext cx="6027737" cy="695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r" defTabSz="711200">
            <a:lnSpc>
              <a:spcPct val="90000"/>
            </a:lnSpc>
            <a:spcBef>
              <a:spcPct val="0"/>
            </a:spcBef>
            <a:spcAft>
              <a:spcPct val="35000"/>
            </a:spcAft>
          </a:pPr>
          <a:r>
            <a:rPr lang="en-US" sz="1600" kern="1200" dirty="0"/>
            <a:t>VAT General Ledger Account</a:t>
          </a:r>
        </a:p>
      </dsp:txBody>
      <dsp:txXfrm>
        <a:off x="0" y="2783936"/>
        <a:ext cx="6027737" cy="695835"/>
      </dsp:txXfrm>
    </dsp:sp>
    <dsp:sp modelId="{E41F5205-5DE0-C948-9089-6AB3329E5DDD}">
      <dsp:nvSpPr>
        <dsp:cNvPr id="0" name=""/>
        <dsp:cNvSpPr/>
      </dsp:nvSpPr>
      <dsp:spPr>
        <a:xfrm>
          <a:off x="0" y="3479772"/>
          <a:ext cx="6027737" cy="0"/>
        </a:xfrm>
        <a:prstGeom prst="line">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w="9525" cap="rnd" cmpd="sng" algn="ctr">
          <a:solidFill>
            <a:schemeClr val="accent4">
              <a:shade val="80000"/>
              <a:hueOff val="0"/>
              <a:satOff val="0"/>
              <a:lumOff val="0"/>
              <a:alphaOff val="0"/>
            </a:schemeClr>
          </a:solidFill>
          <a:prstDash val="solid"/>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sp>
    <dsp:sp modelId="{3049C431-AEB5-6244-AE9E-3FA1A8B7033C}">
      <dsp:nvSpPr>
        <dsp:cNvPr id="0" name=""/>
        <dsp:cNvSpPr/>
      </dsp:nvSpPr>
      <dsp:spPr>
        <a:xfrm>
          <a:off x="0" y="3479772"/>
          <a:ext cx="6027737" cy="695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r" defTabSz="711200">
            <a:lnSpc>
              <a:spcPct val="90000"/>
            </a:lnSpc>
            <a:spcBef>
              <a:spcPct val="0"/>
            </a:spcBef>
            <a:spcAft>
              <a:spcPct val="35000"/>
            </a:spcAft>
          </a:pPr>
          <a:r>
            <a:rPr lang="en-US" sz="1600" kern="1200" dirty="0"/>
            <a:t>Records of any goods given for free or allocated for private use</a:t>
          </a:r>
        </a:p>
      </dsp:txBody>
      <dsp:txXfrm>
        <a:off x="0" y="3479772"/>
        <a:ext cx="6027737" cy="695835"/>
      </dsp:txXfrm>
    </dsp:sp>
    <dsp:sp modelId="{D48E6486-50DB-5141-A4F7-1F53484DE3A6}">
      <dsp:nvSpPr>
        <dsp:cNvPr id="0" name=""/>
        <dsp:cNvSpPr/>
      </dsp:nvSpPr>
      <dsp:spPr>
        <a:xfrm>
          <a:off x="0" y="4175607"/>
          <a:ext cx="6027737" cy="0"/>
        </a:xfrm>
        <a:prstGeom prst="line">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w="9525" cap="rnd" cmpd="sng" algn="ctr">
          <a:solidFill>
            <a:schemeClr val="accent4">
              <a:shade val="80000"/>
              <a:hueOff val="0"/>
              <a:satOff val="0"/>
              <a:lumOff val="0"/>
              <a:alphaOff val="0"/>
            </a:schemeClr>
          </a:solidFill>
          <a:prstDash val="solid"/>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sp>
    <dsp:sp modelId="{59E9A23D-2C81-5C47-B8D2-080C619CFF6A}">
      <dsp:nvSpPr>
        <dsp:cNvPr id="0" name=""/>
        <dsp:cNvSpPr/>
      </dsp:nvSpPr>
      <dsp:spPr>
        <a:xfrm>
          <a:off x="0" y="4175607"/>
          <a:ext cx="6027737" cy="6958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r" defTabSz="711200">
            <a:lnSpc>
              <a:spcPct val="90000"/>
            </a:lnSpc>
            <a:spcBef>
              <a:spcPct val="0"/>
            </a:spcBef>
            <a:spcAft>
              <a:spcPct val="35000"/>
            </a:spcAft>
          </a:pPr>
          <a:r>
            <a:rPr lang="en-US" sz="1600" kern="1200" dirty="0"/>
            <a:t>Records of all zero-rated or VAT exempt supplies and purchases</a:t>
          </a:r>
        </a:p>
      </dsp:txBody>
      <dsp:txXfrm>
        <a:off x="0" y="4175607"/>
        <a:ext cx="6027737" cy="695835"/>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186" cy="498056"/>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774010" y="0"/>
            <a:ext cx="2887186" cy="498056"/>
          </a:xfrm>
          <a:prstGeom prst="rect">
            <a:avLst/>
          </a:prstGeom>
        </p:spPr>
        <p:txBody>
          <a:bodyPr vert="horz" lIns="91440" tIns="45720" rIns="91440" bIns="45720" rtlCol="0"/>
          <a:lstStyle>
            <a:lvl1pPr algn="r">
              <a:defRPr sz="1200"/>
            </a:lvl1pPr>
          </a:lstStyle>
          <a:p>
            <a:fld id="{8EED64D1-64BA-4BA8-9934-06E5BBD772CF}" type="datetimeFigureOut">
              <a:rPr lang="en-IN" smtClean="0"/>
              <a:pPr/>
              <a:t>08-11-2017</a:t>
            </a:fld>
            <a:endParaRPr lang="en-IN"/>
          </a:p>
        </p:txBody>
      </p:sp>
      <p:sp>
        <p:nvSpPr>
          <p:cNvPr id="4" name="Footer Placeholder 3"/>
          <p:cNvSpPr>
            <a:spLocks noGrp="1"/>
          </p:cNvSpPr>
          <p:nvPr>
            <p:ph type="ftr" sz="quarter" idx="2"/>
          </p:nvPr>
        </p:nvSpPr>
        <p:spPr>
          <a:xfrm>
            <a:off x="0" y="9428584"/>
            <a:ext cx="2887186" cy="498055"/>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774010" y="9428584"/>
            <a:ext cx="2887186" cy="498055"/>
          </a:xfrm>
          <a:prstGeom prst="rect">
            <a:avLst/>
          </a:prstGeom>
        </p:spPr>
        <p:txBody>
          <a:bodyPr vert="horz" lIns="91440" tIns="45720" rIns="91440" bIns="45720" rtlCol="0" anchor="b"/>
          <a:lstStyle>
            <a:lvl1pPr algn="r">
              <a:defRPr sz="1200"/>
            </a:lvl1pPr>
          </a:lstStyle>
          <a:p>
            <a:fld id="{AB83D114-948E-46E0-B5C0-06AEB6A5A86C}" type="slidenum">
              <a:rPr lang="en-IN" smtClean="0"/>
              <a:pPr/>
              <a:t>‹#›</a:t>
            </a:fld>
            <a:endParaRPr lang="en-IN"/>
          </a:p>
        </p:txBody>
      </p:sp>
    </p:spTree>
    <p:extLst>
      <p:ext uri="{BB962C8B-B14F-4D97-AF65-F5344CB8AC3E}">
        <p14:creationId xmlns:p14="http://schemas.microsoft.com/office/powerpoint/2010/main" val="3381609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186" cy="498056"/>
          </a:xfrm>
          <a:prstGeom prst="rect">
            <a:avLst/>
          </a:prstGeom>
        </p:spPr>
        <p:txBody>
          <a:bodyPr vert="horz" lIns="91440" tIns="45720" rIns="91440" bIns="45720" rtlCol="0"/>
          <a:lstStyle>
            <a:lvl1pPr algn="l">
              <a:defRPr sz="1200"/>
            </a:lvl1pPr>
          </a:lstStyle>
          <a:p>
            <a:pPr>
              <a:defRPr/>
            </a:pPr>
            <a:endParaRPr lang="en-IN"/>
          </a:p>
        </p:txBody>
      </p:sp>
      <p:sp>
        <p:nvSpPr>
          <p:cNvPr id="3" name="Date Placeholder 2"/>
          <p:cNvSpPr>
            <a:spLocks noGrp="1"/>
          </p:cNvSpPr>
          <p:nvPr>
            <p:ph type="dt" idx="1"/>
          </p:nvPr>
        </p:nvSpPr>
        <p:spPr>
          <a:xfrm>
            <a:off x="3774010" y="0"/>
            <a:ext cx="2887186" cy="498056"/>
          </a:xfrm>
          <a:prstGeom prst="rect">
            <a:avLst/>
          </a:prstGeom>
        </p:spPr>
        <p:txBody>
          <a:bodyPr vert="horz" lIns="91440" tIns="45720" rIns="91440" bIns="45720" rtlCol="0"/>
          <a:lstStyle>
            <a:lvl1pPr algn="r">
              <a:defRPr sz="1200"/>
            </a:lvl1pPr>
          </a:lstStyle>
          <a:p>
            <a:pPr>
              <a:defRPr/>
            </a:pPr>
            <a:fld id="{21EA08FE-C583-445E-964B-36DCFE31E675}" type="datetimeFigureOut">
              <a:rPr lang="en-IN"/>
              <a:pPr>
                <a:defRPr/>
              </a:pPr>
              <a:t>08-11-2017</a:t>
            </a:fld>
            <a:endParaRPr lang="en-IN"/>
          </a:p>
        </p:txBody>
      </p:sp>
      <p:sp>
        <p:nvSpPr>
          <p:cNvPr id="4" name="Slide Image Placeholder 3"/>
          <p:cNvSpPr>
            <a:spLocks noGrp="1" noRot="1" noChangeAspect="1"/>
          </p:cNvSpPr>
          <p:nvPr>
            <p:ph type="sldImg" idx="2"/>
          </p:nvPr>
        </p:nvSpPr>
        <p:spPr>
          <a:xfrm>
            <a:off x="354013" y="1241425"/>
            <a:ext cx="5954712" cy="3349625"/>
          </a:xfrm>
          <a:prstGeom prst="rect">
            <a:avLst/>
          </a:prstGeom>
          <a:noFill/>
          <a:ln w="12700">
            <a:solidFill>
              <a:prstClr val="black"/>
            </a:solidFill>
          </a:ln>
        </p:spPr>
        <p:txBody>
          <a:bodyPr vert="horz" lIns="91440" tIns="45720" rIns="91440" bIns="45720" rtlCol="0" anchor="ctr"/>
          <a:lstStyle/>
          <a:p>
            <a:pPr lvl="0"/>
            <a:endParaRPr lang="en-IN" noProof="0"/>
          </a:p>
        </p:txBody>
      </p:sp>
      <p:sp>
        <p:nvSpPr>
          <p:cNvPr id="5" name="Notes Placeholder 4"/>
          <p:cNvSpPr>
            <a:spLocks noGrp="1"/>
          </p:cNvSpPr>
          <p:nvPr>
            <p:ph type="body" sz="quarter" idx="3"/>
          </p:nvPr>
        </p:nvSpPr>
        <p:spPr>
          <a:xfrm>
            <a:off x="666274" y="4777194"/>
            <a:ext cx="5330190" cy="3908614"/>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IN" noProof="0"/>
          </a:p>
        </p:txBody>
      </p:sp>
      <p:sp>
        <p:nvSpPr>
          <p:cNvPr id="6" name="Footer Placeholder 5"/>
          <p:cNvSpPr>
            <a:spLocks noGrp="1"/>
          </p:cNvSpPr>
          <p:nvPr>
            <p:ph type="ftr" sz="quarter" idx="4"/>
          </p:nvPr>
        </p:nvSpPr>
        <p:spPr>
          <a:xfrm>
            <a:off x="0" y="9428584"/>
            <a:ext cx="2887186" cy="498055"/>
          </a:xfrm>
          <a:prstGeom prst="rect">
            <a:avLst/>
          </a:prstGeom>
        </p:spPr>
        <p:txBody>
          <a:bodyPr vert="horz" lIns="91440" tIns="45720" rIns="91440" bIns="45720" rtlCol="0" anchor="b"/>
          <a:lstStyle>
            <a:lvl1pPr algn="l">
              <a:defRPr sz="1200"/>
            </a:lvl1pPr>
          </a:lstStyle>
          <a:p>
            <a:pPr>
              <a:defRPr/>
            </a:pPr>
            <a:endParaRPr lang="en-IN"/>
          </a:p>
        </p:txBody>
      </p:sp>
      <p:sp>
        <p:nvSpPr>
          <p:cNvPr id="7" name="Slide Number Placeholder 6"/>
          <p:cNvSpPr>
            <a:spLocks noGrp="1"/>
          </p:cNvSpPr>
          <p:nvPr>
            <p:ph type="sldNum" sz="quarter" idx="5"/>
          </p:nvPr>
        </p:nvSpPr>
        <p:spPr>
          <a:xfrm>
            <a:off x="3774010" y="9428584"/>
            <a:ext cx="2887186" cy="49805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1778676-10C6-4C39-8026-ED3245729754}" type="slidenum">
              <a:rPr lang="en-IN" altLang="en-US"/>
              <a:pPr/>
              <a:t>‹#›</a:t>
            </a:fld>
            <a:endParaRPr lang="en-IN" altLang="en-US"/>
          </a:p>
        </p:txBody>
      </p:sp>
    </p:spTree>
    <p:extLst>
      <p:ext uri="{BB962C8B-B14F-4D97-AF65-F5344CB8AC3E}">
        <p14:creationId xmlns:p14="http://schemas.microsoft.com/office/powerpoint/2010/main" val="8917167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1</a:t>
            </a:fld>
            <a:endParaRPr lang="en-IN" altLang="en-US"/>
          </a:p>
        </p:txBody>
      </p:sp>
    </p:spTree>
    <p:extLst>
      <p:ext uri="{BB962C8B-B14F-4D97-AF65-F5344CB8AC3E}">
        <p14:creationId xmlns:p14="http://schemas.microsoft.com/office/powerpoint/2010/main" val="11294987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a:t>
            </a:fld>
            <a:endParaRPr lang="en-IN" altLang="en-US"/>
          </a:p>
        </p:txBody>
      </p:sp>
    </p:spTree>
    <p:extLst>
      <p:ext uri="{BB962C8B-B14F-4D97-AF65-F5344CB8AC3E}">
        <p14:creationId xmlns:p14="http://schemas.microsoft.com/office/powerpoint/2010/main" val="3459816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CGST</a:t>
            </a:r>
            <a:r>
              <a:rPr lang="en-IN" baseline="0" dirty="0"/>
              <a:t>		= 10%</a:t>
            </a:r>
          </a:p>
          <a:p>
            <a:r>
              <a:rPr lang="en-IN" baseline="0" dirty="0"/>
              <a:t>SGST		= 10%</a:t>
            </a:r>
          </a:p>
          <a:p>
            <a:r>
              <a:rPr lang="en-IN" baseline="0" dirty="0"/>
              <a:t>Value Addition	= 10%</a:t>
            </a:r>
          </a:p>
          <a:p>
            <a:r>
              <a:rPr lang="en-IN" baseline="0" dirty="0"/>
              <a:t>ITC		= Input Tax Credit</a:t>
            </a:r>
            <a:endParaRPr lang="en-IN" dirty="0"/>
          </a:p>
        </p:txBody>
      </p:sp>
      <p:sp>
        <p:nvSpPr>
          <p:cNvPr id="4" name="Date Placeholder 3"/>
          <p:cNvSpPr>
            <a:spLocks noGrp="1"/>
          </p:cNvSpPr>
          <p:nvPr>
            <p:ph type="dt" idx="10"/>
          </p:nvPr>
        </p:nvSpPr>
        <p:spPr/>
        <p:txBody>
          <a:bodyPr/>
          <a:lstStyle/>
          <a:p>
            <a:pPr>
              <a:defRPr/>
            </a:pPr>
            <a:endParaRPr lang="en-US"/>
          </a:p>
        </p:txBody>
      </p:sp>
      <p:sp>
        <p:nvSpPr>
          <p:cNvPr id="7" name="Footer Placeholder 6"/>
          <p:cNvSpPr>
            <a:spLocks noGrp="1"/>
          </p:cNvSpPr>
          <p:nvPr>
            <p:ph type="ftr" sz="quarter" idx="11"/>
          </p:nvPr>
        </p:nvSpPr>
        <p:spPr/>
        <p:txBody>
          <a:bodyPr/>
          <a:lstStyle/>
          <a:p>
            <a:pPr>
              <a:defRPr/>
            </a:pPr>
            <a:r>
              <a:rPr lang="en-US"/>
              <a:t>www.idtc.icai.org</a:t>
            </a:r>
          </a:p>
        </p:txBody>
      </p:sp>
    </p:spTree>
    <p:extLst>
      <p:ext uri="{BB962C8B-B14F-4D97-AF65-F5344CB8AC3E}">
        <p14:creationId xmlns:p14="http://schemas.microsoft.com/office/powerpoint/2010/main" val="2346488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17</a:t>
            </a:fld>
            <a:endParaRPr lang="en-IN" altLang="en-US"/>
          </a:p>
        </p:txBody>
      </p:sp>
    </p:spTree>
    <p:extLst>
      <p:ext uri="{BB962C8B-B14F-4D97-AF65-F5344CB8AC3E}">
        <p14:creationId xmlns:p14="http://schemas.microsoft.com/office/powerpoint/2010/main" val="366428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20</a:t>
            </a:fld>
            <a:endParaRPr lang="en-IN" altLang="en-US"/>
          </a:p>
        </p:txBody>
      </p:sp>
    </p:spTree>
    <p:extLst>
      <p:ext uri="{BB962C8B-B14F-4D97-AF65-F5344CB8AC3E}">
        <p14:creationId xmlns:p14="http://schemas.microsoft.com/office/powerpoint/2010/main" val="1260381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21</a:t>
            </a:fld>
            <a:endParaRPr lang="en-IN" altLang="en-US"/>
          </a:p>
        </p:txBody>
      </p:sp>
    </p:spTree>
    <p:extLst>
      <p:ext uri="{BB962C8B-B14F-4D97-AF65-F5344CB8AC3E}">
        <p14:creationId xmlns:p14="http://schemas.microsoft.com/office/powerpoint/2010/main" val="29953567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22</a:t>
            </a:fld>
            <a:endParaRPr lang="en-IN" altLang="en-US"/>
          </a:p>
        </p:txBody>
      </p:sp>
    </p:spTree>
    <p:extLst>
      <p:ext uri="{BB962C8B-B14F-4D97-AF65-F5344CB8AC3E}">
        <p14:creationId xmlns:p14="http://schemas.microsoft.com/office/powerpoint/2010/main" val="2178838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24</a:t>
            </a:fld>
            <a:endParaRPr lang="en-IN" altLang="en-US"/>
          </a:p>
        </p:txBody>
      </p:sp>
    </p:spTree>
    <p:extLst>
      <p:ext uri="{BB962C8B-B14F-4D97-AF65-F5344CB8AC3E}">
        <p14:creationId xmlns:p14="http://schemas.microsoft.com/office/powerpoint/2010/main" val="266135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25</a:t>
            </a:fld>
            <a:endParaRPr lang="en-IN" altLang="en-US"/>
          </a:p>
        </p:txBody>
      </p:sp>
    </p:spTree>
    <p:extLst>
      <p:ext uri="{BB962C8B-B14F-4D97-AF65-F5344CB8AC3E}">
        <p14:creationId xmlns:p14="http://schemas.microsoft.com/office/powerpoint/2010/main" val="12820543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26</a:t>
            </a:fld>
            <a:endParaRPr lang="en-IN" altLang="en-US"/>
          </a:p>
        </p:txBody>
      </p:sp>
    </p:spTree>
    <p:extLst>
      <p:ext uri="{BB962C8B-B14F-4D97-AF65-F5344CB8AC3E}">
        <p14:creationId xmlns:p14="http://schemas.microsoft.com/office/powerpoint/2010/main" val="30421893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28</a:t>
            </a:fld>
            <a:endParaRPr lang="en-IN" altLang="en-US"/>
          </a:p>
        </p:txBody>
      </p:sp>
    </p:spTree>
    <p:extLst>
      <p:ext uri="{BB962C8B-B14F-4D97-AF65-F5344CB8AC3E}">
        <p14:creationId xmlns:p14="http://schemas.microsoft.com/office/powerpoint/2010/main" val="22401967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29</a:t>
            </a:fld>
            <a:endParaRPr lang="en-IN" altLang="en-US"/>
          </a:p>
        </p:txBody>
      </p:sp>
    </p:spTree>
    <p:extLst>
      <p:ext uri="{BB962C8B-B14F-4D97-AF65-F5344CB8AC3E}">
        <p14:creationId xmlns:p14="http://schemas.microsoft.com/office/powerpoint/2010/main" val="2240196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N" dirty="0"/>
              <a:t>While, the above tests could be guiding principles in determining as to whether a supply is composite or mixed supply the end user test could be adopted as one of the criteria. Every supply should be </a:t>
            </a:r>
            <a:r>
              <a:rPr lang="en-IN" dirty="0" err="1"/>
              <a:t>indpendently</a:t>
            </a:r>
            <a:r>
              <a:rPr lang="en-IN" dirty="0"/>
              <a:t> analysed </a:t>
            </a:r>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32</a:t>
            </a:fld>
            <a:endParaRPr lang="en-IN" altLang="en-US"/>
          </a:p>
        </p:txBody>
      </p:sp>
    </p:spTree>
    <p:extLst>
      <p:ext uri="{BB962C8B-B14F-4D97-AF65-F5344CB8AC3E}">
        <p14:creationId xmlns:p14="http://schemas.microsoft.com/office/powerpoint/2010/main" val="18802897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N" dirty="0"/>
              <a:t>While, the above tests could be guiding principles in determining as to whether a supply is composite or mixed supply the end user test could be adopted as one of the criteria. Every supply should be </a:t>
            </a:r>
            <a:r>
              <a:rPr lang="en-IN" dirty="0" err="1"/>
              <a:t>indpendently</a:t>
            </a:r>
            <a:r>
              <a:rPr lang="en-IN" dirty="0"/>
              <a:t> analysed </a:t>
            </a:r>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33</a:t>
            </a:fld>
            <a:endParaRPr lang="en-IN" altLang="en-US"/>
          </a:p>
        </p:txBody>
      </p:sp>
    </p:spTree>
    <p:extLst>
      <p:ext uri="{BB962C8B-B14F-4D97-AF65-F5344CB8AC3E}">
        <p14:creationId xmlns:p14="http://schemas.microsoft.com/office/powerpoint/2010/main" val="18802897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IN" dirty="0"/>
              <a:t>While, the above tests could be guiding principles in determining as to whether a supply is composite or mixed supply the end user test could be adopted as one of the criteria. Every supply should be </a:t>
            </a:r>
            <a:r>
              <a:rPr lang="en-IN" dirty="0" err="1"/>
              <a:t>indpendently</a:t>
            </a:r>
            <a:r>
              <a:rPr lang="en-IN" dirty="0"/>
              <a:t> analysed </a:t>
            </a:r>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34</a:t>
            </a:fld>
            <a:endParaRPr lang="en-IN" altLang="en-US"/>
          </a:p>
        </p:txBody>
      </p:sp>
    </p:spTree>
    <p:extLst>
      <p:ext uri="{BB962C8B-B14F-4D97-AF65-F5344CB8AC3E}">
        <p14:creationId xmlns:p14="http://schemas.microsoft.com/office/powerpoint/2010/main" val="18802897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35</a:t>
            </a:fld>
            <a:endParaRPr lang="en-IN" altLang="en-US"/>
          </a:p>
        </p:txBody>
      </p:sp>
    </p:spTree>
    <p:extLst>
      <p:ext uri="{BB962C8B-B14F-4D97-AF65-F5344CB8AC3E}">
        <p14:creationId xmlns:p14="http://schemas.microsoft.com/office/powerpoint/2010/main" val="2923576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36</a:t>
            </a:fld>
            <a:endParaRPr lang="en-IN" altLang="en-US"/>
          </a:p>
        </p:txBody>
      </p:sp>
    </p:spTree>
    <p:extLst>
      <p:ext uri="{BB962C8B-B14F-4D97-AF65-F5344CB8AC3E}">
        <p14:creationId xmlns:p14="http://schemas.microsoft.com/office/powerpoint/2010/main" val="2923576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50</a:t>
            </a:fld>
            <a:endParaRPr lang="en-IN" altLang="en-US"/>
          </a:p>
        </p:txBody>
      </p:sp>
    </p:spTree>
    <p:extLst>
      <p:ext uri="{BB962C8B-B14F-4D97-AF65-F5344CB8AC3E}">
        <p14:creationId xmlns:p14="http://schemas.microsoft.com/office/powerpoint/2010/main" val="10260512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55</a:t>
            </a:fld>
            <a:endParaRPr lang="en-IN" altLang="en-US"/>
          </a:p>
        </p:txBody>
      </p:sp>
    </p:spTree>
    <p:extLst>
      <p:ext uri="{BB962C8B-B14F-4D97-AF65-F5344CB8AC3E}">
        <p14:creationId xmlns:p14="http://schemas.microsoft.com/office/powerpoint/2010/main" val="1040393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58</a:t>
            </a:fld>
            <a:endParaRPr lang="en-IN" altLang="en-US"/>
          </a:p>
        </p:txBody>
      </p:sp>
    </p:spTree>
    <p:extLst>
      <p:ext uri="{BB962C8B-B14F-4D97-AF65-F5344CB8AC3E}">
        <p14:creationId xmlns:p14="http://schemas.microsoft.com/office/powerpoint/2010/main" val="37972785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59</a:t>
            </a:fld>
            <a:endParaRPr lang="en-IN" altLang="en-US"/>
          </a:p>
        </p:txBody>
      </p:sp>
    </p:spTree>
    <p:extLst>
      <p:ext uri="{BB962C8B-B14F-4D97-AF65-F5344CB8AC3E}">
        <p14:creationId xmlns:p14="http://schemas.microsoft.com/office/powerpoint/2010/main" val="21244357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778676-10C6-4C39-8026-ED3245729754}" type="slidenum">
              <a:rPr lang="en-IN" altLang="en-US" smtClean="0"/>
              <a:pPr/>
              <a:t>60</a:t>
            </a:fld>
            <a:endParaRPr lang="en-IN" altLang="en-US"/>
          </a:p>
        </p:txBody>
      </p:sp>
    </p:spTree>
    <p:extLst>
      <p:ext uri="{BB962C8B-B14F-4D97-AF65-F5344CB8AC3E}">
        <p14:creationId xmlns:p14="http://schemas.microsoft.com/office/powerpoint/2010/main" val="3616125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3"/>
          <p:cNvGrpSpPr>
            <a:grpSpLocks/>
          </p:cNvGrpSpPr>
          <p:nvPr/>
        </p:nvGrpSpPr>
        <p:grpSpPr bwMode="auto">
          <a:xfrm>
            <a:off x="0" y="-1588"/>
            <a:ext cx="12192000" cy="6865938"/>
            <a:chOff x="0" y="-2373"/>
            <a:chExt cx="12192000" cy="6867027"/>
          </a:xfrm>
        </p:grpSpPr>
        <p:sp>
          <p:nvSpPr>
            <p:cNvPr id="5" name="Rectangle 4"/>
            <p:cNvSpPr/>
            <p:nvPr/>
          </p:nvSpPr>
          <p:spPr>
            <a:xfrm>
              <a:off x="0" y="0"/>
              <a:ext cx="12192000" cy="6858000"/>
            </a:xfrm>
            <a:prstGeom prst="rect">
              <a:avLst/>
            </a:prstGeom>
            <a:blipFill>
              <a:blip r:embed="rId2" cstate="print">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2" name="Rectangle 11"/>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a:ext>
            </a:extLst>
          </a:blip>
          <a:srcRect l="-1289"/>
          <a:stretch/>
        </p:blipFill>
        <p:spPr>
          <a:xfrm>
            <a:off x="639260" y="614078"/>
            <a:ext cx="1429085" cy="1330610"/>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Date Placeholder 3"/>
          <p:cNvSpPr>
            <a:spLocks noGrp="1"/>
          </p:cNvSpPr>
          <p:nvPr>
            <p:ph type="dt" sz="half" idx="10"/>
          </p:nvPr>
        </p:nvSpPr>
        <p:spPr>
          <a:xfrm rot="5400000">
            <a:off x="10090150" y="1792288"/>
            <a:ext cx="990600" cy="304800"/>
          </a:xfrm>
        </p:spPr>
        <p:txBody>
          <a:bodyPr/>
          <a:lstStyle>
            <a:lvl1pPr algn="l">
              <a:defRPr b="0" i="0">
                <a:solidFill>
                  <a:schemeClr val="bg1"/>
                </a:solidFill>
              </a:defRPr>
            </a:lvl1pPr>
          </a:lstStyle>
          <a:p>
            <a:pPr>
              <a:defRPr/>
            </a:pPr>
            <a:fld id="{7A51B8DD-565D-404B-A7D8-20F3BF89DC5F}" type="datetime1">
              <a:rPr lang="en-IN"/>
              <a:pPr>
                <a:defRPr/>
              </a:pPr>
              <a:t>08-11-2017</a:t>
            </a:fld>
            <a:endParaRPr lang="en-IN"/>
          </a:p>
        </p:txBody>
      </p:sp>
      <p:sp>
        <p:nvSpPr>
          <p:cNvPr id="15" name="Footer Placeholder 4"/>
          <p:cNvSpPr>
            <a:spLocks noGrp="1"/>
          </p:cNvSpPr>
          <p:nvPr>
            <p:ph type="ftr" sz="quarter" idx="11"/>
          </p:nvPr>
        </p:nvSpPr>
        <p:spPr>
          <a:xfrm rot="5400000">
            <a:off x="8960644" y="3226594"/>
            <a:ext cx="3859212" cy="304800"/>
          </a:xfrm>
        </p:spPr>
        <p:txBody>
          <a:bodyPr/>
          <a:lstStyle>
            <a:lvl1pPr>
              <a:defRPr b="0" i="0">
                <a:solidFill>
                  <a:schemeClr val="bg1"/>
                </a:solidFill>
              </a:defRPr>
            </a:lvl1pPr>
          </a:lstStyle>
          <a:p>
            <a:pPr>
              <a:defRPr/>
            </a:pPr>
            <a:r>
              <a:rPr lang="en-IN"/>
              <a:t>© Indirect Taxes Committee, ICAI</a:t>
            </a:r>
          </a:p>
        </p:txBody>
      </p:sp>
      <p:sp>
        <p:nvSpPr>
          <p:cNvPr id="16" name="Slide Number Placeholder 5"/>
          <p:cNvSpPr>
            <a:spLocks noGrp="1"/>
          </p:cNvSpPr>
          <p:nvPr>
            <p:ph type="sldNum" sz="quarter" idx="12"/>
          </p:nvPr>
        </p:nvSpPr>
        <p:spPr>
          <a:xfrm>
            <a:off x="10350500" y="292100"/>
            <a:ext cx="838200" cy="768350"/>
          </a:xfrm>
        </p:spPr>
        <p:txBody>
          <a:bodyPr/>
          <a:lstStyle>
            <a:lvl1pPr>
              <a:defRPr>
                <a:latin typeface="Palatino Linotype" panose="02040502050505030304" pitchFamily="18" charset="0"/>
              </a:defRPr>
            </a:lvl1pPr>
          </a:lstStyle>
          <a:p>
            <a:fld id="{56FCA643-ADDA-4CE8-B4FF-7AA2A8ED4A7D}" type="slidenum">
              <a:rPr lang="en-IN" altLang="en-US"/>
              <a:pPr/>
              <a:t>‹#›</a:t>
            </a:fld>
            <a:endParaRPr lang="en-IN" altLang="en-US"/>
          </a:p>
        </p:txBody>
      </p:sp>
    </p:spTree>
    <p:extLst>
      <p:ext uri="{BB962C8B-B14F-4D97-AF65-F5344CB8AC3E}">
        <p14:creationId xmlns:p14="http://schemas.microsoft.com/office/powerpoint/2010/main" val="93983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a:ext>
            </a:extLst>
          </a:blip>
          <a:srcRect l="-1289"/>
          <a:stretch/>
        </p:blipFill>
        <p:spPr>
          <a:xfrm>
            <a:off x="561757" y="295275"/>
            <a:ext cx="556407" cy="518066"/>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p:cNvSpPr>
            <a:spLocks noGrp="1"/>
          </p:cNvSpPr>
          <p:nvPr>
            <p:ph type="title"/>
          </p:nvPr>
        </p:nvSpPr>
        <p:spPr>
          <a:xfrm>
            <a:off x="1215318" y="551526"/>
            <a:ext cx="8761413" cy="826700"/>
          </a:xfrm>
        </p:spPr>
        <p:txBody>
          <a:bodyPr/>
          <a:lstStyle>
            <a:lvl1pPr algn="ctr">
              <a:defRPr/>
            </a:lvl1pPr>
          </a:lstStyle>
          <a:p>
            <a:r>
              <a:rPr lang="en-US" dirty="0"/>
              <a:t>Click to edit Master title style</a:t>
            </a:r>
          </a:p>
        </p:txBody>
      </p:sp>
      <p:sp>
        <p:nvSpPr>
          <p:cNvPr id="3" name="Content Placeholder 2"/>
          <p:cNvSpPr>
            <a:spLocks noGrp="1"/>
          </p:cNvSpPr>
          <p:nvPr>
            <p:ph idx="1"/>
          </p:nvPr>
        </p:nvSpPr>
        <p:spPr/>
        <p:txBody>
          <a:bodyPr/>
          <a:lstStyle>
            <a:lvl1pPr marL="342900" indent="-342900">
              <a:buClr>
                <a:schemeClr val="tx2">
                  <a:lumMod val="75000"/>
                </a:schemeClr>
              </a:buClr>
              <a:buFont typeface="Wingdings" panose="05000000000000000000" pitchFamily="2" charset="2"/>
              <a:buChar char="§"/>
              <a:defRPr sz="2000">
                <a:solidFill>
                  <a:schemeClr val="tx1"/>
                </a:solidFill>
              </a:defRPr>
            </a:lvl1pPr>
            <a:lvl2pPr marL="742950" indent="-285750">
              <a:buClr>
                <a:schemeClr val="tx2">
                  <a:lumMod val="75000"/>
                </a:schemeClr>
              </a:buClr>
              <a:buFont typeface="Arial" panose="020B0604020202020204" pitchFamily="34" charset="0"/>
              <a:buChar char="•"/>
              <a:defRPr sz="1800">
                <a:solidFill>
                  <a:schemeClr val="tx1"/>
                </a:solidFill>
              </a:defRPr>
            </a:lvl2pPr>
            <a:lvl3pPr marL="1143000" indent="-228600">
              <a:buClr>
                <a:schemeClr val="tx2">
                  <a:lumMod val="75000"/>
                </a:schemeClr>
              </a:buClr>
              <a:buFont typeface="Courier New" panose="02070309020205020404" pitchFamily="49" charset="0"/>
              <a:buChar char="o"/>
              <a:defRPr sz="1600">
                <a:solidFill>
                  <a:schemeClr val="tx1"/>
                </a:solidFill>
              </a:defRPr>
            </a:lvl3pPr>
            <a:lvl4pPr marL="1600200" indent="-228600">
              <a:buClr>
                <a:schemeClr val="tx2">
                  <a:lumMod val="75000"/>
                </a:schemeClr>
              </a:buClr>
              <a:buFont typeface="Wingdings" panose="05000000000000000000" pitchFamily="2" charset="2"/>
              <a:buChar char="Ø"/>
              <a:defRPr sz="1400">
                <a:solidFill>
                  <a:schemeClr val="tx1"/>
                </a:solidFill>
              </a:defRPr>
            </a:lvl4pPr>
            <a:lvl5pPr marL="2057400" indent="-228600">
              <a:buClr>
                <a:schemeClr val="tx2">
                  <a:lumMod val="75000"/>
                </a:schemeClr>
              </a:buClr>
              <a:buFont typeface="Wingdings" panose="05000000000000000000" pitchFamily="2" charset="2"/>
              <a:buChar char="ü"/>
              <a:defRPr sz="14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p:txBody>
          <a:bodyPr/>
          <a:lstStyle>
            <a:lvl1pPr>
              <a:defRPr/>
            </a:lvl1pPr>
          </a:lstStyle>
          <a:p>
            <a:pPr>
              <a:defRPr/>
            </a:pPr>
            <a:fld id="{4EE5E638-509D-44ED-9D2D-D9AE567FD38A}" type="datetime1">
              <a:rPr lang="en-IN"/>
              <a:pPr>
                <a:defRPr/>
              </a:pPr>
              <a:t>08-11-2017</a:t>
            </a:fld>
            <a:endParaRPr lang="en-IN"/>
          </a:p>
        </p:txBody>
      </p:sp>
      <p:sp>
        <p:nvSpPr>
          <p:cNvPr id="6" name="Footer Placeholder 4"/>
          <p:cNvSpPr>
            <a:spLocks noGrp="1"/>
          </p:cNvSpPr>
          <p:nvPr>
            <p:ph type="ftr" sz="quarter" idx="11"/>
          </p:nvPr>
        </p:nvSpPr>
        <p:spPr/>
        <p:txBody>
          <a:bodyPr/>
          <a:lstStyle>
            <a:lvl1pPr>
              <a:defRPr>
                <a:solidFill>
                  <a:schemeClr val="tx2">
                    <a:lumMod val="75000"/>
                  </a:schemeClr>
                </a:solidFill>
              </a:defRPr>
            </a:lvl1pPr>
          </a:lstStyle>
          <a:p>
            <a:pPr>
              <a:defRPr/>
            </a:pPr>
            <a:r>
              <a:rPr lang="en-IN"/>
              <a:t>© Indirect Taxes Committee, ICAI</a:t>
            </a:r>
          </a:p>
        </p:txBody>
      </p:sp>
      <p:sp>
        <p:nvSpPr>
          <p:cNvPr id="7" name="Slide Number Placeholder 5"/>
          <p:cNvSpPr>
            <a:spLocks noGrp="1"/>
          </p:cNvSpPr>
          <p:nvPr>
            <p:ph type="sldNum" sz="quarter" idx="12"/>
          </p:nvPr>
        </p:nvSpPr>
        <p:spPr/>
        <p:txBody>
          <a:bodyPr/>
          <a:lstStyle>
            <a:lvl1pPr>
              <a:defRPr/>
            </a:lvl1pPr>
          </a:lstStyle>
          <a:p>
            <a:fld id="{2AC1C4F3-0758-4693-96D4-8901426768B0}" type="slidenum">
              <a:rPr lang="en-IN" altLang="en-US"/>
              <a:pPr/>
              <a:t>‹#›</a:t>
            </a:fld>
            <a:endParaRPr lang="en-IN" altLang="en-US"/>
          </a:p>
        </p:txBody>
      </p:sp>
    </p:spTree>
    <p:extLst>
      <p:ext uri="{BB962C8B-B14F-4D97-AF65-F5344CB8AC3E}">
        <p14:creationId xmlns:p14="http://schemas.microsoft.com/office/powerpoint/2010/main" val="933036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4" name="Group 23"/>
          <p:cNvGrpSpPr>
            <a:grpSpLocks/>
          </p:cNvGrpSpPr>
          <p:nvPr/>
        </p:nvGrpSpPr>
        <p:grpSpPr bwMode="auto">
          <a:xfrm>
            <a:off x="0" y="-1588"/>
            <a:ext cx="12192000" cy="6865938"/>
            <a:chOff x="0" y="-2373"/>
            <a:chExt cx="12192000" cy="6867027"/>
          </a:xfrm>
        </p:grpSpPr>
        <p:sp>
          <p:nvSpPr>
            <p:cNvPr id="5" name="Rectangle 4"/>
            <p:cNvSpPr/>
            <p:nvPr/>
          </p:nvSpPr>
          <p:spPr>
            <a:xfrm>
              <a:off x="0" y="0"/>
              <a:ext cx="12192000" cy="6858000"/>
            </a:xfrm>
            <a:prstGeom prst="rect">
              <a:avLst/>
            </a:prstGeom>
            <a:blipFill>
              <a:blip r:embed="rId2" cstate="print">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7289800" y="402504"/>
              <a:ext cx="4478338"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a:spLocks/>
            </p:cNvSpPr>
            <p:nvPr/>
          </p:nvSpPr>
          <p:spPr bwMode="gray">
            <a:xfrm rot="-5677511">
              <a:off x="4698352" y="1826078"/>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 name="Freeform 5"/>
            <p:cNvSpPr>
              <a:spLocks/>
            </p:cNvSpPr>
            <p:nvPr/>
          </p:nvSpPr>
          <p:spPr bwMode="gray">
            <a:xfrm rot="-5400000">
              <a:off x="3787244" y="2801721"/>
              <a:ext cx="6053670" cy="1254558"/>
            </a:xfrm>
            <a:custGeom>
              <a:avLst/>
              <a:gdLst>
                <a:gd name="T0" fmla="*/ 0 w 10000"/>
                <a:gd name="T1" fmla="*/ 0 h 8000"/>
                <a:gd name="T2" fmla="*/ 0 w 10000"/>
                <a:gd name="T3" fmla="*/ 2147483647 h 8000"/>
                <a:gd name="T4" fmla="*/ 2147483647 w 10000"/>
                <a:gd name="T5" fmla="*/ 2147483647 h 8000"/>
                <a:gd name="T6" fmla="*/ 2147483647 w 10000"/>
                <a:gd name="T7" fmla="*/ 2147483647 h 8000"/>
                <a:gd name="T8" fmla="*/ 2147483647 w 10000"/>
                <a:gd name="T9" fmla="*/ 2147483647 h 8000"/>
                <a:gd name="T10" fmla="*/ 2147483647 w 10000"/>
                <a:gd name="T11" fmla="*/ 2147483647 h 8000"/>
                <a:gd name="T12" fmla="*/ 2147483647 w 10000"/>
                <a:gd name="T13" fmla="*/ 2147483647 h 8000"/>
                <a:gd name="T14" fmla="*/ 2147483647 w 10000"/>
                <a:gd name="T15" fmla="*/ 2147483647 h 8000"/>
                <a:gd name="T16" fmla="*/ 2147483647 w 10000"/>
                <a:gd name="T17" fmla="*/ 2147483647 h 8000"/>
                <a:gd name="T18" fmla="*/ 2147483647 w 10000"/>
                <a:gd name="T19" fmla="*/ 2147483647 h 8000"/>
                <a:gd name="T20" fmla="*/ 2147483647 w 10000"/>
                <a:gd name="T21" fmla="*/ 2147483647 h 8000"/>
                <a:gd name="T22" fmla="*/ 2147483647 w 10000"/>
                <a:gd name="T23" fmla="*/ 2147483647 h 8000"/>
                <a:gd name="T24" fmla="*/ 2147483647 w 10000"/>
                <a:gd name="T25" fmla="*/ 2147483647 h 8000"/>
                <a:gd name="T26" fmla="*/ 2147483647 w 10000"/>
                <a:gd name="T27" fmla="*/ 2147483647 h 8000"/>
                <a:gd name="T28" fmla="*/ 2147483647 w 10000"/>
                <a:gd name="T29" fmla="*/ 2147483647 h 8000"/>
                <a:gd name="T30" fmla="*/ 2147483647 w 10000"/>
                <a:gd name="T31" fmla="*/ 2147483647 h 8000"/>
                <a:gd name="T32" fmla="*/ 2147483647 w 10000"/>
                <a:gd name="T33" fmla="*/ 2147483647 h 8000"/>
                <a:gd name="T34" fmla="*/ 2147483647 w 10000"/>
                <a:gd name="T35" fmla="*/ 2147483647 h 8000"/>
                <a:gd name="T36" fmla="*/ 2147483647 w 10000"/>
                <a:gd name="T37" fmla="*/ 2147483647 h 8000"/>
                <a:gd name="T38" fmla="*/ 2147483647 w 10000"/>
                <a:gd name="T39" fmla="*/ 2147483647 h 8000"/>
                <a:gd name="T40" fmla="*/ 2147483647 w 10000"/>
                <a:gd name="T41" fmla="*/ 2147483647 h 8000"/>
                <a:gd name="T42" fmla="*/ 2147483647 w 10000"/>
                <a:gd name="T43" fmla="*/ 2147483647 h 8000"/>
                <a:gd name="T44" fmla="*/ 2147483647 w 10000"/>
                <a:gd name="T45" fmla="*/ 2147483647 h 8000"/>
                <a:gd name="T46" fmla="*/ 2147483647 w 10000"/>
                <a:gd name="T47" fmla="*/ 2147483647 h 8000"/>
                <a:gd name="T48" fmla="*/ 2147483647 w 10000"/>
                <a:gd name="T49" fmla="*/ 2147483647 h 8000"/>
                <a:gd name="T50" fmla="*/ 2147483647 w 10000"/>
                <a:gd name="T51" fmla="*/ 2147483647 h 8000"/>
                <a:gd name="T52" fmla="*/ 2147483647 w 10000"/>
                <a:gd name="T53" fmla="*/ 2147483647 h 8000"/>
                <a:gd name="T54" fmla="*/ 2147483647 w 10000"/>
                <a:gd name="T55" fmla="*/ 2147483647 h 8000"/>
                <a:gd name="T56" fmla="*/ 2147483647 w 10000"/>
                <a:gd name="T57" fmla="*/ 2147483647 h 8000"/>
                <a:gd name="T58" fmla="*/ 2147483647 w 10000"/>
                <a:gd name="T59" fmla="*/ 2147483647 h 8000"/>
                <a:gd name="T60" fmla="*/ 2147483647 w 10000"/>
                <a:gd name="T61" fmla="*/ 2147483647 h 8000"/>
                <a:gd name="T62" fmla="*/ 2147483647 w 10000"/>
                <a:gd name="T63" fmla="*/ 2147483647 h 8000"/>
                <a:gd name="T64" fmla="*/ 2147483647 w 10000"/>
                <a:gd name="T65" fmla="*/ 2147483647 h 8000"/>
                <a:gd name="T66" fmla="*/ 2147483647 w 10000"/>
                <a:gd name="T67" fmla="*/ 2147483647 h 8000"/>
                <a:gd name="T68" fmla="*/ 2147483647 w 10000"/>
                <a:gd name="T69" fmla="*/ 2147483647 h 8000"/>
                <a:gd name="T70" fmla="*/ 2147483647 w 10000"/>
                <a:gd name="T71" fmla="*/ 2147483647 h 8000"/>
                <a:gd name="T72" fmla="*/ 2147483647 w 10000"/>
                <a:gd name="T73" fmla="*/ 2147483647 h 8000"/>
                <a:gd name="T74" fmla="*/ 2147483647 w 10000"/>
                <a:gd name="T75" fmla="*/ 2147483647 h 8000"/>
                <a:gd name="T76" fmla="*/ 2147483647 w 10000"/>
                <a:gd name="T77" fmla="*/ 2147483647 h 8000"/>
                <a:gd name="T78" fmla="*/ 2147483647 w 10000"/>
                <a:gd name="T79" fmla="*/ 2147483647 h 8000"/>
                <a:gd name="T80" fmla="*/ 2147483647 w 10000"/>
                <a:gd name="T81" fmla="*/ 2147483647 h 8000"/>
                <a:gd name="T82" fmla="*/ 2147483647 w 10000"/>
                <a:gd name="T83" fmla="*/ 2147483647 h 8000"/>
                <a:gd name="T84" fmla="*/ 2147483647 w 10000"/>
                <a:gd name="T85" fmla="*/ 2147483647 h 8000"/>
                <a:gd name="T86" fmla="*/ 2147483647 w 10000"/>
                <a:gd name="T87" fmla="*/ 2147483647 h 8000"/>
                <a:gd name="T88" fmla="*/ 2147483647 w 10000"/>
                <a:gd name="T89" fmla="*/ 2147483647 h 8000"/>
                <a:gd name="T90" fmla="*/ 2147483647 w 10000"/>
                <a:gd name="T91" fmla="*/ 2147483647 h 8000"/>
                <a:gd name="T92" fmla="*/ 2147483647 w 10000"/>
                <a:gd name="T93" fmla="*/ 2147483647 h 8000"/>
                <a:gd name="T94" fmla="*/ 2147483647 w 10000"/>
                <a:gd name="T95" fmla="*/ 2147483647 h 8000"/>
                <a:gd name="T96" fmla="*/ 2147483647 w 10000"/>
                <a:gd name="T97" fmla="*/ 2147483647 h 8000"/>
                <a:gd name="T98" fmla="*/ 0 w 10000"/>
                <a:gd name="T99" fmla="*/ 0 h 8000"/>
                <a:gd name="T100" fmla="*/ 0 w 10000"/>
                <a:gd name="T101" fmla="*/ 0 h 8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4"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5" name="Rectangle 14"/>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6" y="2677645"/>
            <a:ext cx="4351023" cy="2283824"/>
          </a:xfrm>
        </p:spPr>
        <p:txBody>
          <a:bodyP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6" name="Date Placeholder 3"/>
          <p:cNvSpPr>
            <a:spLocks noGrp="1"/>
          </p:cNvSpPr>
          <p:nvPr>
            <p:ph type="dt" sz="half" idx="10"/>
          </p:nvPr>
        </p:nvSpPr>
        <p:spPr/>
        <p:txBody>
          <a:bodyPr/>
          <a:lstStyle>
            <a:lvl1pPr>
              <a:defRPr/>
            </a:lvl1pPr>
          </a:lstStyle>
          <a:p>
            <a:pPr>
              <a:defRPr/>
            </a:pPr>
            <a:fld id="{A4E0BA83-6171-45A6-AC27-DB44EBF054AD}" type="datetime1">
              <a:rPr lang="en-IN"/>
              <a:pPr>
                <a:defRPr/>
              </a:pPr>
              <a:t>08-11-2017</a:t>
            </a:fld>
            <a:endParaRPr lang="en-IN"/>
          </a:p>
        </p:txBody>
      </p:sp>
      <p:sp>
        <p:nvSpPr>
          <p:cNvPr id="17" name="Footer Placeholder 4"/>
          <p:cNvSpPr>
            <a:spLocks noGrp="1"/>
          </p:cNvSpPr>
          <p:nvPr>
            <p:ph type="ftr" sz="quarter" idx="11"/>
          </p:nvPr>
        </p:nvSpPr>
        <p:spPr/>
        <p:txBody>
          <a:bodyPr/>
          <a:lstStyle>
            <a:lvl1pPr>
              <a:defRPr/>
            </a:lvl1pPr>
          </a:lstStyle>
          <a:p>
            <a:pPr>
              <a:defRPr/>
            </a:pPr>
            <a:r>
              <a:rPr lang="en-IN"/>
              <a:t>© Indirect Taxes Committee, ICAI</a:t>
            </a:r>
          </a:p>
        </p:txBody>
      </p:sp>
      <p:sp>
        <p:nvSpPr>
          <p:cNvPr id="18" name="Slide Number Placeholder 5"/>
          <p:cNvSpPr>
            <a:spLocks noGrp="1"/>
          </p:cNvSpPr>
          <p:nvPr>
            <p:ph type="sldNum" sz="quarter" idx="12"/>
          </p:nvPr>
        </p:nvSpPr>
        <p:spPr/>
        <p:txBody>
          <a:bodyPr/>
          <a:lstStyle>
            <a:lvl1pPr>
              <a:defRPr/>
            </a:lvl1pPr>
          </a:lstStyle>
          <a:p>
            <a:fld id="{8CBF270C-5A2D-43E7-8B94-5AC427E345A5}" type="slidenum">
              <a:rPr lang="en-IN" altLang="en-US"/>
              <a:pPr/>
              <a:t>‹#›</a:t>
            </a:fld>
            <a:endParaRPr lang="en-IN" altLang="en-US"/>
          </a:p>
        </p:txBody>
      </p:sp>
    </p:spTree>
    <p:extLst>
      <p:ext uri="{BB962C8B-B14F-4D97-AF65-F5344CB8AC3E}">
        <p14:creationId xmlns:p14="http://schemas.microsoft.com/office/powerpoint/2010/main" val="835731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307DC393-5759-4A7D-8575-505B07B841F2}" type="datetime1">
              <a:rPr lang="en-IN"/>
              <a:pPr>
                <a:defRPr/>
              </a:pPr>
              <a:t>08-11-2017</a:t>
            </a:fld>
            <a:endParaRPr lang="en-IN"/>
          </a:p>
        </p:txBody>
      </p:sp>
      <p:sp>
        <p:nvSpPr>
          <p:cNvPr id="6" name="Footer Placeholder 4"/>
          <p:cNvSpPr>
            <a:spLocks noGrp="1"/>
          </p:cNvSpPr>
          <p:nvPr>
            <p:ph type="ftr" sz="quarter" idx="11"/>
          </p:nvPr>
        </p:nvSpPr>
        <p:spPr/>
        <p:txBody>
          <a:bodyPr/>
          <a:lstStyle>
            <a:lvl1pPr>
              <a:defRPr/>
            </a:lvl1pPr>
          </a:lstStyle>
          <a:p>
            <a:pPr>
              <a:defRPr/>
            </a:pPr>
            <a:r>
              <a:rPr lang="en-IN"/>
              <a:t>© Indirect Taxes Committee, ICAI</a:t>
            </a:r>
          </a:p>
        </p:txBody>
      </p:sp>
      <p:sp>
        <p:nvSpPr>
          <p:cNvPr id="7" name="Slide Number Placeholder 5"/>
          <p:cNvSpPr>
            <a:spLocks noGrp="1"/>
          </p:cNvSpPr>
          <p:nvPr>
            <p:ph type="sldNum" sz="quarter" idx="12"/>
          </p:nvPr>
        </p:nvSpPr>
        <p:spPr/>
        <p:txBody>
          <a:bodyPr/>
          <a:lstStyle>
            <a:lvl1pPr>
              <a:defRPr/>
            </a:lvl1pPr>
          </a:lstStyle>
          <a:p>
            <a:fld id="{4503B3EB-7618-47C5-B09B-39E4155F9D28}" type="slidenum">
              <a:rPr lang="en-IN" altLang="en-US"/>
              <a:pPr/>
              <a:t>‹#›</a:t>
            </a:fld>
            <a:endParaRPr lang="en-IN" altLang="en-US"/>
          </a:p>
        </p:txBody>
      </p:sp>
    </p:spTree>
    <p:extLst>
      <p:ext uri="{BB962C8B-B14F-4D97-AF65-F5344CB8AC3E}">
        <p14:creationId xmlns:p14="http://schemas.microsoft.com/office/powerpoint/2010/main" val="2782902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406ED517-5A87-42B1-AA77-D1EB6CE52E87}" type="datetime1">
              <a:rPr lang="en-IN"/>
              <a:pPr>
                <a:defRPr/>
              </a:pPr>
              <a:t>08-11-2017</a:t>
            </a:fld>
            <a:endParaRPr lang="en-IN"/>
          </a:p>
        </p:txBody>
      </p:sp>
      <p:sp>
        <p:nvSpPr>
          <p:cNvPr id="8" name="Footer Placeholder 4"/>
          <p:cNvSpPr>
            <a:spLocks noGrp="1"/>
          </p:cNvSpPr>
          <p:nvPr>
            <p:ph type="ftr" sz="quarter" idx="11"/>
          </p:nvPr>
        </p:nvSpPr>
        <p:spPr/>
        <p:txBody>
          <a:bodyPr/>
          <a:lstStyle>
            <a:lvl1pPr>
              <a:defRPr/>
            </a:lvl1pPr>
          </a:lstStyle>
          <a:p>
            <a:pPr>
              <a:defRPr/>
            </a:pPr>
            <a:r>
              <a:rPr lang="en-IN"/>
              <a:t>© Indirect Taxes Committee, ICAI</a:t>
            </a:r>
          </a:p>
        </p:txBody>
      </p:sp>
      <p:sp>
        <p:nvSpPr>
          <p:cNvPr id="9" name="Slide Number Placeholder 5"/>
          <p:cNvSpPr>
            <a:spLocks noGrp="1"/>
          </p:cNvSpPr>
          <p:nvPr>
            <p:ph type="sldNum" sz="quarter" idx="12"/>
          </p:nvPr>
        </p:nvSpPr>
        <p:spPr/>
        <p:txBody>
          <a:bodyPr/>
          <a:lstStyle>
            <a:lvl1pPr>
              <a:defRPr/>
            </a:lvl1pPr>
          </a:lstStyle>
          <a:p>
            <a:fld id="{65701AC4-7F4B-4F10-8554-56837FEC1657}" type="slidenum">
              <a:rPr lang="en-IN" altLang="en-US"/>
              <a:pPr/>
              <a:t>‹#›</a:t>
            </a:fld>
            <a:endParaRPr lang="en-IN" altLang="en-US"/>
          </a:p>
        </p:txBody>
      </p:sp>
    </p:spTree>
    <p:extLst>
      <p:ext uri="{BB962C8B-B14F-4D97-AF65-F5344CB8AC3E}">
        <p14:creationId xmlns:p14="http://schemas.microsoft.com/office/powerpoint/2010/main" val="1943850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567578DB-04E9-4383-AA9D-1A00732D05B5}" type="datetime1">
              <a:rPr lang="en-IN"/>
              <a:pPr>
                <a:defRPr/>
              </a:pPr>
              <a:t>08-11-2017</a:t>
            </a:fld>
            <a:endParaRPr lang="en-IN"/>
          </a:p>
        </p:txBody>
      </p:sp>
      <p:sp>
        <p:nvSpPr>
          <p:cNvPr id="4" name="Footer Placeholder 4"/>
          <p:cNvSpPr>
            <a:spLocks noGrp="1"/>
          </p:cNvSpPr>
          <p:nvPr>
            <p:ph type="ftr" sz="quarter" idx="11"/>
          </p:nvPr>
        </p:nvSpPr>
        <p:spPr/>
        <p:txBody>
          <a:bodyPr/>
          <a:lstStyle>
            <a:lvl1pPr>
              <a:defRPr/>
            </a:lvl1pPr>
          </a:lstStyle>
          <a:p>
            <a:pPr>
              <a:defRPr/>
            </a:pPr>
            <a:r>
              <a:rPr lang="en-IN"/>
              <a:t>© Indirect Taxes Committee, ICAI</a:t>
            </a:r>
          </a:p>
        </p:txBody>
      </p:sp>
      <p:sp>
        <p:nvSpPr>
          <p:cNvPr id="5" name="Slide Number Placeholder 5"/>
          <p:cNvSpPr>
            <a:spLocks noGrp="1"/>
          </p:cNvSpPr>
          <p:nvPr>
            <p:ph type="sldNum" sz="quarter" idx="12"/>
          </p:nvPr>
        </p:nvSpPr>
        <p:spPr/>
        <p:txBody>
          <a:bodyPr/>
          <a:lstStyle>
            <a:lvl1pPr>
              <a:defRPr/>
            </a:lvl1pPr>
          </a:lstStyle>
          <a:p>
            <a:fld id="{2C90AAB0-06BA-408B-B768-9CA9371867E2}" type="slidenum">
              <a:rPr lang="en-IN" altLang="en-US"/>
              <a:pPr/>
              <a:t>‹#›</a:t>
            </a:fld>
            <a:endParaRPr lang="en-IN" altLang="en-US"/>
          </a:p>
        </p:txBody>
      </p:sp>
    </p:spTree>
    <p:extLst>
      <p:ext uri="{BB962C8B-B14F-4D97-AF65-F5344CB8AC3E}">
        <p14:creationId xmlns:p14="http://schemas.microsoft.com/office/powerpoint/2010/main" val="2027266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Date Placeholder 1"/>
          <p:cNvSpPr>
            <a:spLocks noGrp="1"/>
          </p:cNvSpPr>
          <p:nvPr>
            <p:ph type="dt" sz="half" idx="10"/>
          </p:nvPr>
        </p:nvSpPr>
        <p:spPr/>
        <p:txBody>
          <a:bodyPr/>
          <a:lstStyle>
            <a:lvl1pPr>
              <a:defRPr/>
            </a:lvl1pPr>
          </a:lstStyle>
          <a:p>
            <a:pPr>
              <a:defRPr/>
            </a:pPr>
            <a:fld id="{134B93D0-96B7-4F77-98D0-D093FE6C1241}" type="datetime1">
              <a:rPr lang="en-IN"/>
              <a:pPr>
                <a:defRPr/>
              </a:pPr>
              <a:t>08-11-2017</a:t>
            </a:fld>
            <a:endParaRPr lang="en-IN"/>
          </a:p>
        </p:txBody>
      </p:sp>
      <p:sp>
        <p:nvSpPr>
          <p:cNvPr id="4" name="Footer Placeholder 2"/>
          <p:cNvSpPr>
            <a:spLocks noGrp="1"/>
          </p:cNvSpPr>
          <p:nvPr>
            <p:ph type="ftr" sz="quarter" idx="11"/>
          </p:nvPr>
        </p:nvSpPr>
        <p:spPr/>
        <p:txBody>
          <a:bodyPr/>
          <a:lstStyle>
            <a:lvl1pPr>
              <a:defRPr>
                <a:solidFill>
                  <a:schemeClr val="tx2">
                    <a:lumMod val="75000"/>
                  </a:schemeClr>
                </a:solidFill>
              </a:defRPr>
            </a:lvl1pPr>
          </a:lstStyle>
          <a:p>
            <a:pPr>
              <a:defRPr/>
            </a:pPr>
            <a:r>
              <a:rPr lang="en-IN"/>
              <a:t>© Indirect Taxes Committee, ICAI</a:t>
            </a:r>
          </a:p>
        </p:txBody>
      </p:sp>
      <p:sp>
        <p:nvSpPr>
          <p:cNvPr id="5" name="Slide Number Placeholder 3"/>
          <p:cNvSpPr>
            <a:spLocks noGrp="1"/>
          </p:cNvSpPr>
          <p:nvPr>
            <p:ph type="sldNum" sz="quarter" idx="12"/>
          </p:nvPr>
        </p:nvSpPr>
        <p:spPr/>
        <p:txBody>
          <a:bodyPr/>
          <a:lstStyle>
            <a:lvl1pPr>
              <a:defRPr/>
            </a:lvl1pPr>
          </a:lstStyle>
          <a:p>
            <a:fld id="{6E308EC4-0D99-442D-8A6F-394856BF0B90}" type="slidenum">
              <a:rPr lang="en-IN" altLang="en-US"/>
              <a:pPr/>
              <a:t>‹#›</a:t>
            </a:fld>
            <a:endParaRPr lang="en-IN" altLang="en-US"/>
          </a:p>
        </p:txBody>
      </p:sp>
    </p:spTree>
    <p:extLst>
      <p:ext uri="{BB962C8B-B14F-4D97-AF65-F5344CB8AC3E}">
        <p14:creationId xmlns:p14="http://schemas.microsoft.com/office/powerpoint/2010/main" val="1703850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23"/>
          <p:cNvGrpSpPr>
            <a:grpSpLocks/>
          </p:cNvGrpSpPr>
          <p:nvPr/>
        </p:nvGrpSpPr>
        <p:grpSpPr bwMode="auto">
          <a:xfrm>
            <a:off x="0" y="-1588"/>
            <a:ext cx="12192000" cy="6865938"/>
            <a:chOff x="0" y="-2373"/>
            <a:chExt cx="12192000" cy="6867027"/>
          </a:xfrm>
        </p:grpSpPr>
        <p:sp>
          <p:nvSpPr>
            <p:cNvPr id="6" name="Rectangle 5"/>
            <p:cNvSpPr/>
            <p:nvPr/>
          </p:nvSpPr>
          <p:spPr>
            <a:xfrm>
              <a:off x="0" y="0"/>
              <a:ext cx="12192000" cy="6858000"/>
            </a:xfrm>
            <a:prstGeom prst="rect">
              <a:avLst/>
            </a:prstGeom>
            <a:blipFill>
              <a:blip r:embed="rId2" cstate="print">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5713413" y="402504"/>
              <a:ext cx="6054725"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a:spLocks/>
            </p:cNvSpPr>
            <p:nvPr/>
          </p:nvSpPr>
          <p:spPr bwMode="gray">
            <a:xfrm rot="-5677511">
              <a:off x="3140485" y="1826078"/>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4" name="Freeform 5"/>
            <p:cNvSpPr>
              <a:spLocks/>
            </p:cNvSpPr>
            <p:nvPr/>
          </p:nvSpPr>
          <p:spPr bwMode="gray">
            <a:xfrm rot="-5400000">
              <a:off x="2229377" y="2801721"/>
              <a:ext cx="6053670" cy="1254558"/>
            </a:xfrm>
            <a:custGeom>
              <a:avLst/>
              <a:gdLst>
                <a:gd name="T0" fmla="*/ 0 w 10000"/>
                <a:gd name="T1" fmla="*/ 0 h 8000"/>
                <a:gd name="T2" fmla="*/ 0 w 10000"/>
                <a:gd name="T3" fmla="*/ 2147483647 h 8000"/>
                <a:gd name="T4" fmla="*/ 2147483647 w 10000"/>
                <a:gd name="T5" fmla="*/ 2147483647 h 8000"/>
                <a:gd name="T6" fmla="*/ 2147483647 w 10000"/>
                <a:gd name="T7" fmla="*/ 2147483647 h 8000"/>
                <a:gd name="T8" fmla="*/ 2147483647 w 10000"/>
                <a:gd name="T9" fmla="*/ 2147483647 h 8000"/>
                <a:gd name="T10" fmla="*/ 2147483647 w 10000"/>
                <a:gd name="T11" fmla="*/ 2147483647 h 8000"/>
                <a:gd name="T12" fmla="*/ 2147483647 w 10000"/>
                <a:gd name="T13" fmla="*/ 2147483647 h 8000"/>
                <a:gd name="T14" fmla="*/ 2147483647 w 10000"/>
                <a:gd name="T15" fmla="*/ 2147483647 h 8000"/>
                <a:gd name="T16" fmla="*/ 2147483647 w 10000"/>
                <a:gd name="T17" fmla="*/ 2147483647 h 8000"/>
                <a:gd name="T18" fmla="*/ 2147483647 w 10000"/>
                <a:gd name="T19" fmla="*/ 2147483647 h 8000"/>
                <a:gd name="T20" fmla="*/ 2147483647 w 10000"/>
                <a:gd name="T21" fmla="*/ 2147483647 h 8000"/>
                <a:gd name="T22" fmla="*/ 2147483647 w 10000"/>
                <a:gd name="T23" fmla="*/ 2147483647 h 8000"/>
                <a:gd name="T24" fmla="*/ 2147483647 w 10000"/>
                <a:gd name="T25" fmla="*/ 2147483647 h 8000"/>
                <a:gd name="T26" fmla="*/ 2147483647 w 10000"/>
                <a:gd name="T27" fmla="*/ 2147483647 h 8000"/>
                <a:gd name="T28" fmla="*/ 2147483647 w 10000"/>
                <a:gd name="T29" fmla="*/ 2147483647 h 8000"/>
                <a:gd name="T30" fmla="*/ 2147483647 w 10000"/>
                <a:gd name="T31" fmla="*/ 2147483647 h 8000"/>
                <a:gd name="T32" fmla="*/ 2147483647 w 10000"/>
                <a:gd name="T33" fmla="*/ 2147483647 h 8000"/>
                <a:gd name="T34" fmla="*/ 2147483647 w 10000"/>
                <a:gd name="T35" fmla="*/ 2147483647 h 8000"/>
                <a:gd name="T36" fmla="*/ 2147483647 w 10000"/>
                <a:gd name="T37" fmla="*/ 2147483647 h 8000"/>
                <a:gd name="T38" fmla="*/ 2147483647 w 10000"/>
                <a:gd name="T39" fmla="*/ 2147483647 h 8000"/>
                <a:gd name="T40" fmla="*/ 2147483647 w 10000"/>
                <a:gd name="T41" fmla="*/ 2147483647 h 8000"/>
                <a:gd name="T42" fmla="*/ 2147483647 w 10000"/>
                <a:gd name="T43" fmla="*/ 2147483647 h 8000"/>
                <a:gd name="T44" fmla="*/ 2147483647 w 10000"/>
                <a:gd name="T45" fmla="*/ 2147483647 h 8000"/>
                <a:gd name="T46" fmla="*/ 2147483647 w 10000"/>
                <a:gd name="T47" fmla="*/ 2147483647 h 8000"/>
                <a:gd name="T48" fmla="*/ 2147483647 w 10000"/>
                <a:gd name="T49" fmla="*/ 2147483647 h 8000"/>
                <a:gd name="T50" fmla="*/ 2147483647 w 10000"/>
                <a:gd name="T51" fmla="*/ 2147483647 h 8000"/>
                <a:gd name="T52" fmla="*/ 2147483647 w 10000"/>
                <a:gd name="T53" fmla="*/ 2147483647 h 8000"/>
                <a:gd name="T54" fmla="*/ 2147483647 w 10000"/>
                <a:gd name="T55" fmla="*/ 2147483647 h 8000"/>
                <a:gd name="T56" fmla="*/ 2147483647 w 10000"/>
                <a:gd name="T57" fmla="*/ 2147483647 h 8000"/>
                <a:gd name="T58" fmla="*/ 2147483647 w 10000"/>
                <a:gd name="T59" fmla="*/ 2147483647 h 8000"/>
                <a:gd name="T60" fmla="*/ 2147483647 w 10000"/>
                <a:gd name="T61" fmla="*/ 2147483647 h 8000"/>
                <a:gd name="T62" fmla="*/ 2147483647 w 10000"/>
                <a:gd name="T63" fmla="*/ 2147483647 h 8000"/>
                <a:gd name="T64" fmla="*/ 2147483647 w 10000"/>
                <a:gd name="T65" fmla="*/ 2147483647 h 8000"/>
                <a:gd name="T66" fmla="*/ 2147483647 w 10000"/>
                <a:gd name="T67" fmla="*/ 2147483647 h 8000"/>
                <a:gd name="T68" fmla="*/ 2147483647 w 10000"/>
                <a:gd name="T69" fmla="*/ 2147483647 h 8000"/>
                <a:gd name="T70" fmla="*/ 2147483647 w 10000"/>
                <a:gd name="T71" fmla="*/ 2147483647 h 8000"/>
                <a:gd name="T72" fmla="*/ 2147483647 w 10000"/>
                <a:gd name="T73" fmla="*/ 2147483647 h 8000"/>
                <a:gd name="T74" fmla="*/ 2147483647 w 10000"/>
                <a:gd name="T75" fmla="*/ 2147483647 h 8000"/>
                <a:gd name="T76" fmla="*/ 2147483647 w 10000"/>
                <a:gd name="T77" fmla="*/ 2147483647 h 8000"/>
                <a:gd name="T78" fmla="*/ 2147483647 w 10000"/>
                <a:gd name="T79" fmla="*/ 2147483647 h 8000"/>
                <a:gd name="T80" fmla="*/ 2147483647 w 10000"/>
                <a:gd name="T81" fmla="*/ 2147483647 h 8000"/>
                <a:gd name="T82" fmla="*/ 2147483647 w 10000"/>
                <a:gd name="T83" fmla="*/ 2147483647 h 8000"/>
                <a:gd name="T84" fmla="*/ 2147483647 w 10000"/>
                <a:gd name="T85" fmla="*/ 2147483647 h 8000"/>
                <a:gd name="T86" fmla="*/ 2147483647 w 10000"/>
                <a:gd name="T87" fmla="*/ 2147483647 h 8000"/>
                <a:gd name="T88" fmla="*/ 2147483647 w 10000"/>
                <a:gd name="T89" fmla="*/ 2147483647 h 8000"/>
                <a:gd name="T90" fmla="*/ 2147483647 w 10000"/>
                <a:gd name="T91" fmla="*/ 2147483647 h 8000"/>
                <a:gd name="T92" fmla="*/ 2147483647 w 10000"/>
                <a:gd name="T93" fmla="*/ 2147483647 h 8000"/>
                <a:gd name="T94" fmla="*/ 2147483647 w 10000"/>
                <a:gd name="T95" fmla="*/ 2147483647 h 8000"/>
                <a:gd name="T96" fmla="*/ 2147483647 w 10000"/>
                <a:gd name="T97" fmla="*/ 2147483647 h 8000"/>
                <a:gd name="T98" fmla="*/ 0 w 10000"/>
                <a:gd name="T99" fmla="*/ 0 h 8000"/>
                <a:gd name="T100" fmla="*/ 0 w 10000"/>
                <a:gd name="T101" fmla="*/ 0 h 8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5"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6" name="Rectangle 15"/>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7" name="Date Placeholder 4"/>
          <p:cNvSpPr>
            <a:spLocks noGrp="1"/>
          </p:cNvSpPr>
          <p:nvPr>
            <p:ph type="dt" sz="half" idx="10"/>
          </p:nvPr>
        </p:nvSpPr>
        <p:spPr/>
        <p:txBody>
          <a:bodyPr/>
          <a:lstStyle>
            <a:lvl1pPr>
              <a:defRPr/>
            </a:lvl1pPr>
          </a:lstStyle>
          <a:p>
            <a:pPr>
              <a:defRPr/>
            </a:pPr>
            <a:fld id="{9ED5DA93-5CFA-4289-B8C3-B85D67CC3499}" type="datetime1">
              <a:rPr lang="en-IN"/>
              <a:pPr>
                <a:defRPr/>
              </a:pPr>
              <a:t>08-11-2017</a:t>
            </a:fld>
            <a:endParaRPr lang="en-IN"/>
          </a:p>
        </p:txBody>
      </p:sp>
      <p:sp>
        <p:nvSpPr>
          <p:cNvPr id="18" name="Footer Placeholder 5"/>
          <p:cNvSpPr>
            <a:spLocks noGrp="1"/>
          </p:cNvSpPr>
          <p:nvPr>
            <p:ph type="ftr" sz="quarter" idx="11"/>
          </p:nvPr>
        </p:nvSpPr>
        <p:spPr/>
        <p:txBody>
          <a:bodyPr/>
          <a:lstStyle>
            <a:lvl1pPr>
              <a:defRPr/>
            </a:lvl1pPr>
          </a:lstStyle>
          <a:p>
            <a:pPr>
              <a:defRPr/>
            </a:pPr>
            <a:r>
              <a:rPr lang="en-IN"/>
              <a:t>© Indirect Taxes Committee, ICAI</a:t>
            </a:r>
          </a:p>
        </p:txBody>
      </p:sp>
      <p:sp>
        <p:nvSpPr>
          <p:cNvPr id="19" name="Slide Number Placeholder 6"/>
          <p:cNvSpPr>
            <a:spLocks noGrp="1"/>
          </p:cNvSpPr>
          <p:nvPr>
            <p:ph type="sldNum" sz="quarter" idx="12"/>
          </p:nvPr>
        </p:nvSpPr>
        <p:spPr/>
        <p:txBody>
          <a:bodyPr/>
          <a:lstStyle>
            <a:lvl1pPr>
              <a:defRPr/>
            </a:lvl1pPr>
          </a:lstStyle>
          <a:p>
            <a:fld id="{777D0402-EA04-4886-9E51-13F540FCAD32}" type="slidenum">
              <a:rPr lang="en-IN" altLang="en-US"/>
              <a:pPr/>
              <a:t>‹#›</a:t>
            </a:fld>
            <a:endParaRPr lang="en-IN" altLang="en-US"/>
          </a:p>
        </p:txBody>
      </p:sp>
    </p:spTree>
    <p:extLst>
      <p:ext uri="{BB962C8B-B14F-4D97-AF65-F5344CB8AC3E}">
        <p14:creationId xmlns:p14="http://schemas.microsoft.com/office/powerpoint/2010/main" val="1789371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23"/>
          <p:cNvGrpSpPr>
            <a:grpSpLocks/>
          </p:cNvGrpSpPr>
          <p:nvPr/>
        </p:nvGrpSpPr>
        <p:grpSpPr bwMode="auto">
          <a:xfrm>
            <a:off x="0" y="-1588"/>
            <a:ext cx="12192000" cy="6865938"/>
            <a:chOff x="0" y="-2373"/>
            <a:chExt cx="12192000" cy="6867027"/>
          </a:xfrm>
        </p:grpSpPr>
        <p:sp>
          <p:nvSpPr>
            <p:cNvPr id="6" name="Rectangle 5"/>
            <p:cNvSpPr/>
            <p:nvPr/>
          </p:nvSpPr>
          <p:spPr>
            <a:xfrm>
              <a:off x="0" y="0"/>
              <a:ext cx="12192000" cy="6858000"/>
            </a:xfrm>
            <a:prstGeom prst="rect">
              <a:avLst/>
            </a:prstGeom>
            <a:blipFill>
              <a:blip r:embed="rId2" cstate="print">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p:nvSpPr>
          <p:spPr>
            <a:xfrm>
              <a:off x="6172200" y="402504"/>
              <a:ext cx="5595938"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a:spLocks/>
            </p:cNvSpPr>
            <p:nvPr/>
          </p:nvSpPr>
          <p:spPr bwMode="gray">
            <a:xfrm rot="-5400000">
              <a:off x="3295432" y="2801721"/>
              <a:ext cx="6053670" cy="1254558"/>
            </a:xfrm>
            <a:custGeom>
              <a:avLst/>
              <a:gdLst>
                <a:gd name="T0" fmla="*/ 0 w 10000"/>
                <a:gd name="T1" fmla="*/ 0 h 8000"/>
                <a:gd name="T2" fmla="*/ 0 w 10000"/>
                <a:gd name="T3" fmla="*/ 2147483647 h 8000"/>
                <a:gd name="T4" fmla="*/ 2147483647 w 10000"/>
                <a:gd name="T5" fmla="*/ 2147483647 h 8000"/>
                <a:gd name="T6" fmla="*/ 2147483647 w 10000"/>
                <a:gd name="T7" fmla="*/ 2147483647 h 8000"/>
                <a:gd name="T8" fmla="*/ 2147483647 w 10000"/>
                <a:gd name="T9" fmla="*/ 2147483647 h 8000"/>
                <a:gd name="T10" fmla="*/ 2147483647 w 10000"/>
                <a:gd name="T11" fmla="*/ 2147483647 h 8000"/>
                <a:gd name="T12" fmla="*/ 2147483647 w 10000"/>
                <a:gd name="T13" fmla="*/ 2147483647 h 8000"/>
                <a:gd name="T14" fmla="*/ 2147483647 w 10000"/>
                <a:gd name="T15" fmla="*/ 2147483647 h 8000"/>
                <a:gd name="T16" fmla="*/ 2147483647 w 10000"/>
                <a:gd name="T17" fmla="*/ 2147483647 h 8000"/>
                <a:gd name="T18" fmla="*/ 2147483647 w 10000"/>
                <a:gd name="T19" fmla="*/ 2147483647 h 8000"/>
                <a:gd name="T20" fmla="*/ 2147483647 w 10000"/>
                <a:gd name="T21" fmla="*/ 2147483647 h 8000"/>
                <a:gd name="T22" fmla="*/ 2147483647 w 10000"/>
                <a:gd name="T23" fmla="*/ 2147483647 h 8000"/>
                <a:gd name="T24" fmla="*/ 2147483647 w 10000"/>
                <a:gd name="T25" fmla="*/ 2147483647 h 8000"/>
                <a:gd name="T26" fmla="*/ 2147483647 w 10000"/>
                <a:gd name="T27" fmla="*/ 2147483647 h 8000"/>
                <a:gd name="T28" fmla="*/ 2147483647 w 10000"/>
                <a:gd name="T29" fmla="*/ 2147483647 h 8000"/>
                <a:gd name="T30" fmla="*/ 2147483647 w 10000"/>
                <a:gd name="T31" fmla="*/ 2147483647 h 8000"/>
                <a:gd name="T32" fmla="*/ 2147483647 w 10000"/>
                <a:gd name="T33" fmla="*/ 2147483647 h 8000"/>
                <a:gd name="T34" fmla="*/ 2147483647 w 10000"/>
                <a:gd name="T35" fmla="*/ 2147483647 h 8000"/>
                <a:gd name="T36" fmla="*/ 2147483647 w 10000"/>
                <a:gd name="T37" fmla="*/ 2147483647 h 8000"/>
                <a:gd name="T38" fmla="*/ 2147483647 w 10000"/>
                <a:gd name="T39" fmla="*/ 2147483647 h 8000"/>
                <a:gd name="T40" fmla="*/ 2147483647 w 10000"/>
                <a:gd name="T41" fmla="*/ 2147483647 h 8000"/>
                <a:gd name="T42" fmla="*/ 2147483647 w 10000"/>
                <a:gd name="T43" fmla="*/ 2147483647 h 8000"/>
                <a:gd name="T44" fmla="*/ 2147483647 w 10000"/>
                <a:gd name="T45" fmla="*/ 2147483647 h 8000"/>
                <a:gd name="T46" fmla="*/ 2147483647 w 10000"/>
                <a:gd name="T47" fmla="*/ 2147483647 h 8000"/>
                <a:gd name="T48" fmla="*/ 2147483647 w 10000"/>
                <a:gd name="T49" fmla="*/ 2147483647 h 8000"/>
                <a:gd name="T50" fmla="*/ 2147483647 w 10000"/>
                <a:gd name="T51" fmla="*/ 2147483647 h 8000"/>
                <a:gd name="T52" fmla="*/ 2147483647 w 10000"/>
                <a:gd name="T53" fmla="*/ 2147483647 h 8000"/>
                <a:gd name="T54" fmla="*/ 2147483647 w 10000"/>
                <a:gd name="T55" fmla="*/ 2147483647 h 8000"/>
                <a:gd name="T56" fmla="*/ 2147483647 w 10000"/>
                <a:gd name="T57" fmla="*/ 2147483647 h 8000"/>
                <a:gd name="T58" fmla="*/ 2147483647 w 10000"/>
                <a:gd name="T59" fmla="*/ 2147483647 h 8000"/>
                <a:gd name="T60" fmla="*/ 2147483647 w 10000"/>
                <a:gd name="T61" fmla="*/ 2147483647 h 8000"/>
                <a:gd name="T62" fmla="*/ 2147483647 w 10000"/>
                <a:gd name="T63" fmla="*/ 2147483647 h 8000"/>
                <a:gd name="T64" fmla="*/ 2147483647 w 10000"/>
                <a:gd name="T65" fmla="*/ 2147483647 h 8000"/>
                <a:gd name="T66" fmla="*/ 2147483647 w 10000"/>
                <a:gd name="T67" fmla="*/ 2147483647 h 8000"/>
                <a:gd name="T68" fmla="*/ 2147483647 w 10000"/>
                <a:gd name="T69" fmla="*/ 2147483647 h 8000"/>
                <a:gd name="T70" fmla="*/ 2147483647 w 10000"/>
                <a:gd name="T71" fmla="*/ 2147483647 h 8000"/>
                <a:gd name="T72" fmla="*/ 2147483647 w 10000"/>
                <a:gd name="T73" fmla="*/ 2147483647 h 8000"/>
                <a:gd name="T74" fmla="*/ 2147483647 w 10000"/>
                <a:gd name="T75" fmla="*/ 2147483647 h 8000"/>
                <a:gd name="T76" fmla="*/ 2147483647 w 10000"/>
                <a:gd name="T77" fmla="*/ 2147483647 h 8000"/>
                <a:gd name="T78" fmla="*/ 2147483647 w 10000"/>
                <a:gd name="T79" fmla="*/ 2147483647 h 8000"/>
                <a:gd name="T80" fmla="*/ 2147483647 w 10000"/>
                <a:gd name="T81" fmla="*/ 2147483647 h 8000"/>
                <a:gd name="T82" fmla="*/ 2147483647 w 10000"/>
                <a:gd name="T83" fmla="*/ 2147483647 h 8000"/>
                <a:gd name="T84" fmla="*/ 2147483647 w 10000"/>
                <a:gd name="T85" fmla="*/ 2147483647 h 8000"/>
                <a:gd name="T86" fmla="*/ 2147483647 w 10000"/>
                <a:gd name="T87" fmla="*/ 2147483647 h 8000"/>
                <a:gd name="T88" fmla="*/ 2147483647 w 10000"/>
                <a:gd name="T89" fmla="*/ 2147483647 h 8000"/>
                <a:gd name="T90" fmla="*/ 2147483647 w 10000"/>
                <a:gd name="T91" fmla="*/ 2147483647 h 8000"/>
                <a:gd name="T92" fmla="*/ 2147483647 w 10000"/>
                <a:gd name="T93" fmla="*/ 2147483647 h 8000"/>
                <a:gd name="T94" fmla="*/ 2147483647 w 10000"/>
                <a:gd name="T95" fmla="*/ 2147483647 h 8000"/>
                <a:gd name="T96" fmla="*/ 2147483647 w 10000"/>
                <a:gd name="T97" fmla="*/ 2147483647 h 8000"/>
                <a:gd name="T98" fmla="*/ 0 w 10000"/>
                <a:gd name="T99" fmla="*/ 0 h 8000"/>
                <a:gd name="T100" fmla="*/ 0 w 10000"/>
                <a:gd name="T101" fmla="*/ 0 h 8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4" name="Freeform 5"/>
            <p:cNvSpPr>
              <a:spLocks/>
            </p:cNvSpPr>
            <p:nvPr/>
          </p:nvSpPr>
          <p:spPr bwMode="gray">
            <a:xfrm rot="-5677511">
              <a:off x="4203594" y="1826078"/>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5"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6" name="Rectangle 15"/>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7" name="Date Placeholder 4"/>
          <p:cNvSpPr>
            <a:spLocks noGrp="1"/>
          </p:cNvSpPr>
          <p:nvPr>
            <p:ph type="dt" sz="half" idx="10"/>
          </p:nvPr>
        </p:nvSpPr>
        <p:spPr/>
        <p:txBody>
          <a:bodyPr/>
          <a:lstStyle>
            <a:lvl1pPr>
              <a:defRPr/>
            </a:lvl1pPr>
          </a:lstStyle>
          <a:p>
            <a:pPr>
              <a:defRPr/>
            </a:pPr>
            <a:fld id="{0A544FA0-ECEA-459F-B7C8-5D1B78583709}" type="datetime1">
              <a:rPr lang="en-IN"/>
              <a:pPr>
                <a:defRPr/>
              </a:pPr>
              <a:t>08-11-2017</a:t>
            </a:fld>
            <a:endParaRPr lang="en-IN"/>
          </a:p>
        </p:txBody>
      </p:sp>
      <p:sp>
        <p:nvSpPr>
          <p:cNvPr id="18" name="Footer Placeholder 5"/>
          <p:cNvSpPr>
            <a:spLocks noGrp="1"/>
          </p:cNvSpPr>
          <p:nvPr>
            <p:ph type="ftr" sz="quarter" idx="11"/>
          </p:nvPr>
        </p:nvSpPr>
        <p:spPr/>
        <p:txBody>
          <a:bodyPr/>
          <a:lstStyle>
            <a:lvl1pPr>
              <a:defRPr/>
            </a:lvl1pPr>
          </a:lstStyle>
          <a:p>
            <a:pPr>
              <a:defRPr/>
            </a:pPr>
            <a:r>
              <a:rPr lang="en-IN"/>
              <a:t>© Indirect Taxes Committee, ICAI</a:t>
            </a:r>
          </a:p>
        </p:txBody>
      </p:sp>
      <p:sp>
        <p:nvSpPr>
          <p:cNvPr id="19" name="Slide Number Placeholder 6"/>
          <p:cNvSpPr>
            <a:spLocks noGrp="1"/>
          </p:cNvSpPr>
          <p:nvPr>
            <p:ph type="sldNum" sz="quarter" idx="12"/>
          </p:nvPr>
        </p:nvSpPr>
        <p:spPr/>
        <p:txBody>
          <a:bodyPr/>
          <a:lstStyle>
            <a:lvl1pPr>
              <a:defRPr/>
            </a:lvl1pPr>
          </a:lstStyle>
          <a:p>
            <a:fld id="{7FA5A3D0-E251-454C-9ACE-E788CF250EC8}" type="slidenum">
              <a:rPr lang="en-IN" altLang="en-US"/>
              <a:pPr/>
              <a:t>‹#›</a:t>
            </a:fld>
            <a:endParaRPr lang="en-IN" altLang="en-US"/>
          </a:p>
        </p:txBody>
      </p:sp>
    </p:spTree>
    <p:extLst>
      <p:ext uri="{BB962C8B-B14F-4D97-AF65-F5344CB8AC3E}">
        <p14:creationId xmlns:p14="http://schemas.microsoft.com/office/powerpoint/2010/main" val="2301930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5" name="Group 23"/>
          <p:cNvGrpSpPr>
            <a:grpSpLocks/>
          </p:cNvGrpSpPr>
          <p:nvPr/>
        </p:nvGrpSpPr>
        <p:grpSpPr bwMode="auto">
          <a:xfrm>
            <a:off x="0" y="-1588"/>
            <a:ext cx="12192000" cy="6865938"/>
            <a:chOff x="0" y="-2373"/>
            <a:chExt cx="12192000" cy="6867027"/>
          </a:xfrm>
        </p:grpSpPr>
        <p:sp>
          <p:nvSpPr>
            <p:cNvPr id="6" name="Rectangle 5"/>
            <p:cNvSpPr/>
            <p:nvPr/>
          </p:nvSpPr>
          <p:spPr>
            <a:xfrm>
              <a:off x="0" y="0"/>
              <a:ext cx="12192000" cy="6858000"/>
            </a:xfrm>
            <a:prstGeom prst="rect">
              <a:avLst/>
            </a:prstGeom>
            <a:blipFill>
              <a:blip r:embed="rId2" cstate="print">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a:spLocks/>
            </p:cNvSpPr>
            <p:nvPr/>
          </p:nvSpPr>
          <p:spPr bwMode="gray">
            <a:xfrm rot="10371525">
              <a:off x="263767" y="4438254"/>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 name="Freeform 5"/>
            <p:cNvSpPr>
              <a:spLocks/>
            </p:cNvSpPr>
            <p:nvPr/>
          </p:nvSpPr>
          <p:spPr bwMode="gray">
            <a:xfrm rot="10800000">
              <a:off x="459506" y="321130"/>
              <a:ext cx="11277600" cy="4533900"/>
            </a:xfrm>
            <a:custGeom>
              <a:avLst/>
              <a:gdLst>
                <a:gd name="T0" fmla="*/ 0 w 7104"/>
                <a:gd name="T1" fmla="*/ 0 h 2856"/>
                <a:gd name="T2" fmla="*/ 0 w 7104"/>
                <a:gd name="T3" fmla="*/ 2147483647 h 2856"/>
                <a:gd name="T4" fmla="*/ 2147483647 w 7104"/>
                <a:gd name="T5" fmla="*/ 2147483647 h 2856"/>
                <a:gd name="T6" fmla="*/ 2147483647 w 7104"/>
                <a:gd name="T7" fmla="*/ 2147483647 h 2856"/>
                <a:gd name="T8" fmla="*/ 2147483647 w 7104"/>
                <a:gd name="T9" fmla="*/ 2147483647 h 2856"/>
                <a:gd name="T10" fmla="*/ 2147483647 w 7104"/>
                <a:gd name="T11" fmla="*/ 2147483647 h 2856"/>
                <a:gd name="T12" fmla="*/ 2147483647 w 7104"/>
                <a:gd name="T13" fmla="*/ 2147483647 h 2856"/>
                <a:gd name="T14" fmla="*/ 2147483647 w 7104"/>
                <a:gd name="T15" fmla="*/ 2147483647 h 2856"/>
                <a:gd name="T16" fmla="*/ 2147483647 w 7104"/>
                <a:gd name="T17" fmla="*/ 2147483647 h 2856"/>
                <a:gd name="T18" fmla="*/ 2147483647 w 7104"/>
                <a:gd name="T19" fmla="*/ 2147483647 h 2856"/>
                <a:gd name="T20" fmla="*/ 2147483647 w 7104"/>
                <a:gd name="T21" fmla="*/ 2147483647 h 2856"/>
                <a:gd name="T22" fmla="*/ 2147483647 w 7104"/>
                <a:gd name="T23" fmla="*/ 2147483647 h 2856"/>
                <a:gd name="T24" fmla="*/ 2147483647 w 7104"/>
                <a:gd name="T25" fmla="*/ 2147483647 h 2856"/>
                <a:gd name="T26" fmla="*/ 2147483647 w 7104"/>
                <a:gd name="T27" fmla="*/ 2147483647 h 2856"/>
                <a:gd name="T28" fmla="*/ 2147483647 w 7104"/>
                <a:gd name="T29" fmla="*/ 2147483647 h 2856"/>
                <a:gd name="T30" fmla="*/ 2147483647 w 7104"/>
                <a:gd name="T31" fmla="*/ 2147483647 h 2856"/>
                <a:gd name="T32" fmla="*/ 2147483647 w 7104"/>
                <a:gd name="T33" fmla="*/ 2147483647 h 2856"/>
                <a:gd name="T34" fmla="*/ 2147483647 w 7104"/>
                <a:gd name="T35" fmla="*/ 2147483647 h 2856"/>
                <a:gd name="T36" fmla="*/ 2147483647 w 7104"/>
                <a:gd name="T37" fmla="*/ 2147483647 h 2856"/>
                <a:gd name="T38" fmla="*/ 2147483647 w 7104"/>
                <a:gd name="T39" fmla="*/ 2147483647 h 2856"/>
                <a:gd name="T40" fmla="*/ 2147483647 w 7104"/>
                <a:gd name="T41" fmla="*/ 2147483647 h 2856"/>
                <a:gd name="T42" fmla="*/ 2147483647 w 7104"/>
                <a:gd name="T43" fmla="*/ 2147483647 h 2856"/>
                <a:gd name="T44" fmla="*/ 2147483647 w 7104"/>
                <a:gd name="T45" fmla="*/ 2147483647 h 2856"/>
                <a:gd name="T46" fmla="*/ 2147483647 w 7104"/>
                <a:gd name="T47" fmla="*/ 2147483647 h 2856"/>
                <a:gd name="T48" fmla="*/ 2147483647 w 7104"/>
                <a:gd name="T49" fmla="*/ 2147483647 h 2856"/>
                <a:gd name="T50" fmla="*/ 2147483647 w 7104"/>
                <a:gd name="T51" fmla="*/ 2147483647 h 2856"/>
                <a:gd name="T52" fmla="*/ 2147483647 w 7104"/>
                <a:gd name="T53" fmla="*/ 2147483647 h 2856"/>
                <a:gd name="T54" fmla="*/ 2147483647 w 7104"/>
                <a:gd name="T55" fmla="*/ 2147483647 h 2856"/>
                <a:gd name="T56" fmla="*/ 2147483647 w 7104"/>
                <a:gd name="T57" fmla="*/ 2147483647 h 2856"/>
                <a:gd name="T58" fmla="*/ 2147483647 w 7104"/>
                <a:gd name="T59" fmla="*/ 2147483647 h 2856"/>
                <a:gd name="T60" fmla="*/ 2147483647 w 7104"/>
                <a:gd name="T61" fmla="*/ 2147483647 h 2856"/>
                <a:gd name="T62" fmla="*/ 2147483647 w 7104"/>
                <a:gd name="T63" fmla="*/ 2147483647 h 2856"/>
                <a:gd name="T64" fmla="*/ 2147483647 w 7104"/>
                <a:gd name="T65" fmla="*/ 2147483647 h 2856"/>
                <a:gd name="T66" fmla="*/ 2147483647 w 7104"/>
                <a:gd name="T67" fmla="*/ 2147483647 h 2856"/>
                <a:gd name="T68" fmla="*/ 2147483647 w 7104"/>
                <a:gd name="T69" fmla="*/ 2147483647 h 2856"/>
                <a:gd name="T70" fmla="*/ 2147483647 w 7104"/>
                <a:gd name="T71" fmla="*/ 2147483647 h 2856"/>
                <a:gd name="T72" fmla="*/ 2147483647 w 7104"/>
                <a:gd name="T73" fmla="*/ 2147483647 h 2856"/>
                <a:gd name="T74" fmla="*/ 2147483647 w 7104"/>
                <a:gd name="T75" fmla="*/ 2147483647 h 2856"/>
                <a:gd name="T76" fmla="*/ 2147483647 w 7104"/>
                <a:gd name="T77" fmla="*/ 2147483647 h 2856"/>
                <a:gd name="T78" fmla="*/ 2147483647 w 7104"/>
                <a:gd name="T79" fmla="*/ 2147483647 h 2856"/>
                <a:gd name="T80" fmla="*/ 2147483647 w 7104"/>
                <a:gd name="T81" fmla="*/ 2147483647 h 2856"/>
                <a:gd name="T82" fmla="*/ 2147483647 w 7104"/>
                <a:gd name="T83" fmla="*/ 2147483647 h 2856"/>
                <a:gd name="T84" fmla="*/ 2147483647 w 7104"/>
                <a:gd name="T85" fmla="*/ 2147483647 h 2856"/>
                <a:gd name="T86" fmla="*/ 2147483647 w 7104"/>
                <a:gd name="T87" fmla="*/ 2147483647 h 2856"/>
                <a:gd name="T88" fmla="*/ 2147483647 w 7104"/>
                <a:gd name="T89" fmla="*/ 2147483647 h 2856"/>
                <a:gd name="T90" fmla="*/ 2147483647 w 7104"/>
                <a:gd name="T91" fmla="*/ 2147483647 h 2856"/>
                <a:gd name="T92" fmla="*/ 2147483647 w 7104"/>
                <a:gd name="T93" fmla="*/ 2147483647 h 2856"/>
                <a:gd name="T94" fmla="*/ 2147483647 w 7104"/>
                <a:gd name="T95" fmla="*/ 2147483647 h 2856"/>
                <a:gd name="T96" fmla="*/ 2147483647 w 7104"/>
                <a:gd name="T97" fmla="*/ 2147483647 h 2856"/>
                <a:gd name="T98" fmla="*/ 0 w 7104"/>
                <a:gd name="T99" fmla="*/ 0 h 2856"/>
                <a:gd name="T100" fmla="*/ 0 w 7104"/>
                <a:gd name="T101" fmla="*/ 0 h 28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7104" h="2856">
                  <a:moveTo>
                    <a:pt x="0" y="0"/>
                  </a:moveTo>
                  <a:lnTo>
                    <a:pt x="0" y="2856"/>
                  </a:lnTo>
                  <a:lnTo>
                    <a:pt x="7104" y="2856"/>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4"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5" name="Rectangle 14"/>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Date Placeholder 4"/>
          <p:cNvSpPr>
            <a:spLocks noGrp="1"/>
          </p:cNvSpPr>
          <p:nvPr>
            <p:ph type="dt" sz="half" idx="10"/>
          </p:nvPr>
        </p:nvSpPr>
        <p:spPr/>
        <p:txBody>
          <a:bodyPr/>
          <a:lstStyle>
            <a:lvl1pPr>
              <a:defRPr/>
            </a:lvl1pPr>
          </a:lstStyle>
          <a:p>
            <a:pPr>
              <a:defRPr/>
            </a:pPr>
            <a:fld id="{73F1CDDF-A81C-4E93-88F8-46DF3F2CA4F5}" type="datetime1">
              <a:rPr lang="en-IN"/>
              <a:pPr>
                <a:defRPr/>
              </a:pPr>
              <a:t>08-11-2017</a:t>
            </a:fld>
            <a:endParaRPr lang="en-IN"/>
          </a:p>
        </p:txBody>
      </p:sp>
      <p:sp>
        <p:nvSpPr>
          <p:cNvPr id="17" name="Footer Placeholder 5"/>
          <p:cNvSpPr>
            <a:spLocks noGrp="1"/>
          </p:cNvSpPr>
          <p:nvPr>
            <p:ph type="ftr" sz="quarter" idx="11"/>
          </p:nvPr>
        </p:nvSpPr>
        <p:spPr/>
        <p:txBody>
          <a:bodyPr/>
          <a:lstStyle>
            <a:lvl1pPr>
              <a:defRPr/>
            </a:lvl1pPr>
          </a:lstStyle>
          <a:p>
            <a:pPr>
              <a:defRPr/>
            </a:pPr>
            <a:r>
              <a:rPr lang="en-IN"/>
              <a:t>© Indirect Taxes Committee, ICAI</a:t>
            </a:r>
          </a:p>
        </p:txBody>
      </p:sp>
      <p:sp>
        <p:nvSpPr>
          <p:cNvPr id="18" name="Slide Number Placeholder 6"/>
          <p:cNvSpPr>
            <a:spLocks noGrp="1"/>
          </p:cNvSpPr>
          <p:nvPr>
            <p:ph type="sldNum" sz="quarter" idx="12"/>
          </p:nvPr>
        </p:nvSpPr>
        <p:spPr/>
        <p:txBody>
          <a:bodyPr/>
          <a:lstStyle>
            <a:lvl1pPr>
              <a:defRPr/>
            </a:lvl1pPr>
          </a:lstStyle>
          <a:p>
            <a:fld id="{1A6100AD-F474-43A9-974D-3AB9D7A9C538}" type="slidenum">
              <a:rPr lang="en-IN" altLang="en-US"/>
              <a:pPr/>
              <a:t>‹#›</a:t>
            </a:fld>
            <a:endParaRPr lang="en-IN" altLang="en-US"/>
          </a:p>
        </p:txBody>
      </p:sp>
    </p:spTree>
    <p:extLst>
      <p:ext uri="{BB962C8B-B14F-4D97-AF65-F5344CB8AC3E}">
        <p14:creationId xmlns:p14="http://schemas.microsoft.com/office/powerpoint/2010/main" val="3794530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4" name="Group 23"/>
          <p:cNvGrpSpPr>
            <a:grpSpLocks/>
          </p:cNvGrpSpPr>
          <p:nvPr/>
        </p:nvGrpSpPr>
        <p:grpSpPr bwMode="auto">
          <a:xfrm>
            <a:off x="0" y="-1588"/>
            <a:ext cx="12192000" cy="6865938"/>
            <a:chOff x="0" y="-2373"/>
            <a:chExt cx="12192000" cy="6867027"/>
          </a:xfrm>
        </p:grpSpPr>
        <p:sp>
          <p:nvSpPr>
            <p:cNvPr id="5" name="Rectangle 4"/>
            <p:cNvSpPr/>
            <p:nvPr/>
          </p:nvSpPr>
          <p:spPr>
            <a:xfrm>
              <a:off x="0" y="0"/>
              <a:ext cx="12192000" cy="6858000"/>
            </a:xfrm>
            <a:prstGeom prst="rect">
              <a:avLst/>
            </a:prstGeom>
            <a:blipFill>
              <a:blip r:embed="rId2" cstate="print">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a:spLocks/>
            </p:cNvSpPr>
            <p:nvPr/>
          </p:nvSpPr>
          <p:spPr bwMode="gray">
            <a:xfrm rot="-589932">
              <a:off x="8490951" y="2714874"/>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 name="Freeform 5"/>
            <p:cNvSpPr>
              <a:spLocks/>
            </p:cNvSpPr>
            <p:nvPr/>
          </p:nvSpPr>
          <p:spPr bwMode="gray">
            <a:xfrm>
              <a:off x="455612" y="2801319"/>
              <a:ext cx="11277600" cy="3602637"/>
            </a:xfrm>
            <a:custGeom>
              <a:avLst/>
              <a:gdLst>
                <a:gd name="T0" fmla="*/ 0 w 10000"/>
                <a:gd name="T1" fmla="*/ 0 h 7946"/>
                <a:gd name="T2" fmla="*/ 0 w 10000"/>
                <a:gd name="T3" fmla="*/ 2147483647 h 7946"/>
                <a:gd name="T4" fmla="*/ 2147483647 w 10000"/>
                <a:gd name="T5" fmla="*/ 2147483647 h 7946"/>
                <a:gd name="T6" fmla="*/ 2147483647 w 10000"/>
                <a:gd name="T7" fmla="*/ 2147483647 h 7946"/>
                <a:gd name="T8" fmla="*/ 2147483647 w 10000"/>
                <a:gd name="T9" fmla="*/ 2147483647 h 7946"/>
                <a:gd name="T10" fmla="*/ 2147483647 w 10000"/>
                <a:gd name="T11" fmla="*/ 2147483647 h 7946"/>
                <a:gd name="T12" fmla="*/ 2147483647 w 10000"/>
                <a:gd name="T13" fmla="*/ 2147483647 h 7946"/>
                <a:gd name="T14" fmla="*/ 2147483647 w 10000"/>
                <a:gd name="T15" fmla="*/ 2147483647 h 7946"/>
                <a:gd name="T16" fmla="*/ 2147483647 w 10000"/>
                <a:gd name="T17" fmla="*/ 2147483647 h 7946"/>
                <a:gd name="T18" fmla="*/ 2147483647 w 10000"/>
                <a:gd name="T19" fmla="*/ 2147483647 h 7946"/>
                <a:gd name="T20" fmla="*/ 2147483647 w 10000"/>
                <a:gd name="T21" fmla="*/ 2147483647 h 7946"/>
                <a:gd name="T22" fmla="*/ 2147483647 w 10000"/>
                <a:gd name="T23" fmla="*/ 2147483647 h 7946"/>
                <a:gd name="T24" fmla="*/ 2147483647 w 10000"/>
                <a:gd name="T25" fmla="*/ 2147483647 h 7946"/>
                <a:gd name="T26" fmla="*/ 2147483647 w 10000"/>
                <a:gd name="T27" fmla="*/ 2147483647 h 7946"/>
                <a:gd name="T28" fmla="*/ 2147483647 w 10000"/>
                <a:gd name="T29" fmla="*/ 2147483647 h 7946"/>
                <a:gd name="T30" fmla="*/ 2147483647 w 10000"/>
                <a:gd name="T31" fmla="*/ 2147483647 h 7946"/>
                <a:gd name="T32" fmla="*/ 2147483647 w 10000"/>
                <a:gd name="T33" fmla="*/ 2147483647 h 7946"/>
                <a:gd name="T34" fmla="*/ 2147483647 w 10000"/>
                <a:gd name="T35" fmla="*/ 2147483647 h 7946"/>
                <a:gd name="T36" fmla="*/ 2147483647 w 10000"/>
                <a:gd name="T37" fmla="*/ 2147483647 h 7946"/>
                <a:gd name="T38" fmla="*/ 2147483647 w 10000"/>
                <a:gd name="T39" fmla="*/ 2147483647 h 7946"/>
                <a:gd name="T40" fmla="*/ 2147483647 w 10000"/>
                <a:gd name="T41" fmla="*/ 2147483647 h 7946"/>
                <a:gd name="T42" fmla="*/ 2147483647 w 10000"/>
                <a:gd name="T43" fmla="*/ 2147483647 h 7946"/>
                <a:gd name="T44" fmla="*/ 2147483647 w 10000"/>
                <a:gd name="T45" fmla="*/ 2147483647 h 7946"/>
                <a:gd name="T46" fmla="*/ 2147483647 w 10000"/>
                <a:gd name="T47" fmla="*/ 2147483647 h 7946"/>
                <a:gd name="T48" fmla="*/ 2147483647 w 10000"/>
                <a:gd name="T49" fmla="*/ 2147483647 h 7946"/>
                <a:gd name="T50" fmla="*/ 2147483647 w 10000"/>
                <a:gd name="T51" fmla="*/ 2147483647 h 7946"/>
                <a:gd name="T52" fmla="*/ 2147483647 w 10000"/>
                <a:gd name="T53" fmla="*/ 2147483647 h 7946"/>
                <a:gd name="T54" fmla="*/ 2147483647 w 10000"/>
                <a:gd name="T55" fmla="*/ 2147483647 h 7946"/>
                <a:gd name="T56" fmla="*/ 2147483647 w 10000"/>
                <a:gd name="T57" fmla="*/ 2147483647 h 7946"/>
                <a:gd name="T58" fmla="*/ 2147483647 w 10000"/>
                <a:gd name="T59" fmla="*/ 2147483647 h 7946"/>
                <a:gd name="T60" fmla="*/ 2147483647 w 10000"/>
                <a:gd name="T61" fmla="*/ 2147483647 h 7946"/>
                <a:gd name="T62" fmla="*/ 2147483647 w 10000"/>
                <a:gd name="T63" fmla="*/ 2147483647 h 7946"/>
                <a:gd name="T64" fmla="*/ 2147483647 w 10000"/>
                <a:gd name="T65" fmla="*/ 2147483647 h 7946"/>
                <a:gd name="T66" fmla="*/ 2147483647 w 10000"/>
                <a:gd name="T67" fmla="*/ 2147483647 h 7946"/>
                <a:gd name="T68" fmla="*/ 2147483647 w 10000"/>
                <a:gd name="T69" fmla="*/ 2147483647 h 7946"/>
                <a:gd name="T70" fmla="*/ 2147483647 w 10000"/>
                <a:gd name="T71" fmla="*/ 2147483647 h 7946"/>
                <a:gd name="T72" fmla="*/ 2147483647 w 10000"/>
                <a:gd name="T73" fmla="*/ 2147483647 h 7946"/>
                <a:gd name="T74" fmla="*/ 2147483647 w 10000"/>
                <a:gd name="T75" fmla="*/ 2147483647 h 7946"/>
                <a:gd name="T76" fmla="*/ 2147483647 w 10000"/>
                <a:gd name="T77" fmla="*/ 2147483647 h 7946"/>
                <a:gd name="T78" fmla="*/ 2147483647 w 10000"/>
                <a:gd name="T79" fmla="*/ 2147483647 h 7946"/>
                <a:gd name="T80" fmla="*/ 2147483647 w 10000"/>
                <a:gd name="T81" fmla="*/ 2147483647 h 7946"/>
                <a:gd name="T82" fmla="*/ 2147483647 w 10000"/>
                <a:gd name="T83" fmla="*/ 2147483647 h 7946"/>
                <a:gd name="T84" fmla="*/ 2147483647 w 10000"/>
                <a:gd name="T85" fmla="*/ 2147483647 h 7946"/>
                <a:gd name="T86" fmla="*/ 2147483647 w 10000"/>
                <a:gd name="T87" fmla="*/ 2147483647 h 7946"/>
                <a:gd name="T88" fmla="*/ 2147483647 w 10000"/>
                <a:gd name="T89" fmla="*/ 2147483647 h 7946"/>
                <a:gd name="T90" fmla="*/ 2147483647 w 10000"/>
                <a:gd name="T91" fmla="*/ 2147483647 h 7946"/>
                <a:gd name="T92" fmla="*/ 2147483647 w 10000"/>
                <a:gd name="T93" fmla="*/ 2147483647 h 7946"/>
                <a:gd name="T94" fmla="*/ 2147483647 w 10000"/>
                <a:gd name="T95" fmla="*/ 2147483647 h 7946"/>
                <a:gd name="T96" fmla="*/ 2147483647 w 10000"/>
                <a:gd name="T97" fmla="*/ 2147483647 h 7946"/>
                <a:gd name="T98" fmla="*/ 0 w 10000"/>
                <a:gd name="T99" fmla="*/ 0 h 7946"/>
                <a:gd name="T100" fmla="*/ 0 w 10000"/>
                <a:gd name="T101" fmla="*/ 0 h 79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7946">
                  <a:moveTo>
                    <a:pt x="0" y="0"/>
                  </a:moveTo>
                  <a:lnTo>
                    <a:pt x="0" y="7945"/>
                  </a:lnTo>
                  <a:lnTo>
                    <a:pt x="10000" y="7946"/>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4"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5" name="Rectangle 14"/>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Date Placeholder 3"/>
          <p:cNvSpPr>
            <a:spLocks noGrp="1"/>
          </p:cNvSpPr>
          <p:nvPr>
            <p:ph type="dt" sz="half" idx="10"/>
          </p:nvPr>
        </p:nvSpPr>
        <p:spPr/>
        <p:txBody>
          <a:bodyPr/>
          <a:lstStyle>
            <a:lvl1pPr>
              <a:defRPr/>
            </a:lvl1pPr>
          </a:lstStyle>
          <a:p>
            <a:pPr>
              <a:defRPr/>
            </a:pPr>
            <a:fld id="{A02E0D26-F36D-4099-AE0C-0168CA390F91}" type="datetime1">
              <a:rPr lang="en-IN"/>
              <a:pPr>
                <a:defRPr/>
              </a:pPr>
              <a:t>08-11-2017</a:t>
            </a:fld>
            <a:endParaRPr lang="en-IN"/>
          </a:p>
        </p:txBody>
      </p:sp>
      <p:sp>
        <p:nvSpPr>
          <p:cNvPr id="17" name="Footer Placeholder 4"/>
          <p:cNvSpPr>
            <a:spLocks noGrp="1"/>
          </p:cNvSpPr>
          <p:nvPr>
            <p:ph type="ftr" sz="quarter" idx="11"/>
          </p:nvPr>
        </p:nvSpPr>
        <p:spPr/>
        <p:txBody>
          <a:bodyPr/>
          <a:lstStyle>
            <a:lvl1pPr>
              <a:defRPr/>
            </a:lvl1pPr>
          </a:lstStyle>
          <a:p>
            <a:pPr>
              <a:defRPr/>
            </a:pPr>
            <a:r>
              <a:rPr lang="en-IN"/>
              <a:t>© Indirect Taxes Committee, ICAI</a:t>
            </a:r>
          </a:p>
        </p:txBody>
      </p:sp>
      <p:sp>
        <p:nvSpPr>
          <p:cNvPr id="18" name="Slide Number Placeholder 5"/>
          <p:cNvSpPr>
            <a:spLocks noGrp="1"/>
          </p:cNvSpPr>
          <p:nvPr>
            <p:ph type="sldNum" sz="quarter" idx="12"/>
          </p:nvPr>
        </p:nvSpPr>
        <p:spPr/>
        <p:txBody>
          <a:bodyPr/>
          <a:lstStyle>
            <a:lvl1pPr>
              <a:defRPr/>
            </a:lvl1pPr>
          </a:lstStyle>
          <a:p>
            <a:fld id="{5AFD0E14-DDFE-4B91-9CFC-2A11E8825529}" type="slidenum">
              <a:rPr lang="en-IN" altLang="en-US"/>
              <a:pPr/>
              <a:t>‹#›</a:t>
            </a:fld>
            <a:endParaRPr lang="en-IN" altLang="en-US"/>
          </a:p>
        </p:txBody>
      </p:sp>
    </p:spTree>
    <p:extLst>
      <p:ext uri="{BB962C8B-B14F-4D97-AF65-F5344CB8AC3E}">
        <p14:creationId xmlns:p14="http://schemas.microsoft.com/office/powerpoint/2010/main" val="2027381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5" name="Group 23"/>
          <p:cNvGrpSpPr>
            <a:grpSpLocks/>
          </p:cNvGrpSpPr>
          <p:nvPr/>
        </p:nvGrpSpPr>
        <p:grpSpPr bwMode="auto">
          <a:xfrm>
            <a:off x="0" y="-1588"/>
            <a:ext cx="12192000" cy="6865938"/>
            <a:chOff x="0" y="-2373"/>
            <a:chExt cx="12192000" cy="6867027"/>
          </a:xfrm>
        </p:grpSpPr>
        <p:sp>
          <p:nvSpPr>
            <p:cNvPr id="6" name="Rectangle 5"/>
            <p:cNvSpPr/>
            <p:nvPr/>
          </p:nvSpPr>
          <p:spPr>
            <a:xfrm>
              <a:off x="0" y="0"/>
              <a:ext cx="12192000" cy="6858000"/>
            </a:xfrm>
            <a:prstGeom prst="rect">
              <a:avLst/>
            </a:prstGeom>
            <a:blipFill>
              <a:blip r:embed="rId2" cstate="print">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7" name="Oval 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a:spLocks/>
            </p:cNvSpPr>
            <p:nvPr/>
          </p:nvSpPr>
          <p:spPr bwMode="gray">
            <a:xfrm rot="-589932">
              <a:off x="8490951" y="4185117"/>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5" name="Freeform 5"/>
            <p:cNvSpPr>
              <a:spLocks/>
            </p:cNvSpPr>
            <p:nvPr/>
          </p:nvSpPr>
          <p:spPr bwMode="gray">
            <a:xfrm>
              <a:off x="455612" y="4241801"/>
              <a:ext cx="11277600" cy="2337161"/>
            </a:xfrm>
            <a:custGeom>
              <a:avLst/>
              <a:gdLst>
                <a:gd name="T0" fmla="*/ 0 w 10000"/>
                <a:gd name="T1" fmla="*/ 0 h 8000"/>
                <a:gd name="T2" fmla="*/ 0 w 10000"/>
                <a:gd name="T3" fmla="*/ 2147483647 h 8000"/>
                <a:gd name="T4" fmla="*/ 2147483647 w 10000"/>
                <a:gd name="T5" fmla="*/ 2147483647 h 8000"/>
                <a:gd name="T6" fmla="*/ 2147483647 w 10000"/>
                <a:gd name="T7" fmla="*/ 2147483647 h 8000"/>
                <a:gd name="T8" fmla="*/ 2147483647 w 10000"/>
                <a:gd name="T9" fmla="*/ 2147483647 h 8000"/>
                <a:gd name="T10" fmla="*/ 2147483647 w 10000"/>
                <a:gd name="T11" fmla="*/ 2147483647 h 8000"/>
                <a:gd name="T12" fmla="*/ 2147483647 w 10000"/>
                <a:gd name="T13" fmla="*/ 2147483647 h 8000"/>
                <a:gd name="T14" fmla="*/ 2147483647 w 10000"/>
                <a:gd name="T15" fmla="*/ 2147483647 h 8000"/>
                <a:gd name="T16" fmla="*/ 2147483647 w 10000"/>
                <a:gd name="T17" fmla="*/ 2147483647 h 8000"/>
                <a:gd name="T18" fmla="*/ 2147483647 w 10000"/>
                <a:gd name="T19" fmla="*/ 2147483647 h 8000"/>
                <a:gd name="T20" fmla="*/ 2147483647 w 10000"/>
                <a:gd name="T21" fmla="*/ 2147483647 h 8000"/>
                <a:gd name="T22" fmla="*/ 2147483647 w 10000"/>
                <a:gd name="T23" fmla="*/ 2147483647 h 8000"/>
                <a:gd name="T24" fmla="*/ 2147483647 w 10000"/>
                <a:gd name="T25" fmla="*/ 2147483647 h 8000"/>
                <a:gd name="T26" fmla="*/ 2147483647 w 10000"/>
                <a:gd name="T27" fmla="*/ 2147483647 h 8000"/>
                <a:gd name="T28" fmla="*/ 2147483647 w 10000"/>
                <a:gd name="T29" fmla="*/ 2147483647 h 8000"/>
                <a:gd name="T30" fmla="*/ 2147483647 w 10000"/>
                <a:gd name="T31" fmla="*/ 2147483647 h 8000"/>
                <a:gd name="T32" fmla="*/ 2147483647 w 10000"/>
                <a:gd name="T33" fmla="*/ 2147483647 h 8000"/>
                <a:gd name="T34" fmla="*/ 2147483647 w 10000"/>
                <a:gd name="T35" fmla="*/ 2147483647 h 8000"/>
                <a:gd name="T36" fmla="*/ 2147483647 w 10000"/>
                <a:gd name="T37" fmla="*/ 2147483647 h 8000"/>
                <a:gd name="T38" fmla="*/ 2147483647 w 10000"/>
                <a:gd name="T39" fmla="*/ 2147483647 h 8000"/>
                <a:gd name="T40" fmla="*/ 2147483647 w 10000"/>
                <a:gd name="T41" fmla="*/ 2147483647 h 8000"/>
                <a:gd name="T42" fmla="*/ 2147483647 w 10000"/>
                <a:gd name="T43" fmla="*/ 2147483647 h 8000"/>
                <a:gd name="T44" fmla="*/ 2147483647 w 10000"/>
                <a:gd name="T45" fmla="*/ 2147483647 h 8000"/>
                <a:gd name="T46" fmla="*/ 2147483647 w 10000"/>
                <a:gd name="T47" fmla="*/ 2147483647 h 8000"/>
                <a:gd name="T48" fmla="*/ 2147483647 w 10000"/>
                <a:gd name="T49" fmla="*/ 2147483647 h 8000"/>
                <a:gd name="T50" fmla="*/ 2147483647 w 10000"/>
                <a:gd name="T51" fmla="*/ 2147483647 h 8000"/>
                <a:gd name="T52" fmla="*/ 2147483647 w 10000"/>
                <a:gd name="T53" fmla="*/ 2147483647 h 8000"/>
                <a:gd name="T54" fmla="*/ 2147483647 w 10000"/>
                <a:gd name="T55" fmla="*/ 2147483647 h 8000"/>
                <a:gd name="T56" fmla="*/ 2147483647 w 10000"/>
                <a:gd name="T57" fmla="*/ 2147483647 h 8000"/>
                <a:gd name="T58" fmla="*/ 2147483647 w 10000"/>
                <a:gd name="T59" fmla="*/ 2147483647 h 8000"/>
                <a:gd name="T60" fmla="*/ 2147483647 w 10000"/>
                <a:gd name="T61" fmla="*/ 2147483647 h 8000"/>
                <a:gd name="T62" fmla="*/ 2147483647 w 10000"/>
                <a:gd name="T63" fmla="*/ 2147483647 h 8000"/>
                <a:gd name="T64" fmla="*/ 2147483647 w 10000"/>
                <a:gd name="T65" fmla="*/ 2147483647 h 8000"/>
                <a:gd name="T66" fmla="*/ 2147483647 w 10000"/>
                <a:gd name="T67" fmla="*/ 2147483647 h 8000"/>
                <a:gd name="T68" fmla="*/ 2147483647 w 10000"/>
                <a:gd name="T69" fmla="*/ 2147483647 h 8000"/>
                <a:gd name="T70" fmla="*/ 2147483647 w 10000"/>
                <a:gd name="T71" fmla="*/ 2147483647 h 8000"/>
                <a:gd name="T72" fmla="*/ 2147483647 w 10000"/>
                <a:gd name="T73" fmla="*/ 2147483647 h 8000"/>
                <a:gd name="T74" fmla="*/ 2147483647 w 10000"/>
                <a:gd name="T75" fmla="*/ 2147483647 h 8000"/>
                <a:gd name="T76" fmla="*/ 2147483647 w 10000"/>
                <a:gd name="T77" fmla="*/ 2147483647 h 8000"/>
                <a:gd name="T78" fmla="*/ 2147483647 w 10000"/>
                <a:gd name="T79" fmla="*/ 2147483647 h 8000"/>
                <a:gd name="T80" fmla="*/ 2147483647 w 10000"/>
                <a:gd name="T81" fmla="*/ 2147483647 h 8000"/>
                <a:gd name="T82" fmla="*/ 2147483647 w 10000"/>
                <a:gd name="T83" fmla="*/ 2147483647 h 8000"/>
                <a:gd name="T84" fmla="*/ 2147483647 w 10000"/>
                <a:gd name="T85" fmla="*/ 2147483647 h 8000"/>
                <a:gd name="T86" fmla="*/ 2147483647 w 10000"/>
                <a:gd name="T87" fmla="*/ 2147483647 h 8000"/>
                <a:gd name="T88" fmla="*/ 2147483647 w 10000"/>
                <a:gd name="T89" fmla="*/ 2147483647 h 8000"/>
                <a:gd name="T90" fmla="*/ 2147483647 w 10000"/>
                <a:gd name="T91" fmla="*/ 2147483647 h 8000"/>
                <a:gd name="T92" fmla="*/ 2147483647 w 10000"/>
                <a:gd name="T93" fmla="*/ 2147483647 h 8000"/>
                <a:gd name="T94" fmla="*/ 2147483647 w 10000"/>
                <a:gd name="T95" fmla="*/ 2147483647 h 8000"/>
                <a:gd name="T96" fmla="*/ 2147483647 w 10000"/>
                <a:gd name="T97" fmla="*/ 2147483647 h 8000"/>
                <a:gd name="T98" fmla="*/ 0 w 10000"/>
                <a:gd name="T99" fmla="*/ 0 h 8000"/>
                <a:gd name="T100" fmla="*/ 0 w 10000"/>
                <a:gd name="T101" fmla="*/ 0 h 8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6"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7" name="TextBox 16"/>
          <p:cNvSpPr txBox="1"/>
          <p:nvPr/>
        </p:nvSpPr>
        <p:spPr>
          <a:xfrm>
            <a:off x="9718675" y="2632075"/>
            <a:ext cx="803275" cy="1570038"/>
          </a:xfrm>
          <a:prstGeom prst="rect">
            <a:avLst/>
          </a:prstGeom>
          <a:noFill/>
        </p:spPr>
        <p:txBody>
          <a:bodyPr>
            <a:spAutoFit/>
          </a:bodyPr>
          <a:lstStyle>
            <a:defPPr>
              <a:defRPr lang="en-US"/>
            </a:defPPr>
            <a:lvl1pPr algn="r">
              <a:defRPr sz="12200" b="0" i="0">
                <a:solidFill>
                  <a:schemeClr val="accent1"/>
                </a:solidFill>
                <a:latin typeface="Arial"/>
                <a:cs typeface="Arial"/>
              </a:defRPr>
            </a:lvl1pPr>
          </a:lstStyle>
          <a:p>
            <a:pPr>
              <a:defRPr/>
            </a:pPr>
            <a:r>
              <a:rPr lang="en-US" sz="9600" dirty="0"/>
              <a:t>”</a:t>
            </a:r>
          </a:p>
        </p:txBody>
      </p:sp>
      <p:sp>
        <p:nvSpPr>
          <p:cNvPr id="18" name="TextBox 17"/>
          <p:cNvSpPr txBox="1"/>
          <p:nvPr/>
        </p:nvSpPr>
        <p:spPr>
          <a:xfrm>
            <a:off x="898525" y="590550"/>
            <a:ext cx="801688" cy="1570038"/>
          </a:xfrm>
          <a:prstGeom prst="rect">
            <a:avLst/>
          </a:prstGeom>
          <a:noFill/>
        </p:spPr>
        <p:txBody>
          <a:bodyPr>
            <a:spAutoFit/>
          </a:bodyPr>
          <a:lstStyle>
            <a:defPPr>
              <a:defRPr lang="en-US"/>
            </a:defPPr>
            <a:lvl1pPr algn="r">
              <a:defRPr sz="12200" b="0" i="0">
                <a:solidFill>
                  <a:schemeClr val="accent1"/>
                </a:solidFill>
                <a:latin typeface="Arial"/>
                <a:cs typeface="Arial"/>
              </a:defRPr>
            </a:lvl1pPr>
          </a:lstStyle>
          <a:p>
            <a:pPr>
              <a:defRPr/>
            </a:pPr>
            <a:r>
              <a:rPr lang="en-US" sz="9600" dirty="0"/>
              <a:t>“</a:t>
            </a:r>
          </a:p>
        </p:txBody>
      </p:sp>
      <p:sp>
        <p:nvSpPr>
          <p:cNvPr id="19" name="Rectangle 18"/>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0" name="Date Placeholder 3"/>
          <p:cNvSpPr>
            <a:spLocks noGrp="1"/>
          </p:cNvSpPr>
          <p:nvPr>
            <p:ph type="dt" sz="half" idx="14"/>
          </p:nvPr>
        </p:nvSpPr>
        <p:spPr/>
        <p:txBody>
          <a:bodyPr/>
          <a:lstStyle>
            <a:lvl1pPr>
              <a:defRPr/>
            </a:lvl1pPr>
          </a:lstStyle>
          <a:p>
            <a:pPr>
              <a:defRPr/>
            </a:pPr>
            <a:fld id="{D94E9310-A4F4-40D5-96C8-8CF70A3CEDAB}" type="datetime1">
              <a:rPr lang="en-IN"/>
              <a:pPr>
                <a:defRPr/>
              </a:pPr>
              <a:t>08-11-2017</a:t>
            </a:fld>
            <a:endParaRPr lang="en-IN"/>
          </a:p>
        </p:txBody>
      </p:sp>
      <p:sp>
        <p:nvSpPr>
          <p:cNvPr id="21" name="Footer Placeholder 4"/>
          <p:cNvSpPr>
            <a:spLocks noGrp="1"/>
          </p:cNvSpPr>
          <p:nvPr>
            <p:ph type="ftr" sz="quarter" idx="15"/>
          </p:nvPr>
        </p:nvSpPr>
        <p:spPr/>
        <p:txBody>
          <a:bodyPr/>
          <a:lstStyle>
            <a:lvl1pPr>
              <a:defRPr/>
            </a:lvl1pPr>
          </a:lstStyle>
          <a:p>
            <a:pPr>
              <a:defRPr/>
            </a:pPr>
            <a:r>
              <a:rPr lang="en-IN"/>
              <a:t>© Indirect Taxes Committee, ICAI</a:t>
            </a:r>
          </a:p>
        </p:txBody>
      </p:sp>
      <p:sp>
        <p:nvSpPr>
          <p:cNvPr id="22" name="Slide Number Placeholder 5"/>
          <p:cNvSpPr>
            <a:spLocks noGrp="1"/>
          </p:cNvSpPr>
          <p:nvPr>
            <p:ph type="sldNum" sz="quarter" idx="16"/>
          </p:nvPr>
        </p:nvSpPr>
        <p:spPr/>
        <p:txBody>
          <a:bodyPr/>
          <a:lstStyle>
            <a:lvl1pPr>
              <a:defRPr/>
            </a:lvl1pPr>
          </a:lstStyle>
          <a:p>
            <a:fld id="{D6E41A05-1421-4F57-B0A7-8763FCC724F5}" type="slidenum">
              <a:rPr lang="en-IN" altLang="en-US"/>
              <a:pPr/>
              <a:t>‹#›</a:t>
            </a:fld>
            <a:endParaRPr lang="en-IN" altLang="en-US"/>
          </a:p>
        </p:txBody>
      </p:sp>
    </p:spTree>
    <p:extLst>
      <p:ext uri="{BB962C8B-B14F-4D97-AF65-F5344CB8AC3E}">
        <p14:creationId xmlns:p14="http://schemas.microsoft.com/office/powerpoint/2010/main" val="1641414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4" name="Group 23"/>
          <p:cNvGrpSpPr>
            <a:grpSpLocks/>
          </p:cNvGrpSpPr>
          <p:nvPr/>
        </p:nvGrpSpPr>
        <p:grpSpPr bwMode="auto">
          <a:xfrm>
            <a:off x="0" y="-1588"/>
            <a:ext cx="12192000" cy="6865938"/>
            <a:chOff x="0" y="-2373"/>
            <a:chExt cx="12192000" cy="6867027"/>
          </a:xfrm>
        </p:grpSpPr>
        <p:sp>
          <p:nvSpPr>
            <p:cNvPr id="5" name="Rectangle 4"/>
            <p:cNvSpPr/>
            <p:nvPr/>
          </p:nvSpPr>
          <p:spPr>
            <a:xfrm>
              <a:off x="0" y="0"/>
              <a:ext cx="12192000" cy="6858000"/>
            </a:xfrm>
            <a:prstGeom prst="rect">
              <a:avLst/>
            </a:prstGeom>
            <a:blipFill>
              <a:blip r:embed="rId2" cstate="print">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a:spLocks/>
            </p:cNvSpPr>
            <p:nvPr/>
          </p:nvSpPr>
          <p:spPr bwMode="gray">
            <a:xfrm rot="-589932">
              <a:off x="8490951" y="4193583"/>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2" name="Freeform 5"/>
            <p:cNvSpPr>
              <a:spLocks/>
            </p:cNvSpPr>
            <p:nvPr/>
          </p:nvSpPr>
          <p:spPr bwMode="gray">
            <a:xfrm>
              <a:off x="455612" y="4241801"/>
              <a:ext cx="11277600" cy="2337161"/>
            </a:xfrm>
            <a:custGeom>
              <a:avLst/>
              <a:gdLst>
                <a:gd name="T0" fmla="*/ 0 w 10000"/>
                <a:gd name="T1" fmla="*/ 0 h 8000"/>
                <a:gd name="T2" fmla="*/ 0 w 10000"/>
                <a:gd name="T3" fmla="*/ 2147483647 h 8000"/>
                <a:gd name="T4" fmla="*/ 2147483647 w 10000"/>
                <a:gd name="T5" fmla="*/ 2147483647 h 8000"/>
                <a:gd name="T6" fmla="*/ 2147483647 w 10000"/>
                <a:gd name="T7" fmla="*/ 2147483647 h 8000"/>
                <a:gd name="T8" fmla="*/ 2147483647 w 10000"/>
                <a:gd name="T9" fmla="*/ 2147483647 h 8000"/>
                <a:gd name="T10" fmla="*/ 2147483647 w 10000"/>
                <a:gd name="T11" fmla="*/ 2147483647 h 8000"/>
                <a:gd name="T12" fmla="*/ 2147483647 w 10000"/>
                <a:gd name="T13" fmla="*/ 2147483647 h 8000"/>
                <a:gd name="T14" fmla="*/ 2147483647 w 10000"/>
                <a:gd name="T15" fmla="*/ 2147483647 h 8000"/>
                <a:gd name="T16" fmla="*/ 2147483647 w 10000"/>
                <a:gd name="T17" fmla="*/ 2147483647 h 8000"/>
                <a:gd name="T18" fmla="*/ 2147483647 w 10000"/>
                <a:gd name="T19" fmla="*/ 2147483647 h 8000"/>
                <a:gd name="T20" fmla="*/ 2147483647 w 10000"/>
                <a:gd name="T21" fmla="*/ 2147483647 h 8000"/>
                <a:gd name="T22" fmla="*/ 2147483647 w 10000"/>
                <a:gd name="T23" fmla="*/ 2147483647 h 8000"/>
                <a:gd name="T24" fmla="*/ 2147483647 w 10000"/>
                <a:gd name="T25" fmla="*/ 2147483647 h 8000"/>
                <a:gd name="T26" fmla="*/ 2147483647 w 10000"/>
                <a:gd name="T27" fmla="*/ 2147483647 h 8000"/>
                <a:gd name="T28" fmla="*/ 2147483647 w 10000"/>
                <a:gd name="T29" fmla="*/ 2147483647 h 8000"/>
                <a:gd name="T30" fmla="*/ 2147483647 w 10000"/>
                <a:gd name="T31" fmla="*/ 2147483647 h 8000"/>
                <a:gd name="T32" fmla="*/ 2147483647 w 10000"/>
                <a:gd name="T33" fmla="*/ 2147483647 h 8000"/>
                <a:gd name="T34" fmla="*/ 2147483647 w 10000"/>
                <a:gd name="T35" fmla="*/ 2147483647 h 8000"/>
                <a:gd name="T36" fmla="*/ 2147483647 w 10000"/>
                <a:gd name="T37" fmla="*/ 2147483647 h 8000"/>
                <a:gd name="T38" fmla="*/ 2147483647 w 10000"/>
                <a:gd name="T39" fmla="*/ 2147483647 h 8000"/>
                <a:gd name="T40" fmla="*/ 2147483647 w 10000"/>
                <a:gd name="T41" fmla="*/ 2147483647 h 8000"/>
                <a:gd name="T42" fmla="*/ 2147483647 w 10000"/>
                <a:gd name="T43" fmla="*/ 2147483647 h 8000"/>
                <a:gd name="T44" fmla="*/ 2147483647 w 10000"/>
                <a:gd name="T45" fmla="*/ 2147483647 h 8000"/>
                <a:gd name="T46" fmla="*/ 2147483647 w 10000"/>
                <a:gd name="T47" fmla="*/ 2147483647 h 8000"/>
                <a:gd name="T48" fmla="*/ 2147483647 w 10000"/>
                <a:gd name="T49" fmla="*/ 2147483647 h 8000"/>
                <a:gd name="T50" fmla="*/ 2147483647 w 10000"/>
                <a:gd name="T51" fmla="*/ 2147483647 h 8000"/>
                <a:gd name="T52" fmla="*/ 2147483647 w 10000"/>
                <a:gd name="T53" fmla="*/ 2147483647 h 8000"/>
                <a:gd name="T54" fmla="*/ 2147483647 w 10000"/>
                <a:gd name="T55" fmla="*/ 2147483647 h 8000"/>
                <a:gd name="T56" fmla="*/ 2147483647 w 10000"/>
                <a:gd name="T57" fmla="*/ 2147483647 h 8000"/>
                <a:gd name="T58" fmla="*/ 2147483647 w 10000"/>
                <a:gd name="T59" fmla="*/ 2147483647 h 8000"/>
                <a:gd name="T60" fmla="*/ 2147483647 w 10000"/>
                <a:gd name="T61" fmla="*/ 2147483647 h 8000"/>
                <a:gd name="T62" fmla="*/ 2147483647 w 10000"/>
                <a:gd name="T63" fmla="*/ 2147483647 h 8000"/>
                <a:gd name="T64" fmla="*/ 2147483647 w 10000"/>
                <a:gd name="T65" fmla="*/ 2147483647 h 8000"/>
                <a:gd name="T66" fmla="*/ 2147483647 w 10000"/>
                <a:gd name="T67" fmla="*/ 2147483647 h 8000"/>
                <a:gd name="T68" fmla="*/ 2147483647 w 10000"/>
                <a:gd name="T69" fmla="*/ 2147483647 h 8000"/>
                <a:gd name="T70" fmla="*/ 2147483647 w 10000"/>
                <a:gd name="T71" fmla="*/ 2147483647 h 8000"/>
                <a:gd name="T72" fmla="*/ 2147483647 w 10000"/>
                <a:gd name="T73" fmla="*/ 2147483647 h 8000"/>
                <a:gd name="T74" fmla="*/ 2147483647 w 10000"/>
                <a:gd name="T75" fmla="*/ 2147483647 h 8000"/>
                <a:gd name="T76" fmla="*/ 2147483647 w 10000"/>
                <a:gd name="T77" fmla="*/ 2147483647 h 8000"/>
                <a:gd name="T78" fmla="*/ 2147483647 w 10000"/>
                <a:gd name="T79" fmla="*/ 2147483647 h 8000"/>
                <a:gd name="T80" fmla="*/ 2147483647 w 10000"/>
                <a:gd name="T81" fmla="*/ 2147483647 h 8000"/>
                <a:gd name="T82" fmla="*/ 2147483647 w 10000"/>
                <a:gd name="T83" fmla="*/ 2147483647 h 8000"/>
                <a:gd name="T84" fmla="*/ 2147483647 w 10000"/>
                <a:gd name="T85" fmla="*/ 2147483647 h 8000"/>
                <a:gd name="T86" fmla="*/ 2147483647 w 10000"/>
                <a:gd name="T87" fmla="*/ 2147483647 h 8000"/>
                <a:gd name="T88" fmla="*/ 2147483647 w 10000"/>
                <a:gd name="T89" fmla="*/ 2147483647 h 8000"/>
                <a:gd name="T90" fmla="*/ 2147483647 w 10000"/>
                <a:gd name="T91" fmla="*/ 2147483647 h 8000"/>
                <a:gd name="T92" fmla="*/ 2147483647 w 10000"/>
                <a:gd name="T93" fmla="*/ 2147483647 h 8000"/>
                <a:gd name="T94" fmla="*/ 2147483647 w 10000"/>
                <a:gd name="T95" fmla="*/ 2147483647 h 8000"/>
                <a:gd name="T96" fmla="*/ 2147483647 w 10000"/>
                <a:gd name="T97" fmla="*/ 2147483647 h 8000"/>
                <a:gd name="T98" fmla="*/ 0 w 10000"/>
                <a:gd name="T99" fmla="*/ 0 h 8000"/>
                <a:gd name="T100" fmla="*/ 0 w 10000"/>
                <a:gd name="T101" fmla="*/ 0 h 8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4" name="Rectangle 13"/>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5" name="Date Placeholder 3"/>
          <p:cNvSpPr>
            <a:spLocks noGrp="1"/>
          </p:cNvSpPr>
          <p:nvPr>
            <p:ph type="dt" sz="half" idx="10"/>
          </p:nvPr>
        </p:nvSpPr>
        <p:spPr/>
        <p:txBody>
          <a:bodyPr/>
          <a:lstStyle>
            <a:lvl1pPr>
              <a:defRPr/>
            </a:lvl1pPr>
          </a:lstStyle>
          <a:p>
            <a:pPr>
              <a:defRPr/>
            </a:pPr>
            <a:fld id="{ED283A98-1EA8-4993-B46E-F3F5B2F93CF7}" type="datetime1">
              <a:rPr lang="en-IN"/>
              <a:pPr>
                <a:defRPr/>
              </a:pPr>
              <a:t>08-11-2017</a:t>
            </a:fld>
            <a:endParaRPr lang="en-IN"/>
          </a:p>
        </p:txBody>
      </p:sp>
      <p:sp>
        <p:nvSpPr>
          <p:cNvPr id="16" name="Footer Placeholder 4"/>
          <p:cNvSpPr>
            <a:spLocks noGrp="1"/>
          </p:cNvSpPr>
          <p:nvPr>
            <p:ph type="ftr" sz="quarter" idx="11"/>
          </p:nvPr>
        </p:nvSpPr>
        <p:spPr/>
        <p:txBody>
          <a:bodyPr/>
          <a:lstStyle>
            <a:lvl1pPr>
              <a:defRPr/>
            </a:lvl1pPr>
          </a:lstStyle>
          <a:p>
            <a:pPr>
              <a:defRPr/>
            </a:pPr>
            <a:r>
              <a:rPr lang="en-IN"/>
              <a:t>© Indirect Taxes Committee, ICAI</a:t>
            </a:r>
          </a:p>
        </p:txBody>
      </p:sp>
      <p:sp>
        <p:nvSpPr>
          <p:cNvPr id="17" name="Slide Number Placeholder 5"/>
          <p:cNvSpPr>
            <a:spLocks noGrp="1"/>
          </p:cNvSpPr>
          <p:nvPr>
            <p:ph type="sldNum" sz="quarter" idx="12"/>
          </p:nvPr>
        </p:nvSpPr>
        <p:spPr/>
        <p:txBody>
          <a:bodyPr/>
          <a:lstStyle>
            <a:lvl1pPr>
              <a:defRPr/>
            </a:lvl1pPr>
          </a:lstStyle>
          <a:p>
            <a:fld id="{2608514E-F3E7-47FB-B688-67757E047F9D}" type="slidenum">
              <a:rPr lang="en-IN" altLang="en-US"/>
              <a:pPr/>
              <a:t>‹#›</a:t>
            </a:fld>
            <a:endParaRPr lang="en-IN" altLang="en-US"/>
          </a:p>
        </p:txBody>
      </p:sp>
    </p:spTree>
    <p:extLst>
      <p:ext uri="{BB962C8B-B14F-4D97-AF65-F5344CB8AC3E}">
        <p14:creationId xmlns:p14="http://schemas.microsoft.com/office/powerpoint/2010/main" val="23068465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cxnSp>
        <p:nvCxnSpPr>
          <p:cNvPr id="9" name="Straight Connector 8"/>
          <p:cNvCxnSpPr/>
          <p:nvPr/>
        </p:nvCxnSpPr>
        <p:spPr>
          <a:xfrm>
            <a:off x="4403725" y="2570163"/>
            <a:ext cx="0" cy="3492500"/>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7772400" y="2570163"/>
            <a:ext cx="0" cy="3492500"/>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93561"/>
            <a:ext cx="3129168" cy="283349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93561"/>
            <a:ext cx="3145380" cy="2833495"/>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93561"/>
            <a:ext cx="3164719" cy="2833493"/>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Date Placeholder 6"/>
          <p:cNvSpPr>
            <a:spLocks noGrp="1"/>
          </p:cNvSpPr>
          <p:nvPr>
            <p:ph type="dt" sz="half" idx="18"/>
          </p:nvPr>
        </p:nvSpPr>
        <p:spPr/>
        <p:txBody>
          <a:bodyPr/>
          <a:lstStyle>
            <a:lvl1pPr>
              <a:defRPr/>
            </a:lvl1pPr>
          </a:lstStyle>
          <a:p>
            <a:pPr>
              <a:defRPr/>
            </a:pPr>
            <a:fld id="{ADC2BEA6-C2B6-4258-8DC5-C09799B61404}" type="datetime1">
              <a:rPr lang="en-IN"/>
              <a:pPr>
                <a:defRPr/>
              </a:pPr>
              <a:t>08-11-2017</a:t>
            </a:fld>
            <a:endParaRPr lang="en-IN"/>
          </a:p>
        </p:txBody>
      </p:sp>
      <p:sp>
        <p:nvSpPr>
          <p:cNvPr id="12" name="Footer Placeholder 7"/>
          <p:cNvSpPr>
            <a:spLocks noGrp="1"/>
          </p:cNvSpPr>
          <p:nvPr>
            <p:ph type="ftr" sz="quarter" idx="19"/>
          </p:nvPr>
        </p:nvSpPr>
        <p:spPr/>
        <p:txBody>
          <a:bodyPr/>
          <a:lstStyle>
            <a:lvl1pPr>
              <a:defRPr/>
            </a:lvl1pPr>
          </a:lstStyle>
          <a:p>
            <a:pPr>
              <a:defRPr/>
            </a:pPr>
            <a:r>
              <a:rPr lang="en-IN"/>
              <a:t>© Indirect Taxes Committee, ICAI</a:t>
            </a:r>
          </a:p>
        </p:txBody>
      </p:sp>
      <p:sp>
        <p:nvSpPr>
          <p:cNvPr id="13" name="Slide Number Placeholder 8"/>
          <p:cNvSpPr>
            <a:spLocks noGrp="1"/>
          </p:cNvSpPr>
          <p:nvPr>
            <p:ph type="sldNum" sz="quarter" idx="20"/>
          </p:nvPr>
        </p:nvSpPr>
        <p:spPr/>
        <p:txBody>
          <a:bodyPr/>
          <a:lstStyle>
            <a:lvl1pPr>
              <a:defRPr/>
            </a:lvl1pPr>
          </a:lstStyle>
          <a:p>
            <a:fld id="{1620C496-F8B4-4670-8A02-CCE82A5CF0CE}" type="slidenum">
              <a:rPr lang="en-IN" altLang="en-US"/>
              <a:pPr/>
              <a:t>‹#›</a:t>
            </a:fld>
            <a:endParaRPr lang="en-IN" altLang="en-US"/>
          </a:p>
        </p:txBody>
      </p:sp>
    </p:spTree>
    <p:extLst>
      <p:ext uri="{BB962C8B-B14F-4D97-AF65-F5344CB8AC3E}">
        <p14:creationId xmlns:p14="http://schemas.microsoft.com/office/powerpoint/2010/main" val="29078701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cxnSp>
        <p:nvCxnSpPr>
          <p:cNvPr id="12" name="Straight Connector 11"/>
          <p:cNvCxnSpPr/>
          <p:nvPr/>
        </p:nvCxnSpPr>
        <p:spPr>
          <a:xfrm>
            <a:off x="4387850" y="2603500"/>
            <a:ext cx="0" cy="35179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7802563"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2" name="Text Placeholder 3"/>
          <p:cNvSpPr>
            <a:spLocks noGrp="1"/>
          </p:cNvSpPr>
          <p:nvPr>
            <p:ph type="body" sz="half" idx="18"/>
          </p:nvPr>
        </p:nvSpPr>
        <p:spPr>
          <a:xfrm>
            <a:off x="1154953" y="5109107"/>
            <a:ext cx="3050437" cy="91794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3" name="Text Placeholder 3"/>
          <p:cNvSpPr>
            <a:spLocks noGrp="1"/>
          </p:cNvSpPr>
          <p:nvPr>
            <p:ph type="body" sz="half" idx="19"/>
          </p:nvPr>
        </p:nvSpPr>
        <p:spPr>
          <a:xfrm>
            <a:off x="4568865" y="5184002"/>
            <a:ext cx="3050438" cy="843056"/>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24" name="Text Placeholder 3"/>
          <p:cNvSpPr>
            <a:spLocks noGrp="1"/>
          </p:cNvSpPr>
          <p:nvPr>
            <p:ph type="body" sz="half" idx="20"/>
          </p:nvPr>
        </p:nvSpPr>
        <p:spPr>
          <a:xfrm>
            <a:off x="7983434" y="5184001"/>
            <a:ext cx="3050437" cy="843054"/>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Date Placeholder 6"/>
          <p:cNvSpPr>
            <a:spLocks noGrp="1"/>
          </p:cNvSpPr>
          <p:nvPr>
            <p:ph type="dt" sz="half" idx="23"/>
          </p:nvPr>
        </p:nvSpPr>
        <p:spPr/>
        <p:txBody>
          <a:bodyPr/>
          <a:lstStyle>
            <a:lvl1pPr>
              <a:defRPr/>
            </a:lvl1pPr>
          </a:lstStyle>
          <a:p>
            <a:pPr>
              <a:defRPr/>
            </a:pPr>
            <a:fld id="{1AA7C346-F8C0-4ED3-9E35-A88D597A6395}" type="datetime1">
              <a:rPr lang="en-IN"/>
              <a:pPr>
                <a:defRPr/>
              </a:pPr>
              <a:t>08-11-2017</a:t>
            </a:fld>
            <a:endParaRPr lang="en-IN"/>
          </a:p>
        </p:txBody>
      </p:sp>
      <p:sp>
        <p:nvSpPr>
          <p:cNvPr id="16" name="Footer Placeholder 7"/>
          <p:cNvSpPr>
            <a:spLocks noGrp="1"/>
          </p:cNvSpPr>
          <p:nvPr>
            <p:ph type="ftr" sz="quarter" idx="24"/>
          </p:nvPr>
        </p:nvSpPr>
        <p:spPr/>
        <p:txBody>
          <a:bodyPr/>
          <a:lstStyle>
            <a:lvl1pPr>
              <a:defRPr/>
            </a:lvl1pPr>
          </a:lstStyle>
          <a:p>
            <a:pPr>
              <a:defRPr/>
            </a:pPr>
            <a:r>
              <a:rPr lang="en-IN"/>
              <a:t>© Indirect Taxes Committee, ICAI</a:t>
            </a:r>
          </a:p>
        </p:txBody>
      </p:sp>
      <p:sp>
        <p:nvSpPr>
          <p:cNvPr id="17" name="Slide Number Placeholder 8"/>
          <p:cNvSpPr>
            <a:spLocks noGrp="1"/>
          </p:cNvSpPr>
          <p:nvPr>
            <p:ph type="sldNum" sz="quarter" idx="25"/>
          </p:nvPr>
        </p:nvSpPr>
        <p:spPr/>
        <p:txBody>
          <a:bodyPr/>
          <a:lstStyle>
            <a:lvl1pPr>
              <a:defRPr/>
            </a:lvl1pPr>
          </a:lstStyle>
          <a:p>
            <a:fld id="{5BC3E0FD-2AEC-4DD7-95CC-467168B9DD3D}" type="slidenum">
              <a:rPr lang="en-IN" altLang="en-US"/>
              <a:pPr/>
              <a:t>‹#›</a:t>
            </a:fld>
            <a:endParaRPr lang="en-IN" altLang="en-US"/>
          </a:p>
        </p:txBody>
      </p:sp>
    </p:spTree>
    <p:extLst>
      <p:ext uri="{BB962C8B-B14F-4D97-AF65-F5344CB8AC3E}">
        <p14:creationId xmlns:p14="http://schemas.microsoft.com/office/powerpoint/2010/main" val="42239916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01E39DB3-D199-492A-9D13-7529D19CF4A7}" type="datetime1">
              <a:rPr lang="en-IN"/>
              <a:pPr>
                <a:defRPr/>
              </a:pPr>
              <a:t>08-11-2017</a:t>
            </a:fld>
            <a:endParaRPr lang="en-IN"/>
          </a:p>
        </p:txBody>
      </p:sp>
      <p:sp>
        <p:nvSpPr>
          <p:cNvPr id="5" name="Footer Placeholder 4"/>
          <p:cNvSpPr>
            <a:spLocks noGrp="1"/>
          </p:cNvSpPr>
          <p:nvPr>
            <p:ph type="ftr" sz="quarter" idx="11"/>
          </p:nvPr>
        </p:nvSpPr>
        <p:spPr/>
        <p:txBody>
          <a:bodyPr/>
          <a:lstStyle>
            <a:lvl1pPr>
              <a:defRPr>
                <a:solidFill>
                  <a:schemeClr val="tx2">
                    <a:lumMod val="75000"/>
                  </a:schemeClr>
                </a:solidFill>
              </a:defRPr>
            </a:lvl1pPr>
          </a:lstStyle>
          <a:p>
            <a:pPr>
              <a:defRPr/>
            </a:pPr>
            <a:r>
              <a:rPr lang="en-IN"/>
              <a:t>© Indirect Taxes Committee, ICAI</a:t>
            </a:r>
          </a:p>
        </p:txBody>
      </p:sp>
      <p:sp>
        <p:nvSpPr>
          <p:cNvPr id="6" name="Slide Number Placeholder 5"/>
          <p:cNvSpPr>
            <a:spLocks noGrp="1"/>
          </p:cNvSpPr>
          <p:nvPr>
            <p:ph type="sldNum" sz="quarter" idx="12"/>
          </p:nvPr>
        </p:nvSpPr>
        <p:spPr/>
        <p:txBody>
          <a:bodyPr/>
          <a:lstStyle>
            <a:lvl1pPr>
              <a:defRPr/>
            </a:lvl1pPr>
          </a:lstStyle>
          <a:p>
            <a:fld id="{26F85DBC-F82B-4C9B-92D1-797032BD7430}" type="slidenum">
              <a:rPr lang="en-IN" altLang="en-US"/>
              <a:pPr/>
              <a:t>‹#›</a:t>
            </a:fld>
            <a:endParaRPr lang="en-IN" altLang="en-US"/>
          </a:p>
        </p:txBody>
      </p:sp>
    </p:spTree>
    <p:extLst>
      <p:ext uri="{BB962C8B-B14F-4D97-AF65-F5344CB8AC3E}">
        <p14:creationId xmlns:p14="http://schemas.microsoft.com/office/powerpoint/2010/main" val="33238184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4" name="Group 23"/>
          <p:cNvGrpSpPr>
            <a:grpSpLocks/>
          </p:cNvGrpSpPr>
          <p:nvPr/>
        </p:nvGrpSpPr>
        <p:grpSpPr bwMode="auto">
          <a:xfrm>
            <a:off x="0" y="-1588"/>
            <a:ext cx="12192000" cy="6865938"/>
            <a:chOff x="0" y="-2373"/>
            <a:chExt cx="12192000" cy="6867027"/>
          </a:xfrm>
        </p:grpSpPr>
        <p:sp>
          <p:nvSpPr>
            <p:cNvPr id="5" name="Rectangle 4"/>
            <p:cNvSpPr/>
            <p:nvPr/>
          </p:nvSpPr>
          <p:spPr>
            <a:xfrm>
              <a:off x="0" y="0"/>
              <a:ext cx="12192000" cy="6858000"/>
            </a:xfrm>
            <a:prstGeom prst="rect">
              <a:avLst/>
            </a:prstGeom>
            <a:blipFill>
              <a:blip r:embed="rId2" cstate="print">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 name="Oval 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Oval 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Oval 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Oval 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a:spLocks/>
            </p:cNvSpPr>
            <p:nvPr/>
          </p:nvSpPr>
          <p:spPr bwMode="gray">
            <a:xfrm rot="5101749">
              <a:off x="6294738" y="4577737"/>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2" name="Rectangle 11"/>
            <p:cNvSpPr/>
            <p:nvPr/>
          </p:nvSpPr>
          <p:spPr>
            <a:xfrm>
              <a:off x="414338" y="402504"/>
              <a:ext cx="6511925" cy="60540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a:spLocks/>
            </p:cNvSpPr>
            <p:nvPr/>
          </p:nvSpPr>
          <p:spPr bwMode="gray">
            <a:xfrm rot="5400000">
              <a:off x="4449232" y="2801721"/>
              <a:ext cx="6053670" cy="1254558"/>
            </a:xfrm>
            <a:custGeom>
              <a:avLst/>
              <a:gdLst>
                <a:gd name="T0" fmla="*/ 0 w 10000"/>
                <a:gd name="T1" fmla="*/ 0 h 8000"/>
                <a:gd name="T2" fmla="*/ 0 w 10000"/>
                <a:gd name="T3" fmla="*/ 2147483647 h 8000"/>
                <a:gd name="T4" fmla="*/ 2147483647 w 10000"/>
                <a:gd name="T5" fmla="*/ 2147483647 h 8000"/>
                <a:gd name="T6" fmla="*/ 2147483647 w 10000"/>
                <a:gd name="T7" fmla="*/ 2147483647 h 8000"/>
                <a:gd name="T8" fmla="*/ 2147483647 w 10000"/>
                <a:gd name="T9" fmla="*/ 2147483647 h 8000"/>
                <a:gd name="T10" fmla="*/ 2147483647 w 10000"/>
                <a:gd name="T11" fmla="*/ 2147483647 h 8000"/>
                <a:gd name="T12" fmla="*/ 2147483647 w 10000"/>
                <a:gd name="T13" fmla="*/ 2147483647 h 8000"/>
                <a:gd name="T14" fmla="*/ 2147483647 w 10000"/>
                <a:gd name="T15" fmla="*/ 2147483647 h 8000"/>
                <a:gd name="T16" fmla="*/ 2147483647 w 10000"/>
                <a:gd name="T17" fmla="*/ 2147483647 h 8000"/>
                <a:gd name="T18" fmla="*/ 2147483647 w 10000"/>
                <a:gd name="T19" fmla="*/ 2147483647 h 8000"/>
                <a:gd name="T20" fmla="*/ 2147483647 w 10000"/>
                <a:gd name="T21" fmla="*/ 2147483647 h 8000"/>
                <a:gd name="T22" fmla="*/ 2147483647 w 10000"/>
                <a:gd name="T23" fmla="*/ 2147483647 h 8000"/>
                <a:gd name="T24" fmla="*/ 2147483647 w 10000"/>
                <a:gd name="T25" fmla="*/ 2147483647 h 8000"/>
                <a:gd name="T26" fmla="*/ 2147483647 w 10000"/>
                <a:gd name="T27" fmla="*/ 2147483647 h 8000"/>
                <a:gd name="T28" fmla="*/ 2147483647 w 10000"/>
                <a:gd name="T29" fmla="*/ 2147483647 h 8000"/>
                <a:gd name="T30" fmla="*/ 2147483647 w 10000"/>
                <a:gd name="T31" fmla="*/ 2147483647 h 8000"/>
                <a:gd name="T32" fmla="*/ 2147483647 w 10000"/>
                <a:gd name="T33" fmla="*/ 2147483647 h 8000"/>
                <a:gd name="T34" fmla="*/ 2147483647 w 10000"/>
                <a:gd name="T35" fmla="*/ 2147483647 h 8000"/>
                <a:gd name="T36" fmla="*/ 2147483647 w 10000"/>
                <a:gd name="T37" fmla="*/ 2147483647 h 8000"/>
                <a:gd name="T38" fmla="*/ 2147483647 w 10000"/>
                <a:gd name="T39" fmla="*/ 2147483647 h 8000"/>
                <a:gd name="T40" fmla="*/ 2147483647 w 10000"/>
                <a:gd name="T41" fmla="*/ 2147483647 h 8000"/>
                <a:gd name="T42" fmla="*/ 2147483647 w 10000"/>
                <a:gd name="T43" fmla="*/ 2147483647 h 8000"/>
                <a:gd name="T44" fmla="*/ 2147483647 w 10000"/>
                <a:gd name="T45" fmla="*/ 2147483647 h 8000"/>
                <a:gd name="T46" fmla="*/ 2147483647 w 10000"/>
                <a:gd name="T47" fmla="*/ 2147483647 h 8000"/>
                <a:gd name="T48" fmla="*/ 2147483647 w 10000"/>
                <a:gd name="T49" fmla="*/ 2147483647 h 8000"/>
                <a:gd name="T50" fmla="*/ 2147483647 w 10000"/>
                <a:gd name="T51" fmla="*/ 2147483647 h 8000"/>
                <a:gd name="T52" fmla="*/ 2147483647 w 10000"/>
                <a:gd name="T53" fmla="*/ 2147483647 h 8000"/>
                <a:gd name="T54" fmla="*/ 2147483647 w 10000"/>
                <a:gd name="T55" fmla="*/ 2147483647 h 8000"/>
                <a:gd name="T56" fmla="*/ 2147483647 w 10000"/>
                <a:gd name="T57" fmla="*/ 2147483647 h 8000"/>
                <a:gd name="T58" fmla="*/ 2147483647 w 10000"/>
                <a:gd name="T59" fmla="*/ 2147483647 h 8000"/>
                <a:gd name="T60" fmla="*/ 2147483647 w 10000"/>
                <a:gd name="T61" fmla="*/ 2147483647 h 8000"/>
                <a:gd name="T62" fmla="*/ 2147483647 w 10000"/>
                <a:gd name="T63" fmla="*/ 2147483647 h 8000"/>
                <a:gd name="T64" fmla="*/ 2147483647 w 10000"/>
                <a:gd name="T65" fmla="*/ 2147483647 h 8000"/>
                <a:gd name="T66" fmla="*/ 2147483647 w 10000"/>
                <a:gd name="T67" fmla="*/ 2147483647 h 8000"/>
                <a:gd name="T68" fmla="*/ 2147483647 w 10000"/>
                <a:gd name="T69" fmla="*/ 2147483647 h 8000"/>
                <a:gd name="T70" fmla="*/ 2147483647 w 10000"/>
                <a:gd name="T71" fmla="*/ 2147483647 h 8000"/>
                <a:gd name="T72" fmla="*/ 2147483647 w 10000"/>
                <a:gd name="T73" fmla="*/ 2147483647 h 8000"/>
                <a:gd name="T74" fmla="*/ 2147483647 w 10000"/>
                <a:gd name="T75" fmla="*/ 2147483647 h 8000"/>
                <a:gd name="T76" fmla="*/ 2147483647 w 10000"/>
                <a:gd name="T77" fmla="*/ 2147483647 h 8000"/>
                <a:gd name="T78" fmla="*/ 2147483647 w 10000"/>
                <a:gd name="T79" fmla="*/ 2147483647 h 8000"/>
                <a:gd name="T80" fmla="*/ 2147483647 w 10000"/>
                <a:gd name="T81" fmla="*/ 2147483647 h 8000"/>
                <a:gd name="T82" fmla="*/ 2147483647 w 10000"/>
                <a:gd name="T83" fmla="*/ 2147483647 h 8000"/>
                <a:gd name="T84" fmla="*/ 2147483647 w 10000"/>
                <a:gd name="T85" fmla="*/ 2147483647 h 8000"/>
                <a:gd name="T86" fmla="*/ 2147483647 w 10000"/>
                <a:gd name="T87" fmla="*/ 2147483647 h 8000"/>
                <a:gd name="T88" fmla="*/ 2147483647 w 10000"/>
                <a:gd name="T89" fmla="*/ 2147483647 h 8000"/>
                <a:gd name="T90" fmla="*/ 2147483647 w 10000"/>
                <a:gd name="T91" fmla="*/ 2147483647 h 8000"/>
                <a:gd name="T92" fmla="*/ 2147483647 w 10000"/>
                <a:gd name="T93" fmla="*/ 2147483647 h 8000"/>
                <a:gd name="T94" fmla="*/ 2147483647 w 10000"/>
                <a:gd name="T95" fmla="*/ 2147483647 h 8000"/>
                <a:gd name="T96" fmla="*/ 2147483647 w 10000"/>
                <a:gd name="T97" fmla="*/ 2147483647 h 8000"/>
                <a:gd name="T98" fmla="*/ 0 w 10000"/>
                <a:gd name="T99" fmla="*/ 0 h 8000"/>
                <a:gd name="T100" fmla="*/ 0 w 10000"/>
                <a:gd name="T101" fmla="*/ 0 h 80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00" h="8000">
                  <a:moveTo>
                    <a:pt x="0" y="0"/>
                  </a:moveTo>
                  <a:lnTo>
                    <a:pt x="0" y="7970"/>
                  </a:lnTo>
                  <a:lnTo>
                    <a:pt x="10000" y="8000"/>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4"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5" name="Rectangle 14"/>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576756" y="1278468"/>
            <a:ext cx="1413933" cy="4748589"/>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Date Placeholder 3"/>
          <p:cNvSpPr>
            <a:spLocks noGrp="1"/>
          </p:cNvSpPr>
          <p:nvPr>
            <p:ph type="dt" sz="half" idx="10"/>
          </p:nvPr>
        </p:nvSpPr>
        <p:spPr/>
        <p:txBody>
          <a:bodyPr/>
          <a:lstStyle>
            <a:lvl1pPr>
              <a:defRPr/>
            </a:lvl1pPr>
          </a:lstStyle>
          <a:p>
            <a:pPr>
              <a:defRPr/>
            </a:pPr>
            <a:fld id="{CE26D184-DC93-4BED-84D4-D2DC5E5FDD27}" type="datetime1">
              <a:rPr lang="en-IN"/>
              <a:pPr>
                <a:defRPr/>
              </a:pPr>
              <a:t>08-11-2017</a:t>
            </a:fld>
            <a:endParaRPr lang="en-IN"/>
          </a:p>
        </p:txBody>
      </p:sp>
      <p:sp>
        <p:nvSpPr>
          <p:cNvPr id="17" name="Footer Placeholder 4"/>
          <p:cNvSpPr>
            <a:spLocks noGrp="1"/>
          </p:cNvSpPr>
          <p:nvPr>
            <p:ph type="ftr" sz="quarter" idx="11"/>
          </p:nvPr>
        </p:nvSpPr>
        <p:spPr/>
        <p:txBody>
          <a:bodyPr/>
          <a:lstStyle>
            <a:lvl1pPr>
              <a:defRPr/>
            </a:lvl1pPr>
          </a:lstStyle>
          <a:p>
            <a:pPr>
              <a:defRPr/>
            </a:pPr>
            <a:r>
              <a:rPr lang="en-IN"/>
              <a:t>© Indirect Taxes Committee, ICAI</a:t>
            </a:r>
          </a:p>
        </p:txBody>
      </p:sp>
      <p:sp>
        <p:nvSpPr>
          <p:cNvPr id="18" name="Slide Number Placeholder 5"/>
          <p:cNvSpPr>
            <a:spLocks noGrp="1"/>
          </p:cNvSpPr>
          <p:nvPr>
            <p:ph type="sldNum" sz="quarter" idx="12"/>
          </p:nvPr>
        </p:nvSpPr>
        <p:spPr/>
        <p:txBody>
          <a:bodyPr/>
          <a:lstStyle>
            <a:lvl1pPr>
              <a:defRPr/>
            </a:lvl1pPr>
          </a:lstStyle>
          <a:p>
            <a:fld id="{3930DA6F-743D-4CCE-992A-7AAE13EA7BAA}" type="slidenum">
              <a:rPr lang="en-IN" altLang="en-US"/>
              <a:pPr/>
              <a:t>‹#›</a:t>
            </a:fld>
            <a:endParaRPr lang="en-IN" altLang="en-US"/>
          </a:p>
        </p:txBody>
      </p:sp>
    </p:spTree>
    <p:extLst>
      <p:ext uri="{BB962C8B-B14F-4D97-AF65-F5344CB8AC3E}">
        <p14:creationId xmlns:p14="http://schemas.microsoft.com/office/powerpoint/2010/main" val="3296319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8"/>
          <p:cNvGrpSpPr>
            <a:grpSpLocks/>
          </p:cNvGrpSpPr>
          <p:nvPr/>
        </p:nvGrpSpPr>
        <p:grpSpPr bwMode="auto">
          <a:xfrm>
            <a:off x="0" y="-333375"/>
            <a:ext cx="12192000" cy="4414838"/>
            <a:chOff x="0" y="-298689"/>
            <a:chExt cx="12192000" cy="7163343"/>
          </a:xfrm>
        </p:grpSpPr>
        <p:sp>
          <p:nvSpPr>
            <p:cNvPr id="26" name="Rectangle 25"/>
            <p:cNvSpPr/>
            <p:nvPr/>
          </p:nvSpPr>
          <p:spPr>
            <a:xfrm>
              <a:off x="0" y="-298689"/>
              <a:ext cx="12168000" cy="6048957"/>
            </a:xfrm>
            <a:prstGeom prst="rect">
              <a:avLst/>
            </a:prstGeom>
            <a:blipFill>
              <a:blip r:embed="rId19" cstate="print">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userDrawn="1"/>
          </p:nvSpPr>
          <p:spPr>
            <a:xfrm>
              <a:off x="7994651" y="196085"/>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51" name="Freeform 5"/>
            <p:cNvSpPr>
              <a:spLocks/>
            </p:cNvSpPr>
            <p:nvPr/>
          </p:nvSpPr>
          <p:spPr bwMode="gray">
            <a:xfrm rot="-589932">
              <a:off x="8490951" y="1797517"/>
              <a:ext cx="3299407" cy="440924"/>
            </a:xfrm>
            <a:custGeom>
              <a:avLst/>
              <a:gdLst>
                <a:gd name="T0" fmla="*/ 2147483647 w 10000"/>
                <a:gd name="T1" fmla="*/ 2147483647 h 5291"/>
                <a:gd name="T2" fmla="*/ 2147483647 w 10000"/>
                <a:gd name="T3" fmla="*/ 2147483647 h 5291"/>
                <a:gd name="T4" fmla="*/ 2147483647 w 10000"/>
                <a:gd name="T5" fmla="*/ 0 h 5291"/>
                <a:gd name="T6" fmla="*/ 2147483647 w 10000"/>
                <a:gd name="T7" fmla="*/ 0 h 5291"/>
                <a:gd name="T8" fmla="*/ 2147483647 w 10000"/>
                <a:gd name="T9" fmla="*/ 2147483647 h 5291"/>
                <a:gd name="T10" fmla="*/ 2147483647 w 10000"/>
                <a:gd name="T11" fmla="*/ 2147483647 h 5291"/>
                <a:gd name="T12" fmla="*/ 2147483647 w 10000"/>
                <a:gd name="T13" fmla="*/ 2147483647 h 5291"/>
                <a:gd name="T14" fmla="*/ 2147483647 w 10000"/>
                <a:gd name="T15" fmla="*/ 2147483647 h 5291"/>
                <a:gd name="T16" fmla="*/ 2147483647 w 10000"/>
                <a:gd name="T17" fmla="*/ 2147483647 h 5291"/>
                <a:gd name="T18" fmla="*/ 2147483647 w 10000"/>
                <a:gd name="T19" fmla="*/ 2147483647 h 5291"/>
                <a:gd name="T20" fmla="*/ 2147483647 w 10000"/>
                <a:gd name="T21" fmla="*/ 2147483647 h 5291"/>
                <a:gd name="T22" fmla="*/ 2147483647 w 10000"/>
                <a:gd name="T23" fmla="*/ 2147483647 h 5291"/>
                <a:gd name="T24" fmla="*/ 2147483647 w 10000"/>
                <a:gd name="T25" fmla="*/ 2147483647 h 5291"/>
                <a:gd name="T26" fmla="*/ 2147483647 w 10000"/>
                <a:gd name="T27" fmla="*/ 2147483647 h 5291"/>
                <a:gd name="T28" fmla="*/ 2147483647 w 10000"/>
                <a:gd name="T29" fmla="*/ 2147483647 h 5291"/>
                <a:gd name="T30" fmla="*/ 2147483647 w 10000"/>
                <a:gd name="T31" fmla="*/ 2147483647 h 5291"/>
                <a:gd name="T32" fmla="*/ 2147483647 w 10000"/>
                <a:gd name="T33" fmla="*/ 2147483647 h 5291"/>
                <a:gd name="T34" fmla="*/ 2147483647 w 10000"/>
                <a:gd name="T35" fmla="*/ 2147483647 h 5291"/>
                <a:gd name="T36" fmla="*/ 2147483647 w 10000"/>
                <a:gd name="T37" fmla="*/ 2147483647 h 5291"/>
                <a:gd name="T38" fmla="*/ 2147483647 w 10000"/>
                <a:gd name="T39" fmla="*/ 2147483647 h 5291"/>
                <a:gd name="T40" fmla="*/ 2147483647 w 10000"/>
                <a:gd name="T41" fmla="*/ 2147483647 h 5291"/>
                <a:gd name="T42" fmla="*/ 2147483647 w 10000"/>
                <a:gd name="T43" fmla="*/ 2147483647 h 5291"/>
                <a:gd name="T44" fmla="*/ 2147483647 w 10000"/>
                <a:gd name="T45" fmla="*/ 2147483647 h 5291"/>
                <a:gd name="T46" fmla="*/ 2147483647 w 10000"/>
                <a:gd name="T47" fmla="*/ 2147483647 h 5291"/>
                <a:gd name="T48" fmla="*/ 2147483647 w 10000"/>
                <a:gd name="T49" fmla="*/ 2147483647 h 5291"/>
                <a:gd name="T50" fmla="*/ 2147483647 w 10000"/>
                <a:gd name="T51" fmla="*/ 2147483647 h 5291"/>
                <a:gd name="T52" fmla="*/ 2147483647 w 10000"/>
                <a:gd name="T53" fmla="*/ 2147483647 h 5291"/>
                <a:gd name="T54" fmla="*/ 2147483647 w 10000"/>
                <a:gd name="T55" fmla="*/ 2147483647 h 5291"/>
                <a:gd name="T56" fmla="*/ 2147483647 w 10000"/>
                <a:gd name="T57" fmla="*/ 2147483647 h 5291"/>
                <a:gd name="T58" fmla="*/ 2147483647 w 10000"/>
                <a:gd name="T59" fmla="*/ 2147483647 h 5291"/>
                <a:gd name="T60" fmla="*/ 2147483647 w 10000"/>
                <a:gd name="T61" fmla="*/ 2147483647 h 5291"/>
                <a:gd name="T62" fmla="*/ 2147483647 w 10000"/>
                <a:gd name="T63" fmla="*/ 2147483647 h 5291"/>
                <a:gd name="T64" fmla="*/ 2147483647 w 10000"/>
                <a:gd name="T65" fmla="*/ 2147483647 h 5291"/>
                <a:gd name="T66" fmla="*/ 2147483647 w 10000"/>
                <a:gd name="T67" fmla="*/ 2147483647 h 5291"/>
                <a:gd name="T68" fmla="*/ 0 w 10000"/>
                <a:gd name="T69" fmla="*/ 2147483647 h 5291"/>
                <a:gd name="T70" fmla="*/ 2147483647 w 10000"/>
                <a:gd name="T71" fmla="*/ 2147483647 h 52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0000" h="5291">
                  <a:moveTo>
                    <a:pt x="85" y="2532"/>
                  </a:moveTo>
                  <a:cubicBezTo>
                    <a:pt x="1736" y="3911"/>
                    <a:pt x="7524" y="5298"/>
                    <a:pt x="9958" y="5291"/>
                  </a:cubicBezTo>
                  <a:cubicBezTo>
                    <a:pt x="9989" y="1958"/>
                    <a:pt x="9969" y="3333"/>
                    <a:pt x="10000" y="0"/>
                  </a:cubicBez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052" name="Freeform 5"/>
            <p:cNvSpPr>
              <a:spLocks/>
            </p:cNvSpPr>
            <p:nvPr/>
          </p:nvSpPr>
          <p:spPr bwMode="gray">
            <a:xfrm>
              <a:off x="459506" y="1866405"/>
              <a:ext cx="11277600" cy="4533900"/>
            </a:xfrm>
            <a:custGeom>
              <a:avLst/>
              <a:gdLst>
                <a:gd name="T0" fmla="*/ 0 w 7104"/>
                <a:gd name="T1" fmla="*/ 0 h 2856"/>
                <a:gd name="T2" fmla="*/ 0 w 7104"/>
                <a:gd name="T3" fmla="*/ 2147483647 h 2856"/>
                <a:gd name="T4" fmla="*/ 2147483647 w 7104"/>
                <a:gd name="T5" fmla="*/ 2147483647 h 2856"/>
                <a:gd name="T6" fmla="*/ 2147483647 w 7104"/>
                <a:gd name="T7" fmla="*/ 2147483647 h 2856"/>
                <a:gd name="T8" fmla="*/ 2147483647 w 7104"/>
                <a:gd name="T9" fmla="*/ 2147483647 h 2856"/>
                <a:gd name="T10" fmla="*/ 2147483647 w 7104"/>
                <a:gd name="T11" fmla="*/ 2147483647 h 2856"/>
                <a:gd name="T12" fmla="*/ 2147483647 w 7104"/>
                <a:gd name="T13" fmla="*/ 2147483647 h 2856"/>
                <a:gd name="T14" fmla="*/ 2147483647 w 7104"/>
                <a:gd name="T15" fmla="*/ 2147483647 h 2856"/>
                <a:gd name="T16" fmla="*/ 2147483647 w 7104"/>
                <a:gd name="T17" fmla="*/ 2147483647 h 2856"/>
                <a:gd name="T18" fmla="*/ 2147483647 w 7104"/>
                <a:gd name="T19" fmla="*/ 2147483647 h 2856"/>
                <a:gd name="T20" fmla="*/ 2147483647 w 7104"/>
                <a:gd name="T21" fmla="*/ 2147483647 h 2856"/>
                <a:gd name="T22" fmla="*/ 2147483647 w 7104"/>
                <a:gd name="T23" fmla="*/ 2147483647 h 2856"/>
                <a:gd name="T24" fmla="*/ 2147483647 w 7104"/>
                <a:gd name="T25" fmla="*/ 2147483647 h 2856"/>
                <a:gd name="T26" fmla="*/ 2147483647 w 7104"/>
                <a:gd name="T27" fmla="*/ 2147483647 h 2856"/>
                <a:gd name="T28" fmla="*/ 2147483647 w 7104"/>
                <a:gd name="T29" fmla="*/ 2147483647 h 2856"/>
                <a:gd name="T30" fmla="*/ 2147483647 w 7104"/>
                <a:gd name="T31" fmla="*/ 2147483647 h 2856"/>
                <a:gd name="T32" fmla="*/ 2147483647 w 7104"/>
                <a:gd name="T33" fmla="*/ 2147483647 h 2856"/>
                <a:gd name="T34" fmla="*/ 2147483647 w 7104"/>
                <a:gd name="T35" fmla="*/ 2147483647 h 2856"/>
                <a:gd name="T36" fmla="*/ 2147483647 w 7104"/>
                <a:gd name="T37" fmla="*/ 2147483647 h 2856"/>
                <a:gd name="T38" fmla="*/ 2147483647 w 7104"/>
                <a:gd name="T39" fmla="*/ 2147483647 h 2856"/>
                <a:gd name="T40" fmla="*/ 2147483647 w 7104"/>
                <a:gd name="T41" fmla="*/ 2147483647 h 2856"/>
                <a:gd name="T42" fmla="*/ 2147483647 w 7104"/>
                <a:gd name="T43" fmla="*/ 2147483647 h 2856"/>
                <a:gd name="T44" fmla="*/ 2147483647 w 7104"/>
                <a:gd name="T45" fmla="*/ 2147483647 h 2856"/>
                <a:gd name="T46" fmla="*/ 2147483647 w 7104"/>
                <a:gd name="T47" fmla="*/ 2147483647 h 2856"/>
                <a:gd name="T48" fmla="*/ 2147483647 w 7104"/>
                <a:gd name="T49" fmla="*/ 2147483647 h 2856"/>
                <a:gd name="T50" fmla="*/ 2147483647 w 7104"/>
                <a:gd name="T51" fmla="*/ 2147483647 h 2856"/>
                <a:gd name="T52" fmla="*/ 2147483647 w 7104"/>
                <a:gd name="T53" fmla="*/ 2147483647 h 2856"/>
                <a:gd name="T54" fmla="*/ 2147483647 w 7104"/>
                <a:gd name="T55" fmla="*/ 2147483647 h 2856"/>
                <a:gd name="T56" fmla="*/ 2147483647 w 7104"/>
                <a:gd name="T57" fmla="*/ 2147483647 h 2856"/>
                <a:gd name="T58" fmla="*/ 2147483647 w 7104"/>
                <a:gd name="T59" fmla="*/ 2147483647 h 2856"/>
                <a:gd name="T60" fmla="*/ 2147483647 w 7104"/>
                <a:gd name="T61" fmla="*/ 2147483647 h 2856"/>
                <a:gd name="T62" fmla="*/ 2147483647 w 7104"/>
                <a:gd name="T63" fmla="*/ 2147483647 h 2856"/>
                <a:gd name="T64" fmla="*/ 2147483647 w 7104"/>
                <a:gd name="T65" fmla="*/ 2147483647 h 2856"/>
                <a:gd name="T66" fmla="*/ 2147483647 w 7104"/>
                <a:gd name="T67" fmla="*/ 2147483647 h 2856"/>
                <a:gd name="T68" fmla="*/ 2147483647 w 7104"/>
                <a:gd name="T69" fmla="*/ 2147483647 h 2856"/>
                <a:gd name="T70" fmla="*/ 2147483647 w 7104"/>
                <a:gd name="T71" fmla="*/ 2147483647 h 2856"/>
                <a:gd name="T72" fmla="*/ 2147483647 w 7104"/>
                <a:gd name="T73" fmla="*/ 2147483647 h 2856"/>
                <a:gd name="T74" fmla="*/ 2147483647 w 7104"/>
                <a:gd name="T75" fmla="*/ 2147483647 h 2856"/>
                <a:gd name="T76" fmla="*/ 2147483647 w 7104"/>
                <a:gd name="T77" fmla="*/ 2147483647 h 2856"/>
                <a:gd name="T78" fmla="*/ 2147483647 w 7104"/>
                <a:gd name="T79" fmla="*/ 2147483647 h 2856"/>
                <a:gd name="T80" fmla="*/ 2147483647 w 7104"/>
                <a:gd name="T81" fmla="*/ 2147483647 h 2856"/>
                <a:gd name="T82" fmla="*/ 2147483647 w 7104"/>
                <a:gd name="T83" fmla="*/ 2147483647 h 2856"/>
                <a:gd name="T84" fmla="*/ 2147483647 w 7104"/>
                <a:gd name="T85" fmla="*/ 2147483647 h 2856"/>
                <a:gd name="T86" fmla="*/ 2147483647 w 7104"/>
                <a:gd name="T87" fmla="*/ 2147483647 h 2856"/>
                <a:gd name="T88" fmla="*/ 2147483647 w 7104"/>
                <a:gd name="T89" fmla="*/ 2147483647 h 2856"/>
                <a:gd name="T90" fmla="*/ 2147483647 w 7104"/>
                <a:gd name="T91" fmla="*/ 2147483647 h 2856"/>
                <a:gd name="T92" fmla="*/ 2147483647 w 7104"/>
                <a:gd name="T93" fmla="*/ 2147483647 h 2856"/>
                <a:gd name="T94" fmla="*/ 2147483647 w 7104"/>
                <a:gd name="T95" fmla="*/ 2147483647 h 2856"/>
                <a:gd name="T96" fmla="*/ 2147483647 w 7104"/>
                <a:gd name="T97" fmla="*/ 2147483647 h 2856"/>
                <a:gd name="T98" fmla="*/ 0 w 7104"/>
                <a:gd name="T99" fmla="*/ 0 h 2856"/>
                <a:gd name="T100" fmla="*/ 0 w 7104"/>
                <a:gd name="T101" fmla="*/ 0 h 28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7104" h="2856">
                  <a:moveTo>
                    <a:pt x="0" y="0"/>
                  </a:moveTo>
                  <a:lnTo>
                    <a:pt x="0" y="2856"/>
                  </a:lnTo>
                  <a:lnTo>
                    <a:pt x="7104" y="2856"/>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053" name="Freeform 5"/>
            <p:cNvSpPr>
              <a:spLocks noEditPoints="1"/>
            </p:cNvSpPr>
            <p:nvPr/>
          </p:nvSpPr>
          <p:spPr bwMode="gray">
            <a:xfrm>
              <a:off x="0" y="1587"/>
              <a:ext cx="12192000" cy="6856413"/>
            </a:xfrm>
            <a:custGeom>
              <a:avLst/>
              <a:gdLst>
                <a:gd name="T0" fmla="*/ 0 w 15356"/>
                <a:gd name="T1" fmla="*/ 0 h 8638"/>
                <a:gd name="T2" fmla="*/ 0 w 15356"/>
                <a:gd name="T3" fmla="*/ 2147483647 h 8638"/>
                <a:gd name="T4" fmla="*/ 2147483647 w 15356"/>
                <a:gd name="T5" fmla="*/ 2147483647 h 8638"/>
                <a:gd name="T6" fmla="*/ 2147483647 w 15356"/>
                <a:gd name="T7" fmla="*/ 0 h 8638"/>
                <a:gd name="T8" fmla="*/ 0 w 15356"/>
                <a:gd name="T9" fmla="*/ 0 h 8638"/>
                <a:gd name="T10" fmla="*/ 2147483647 w 15356"/>
                <a:gd name="T11" fmla="*/ 2147483647 h 8638"/>
                <a:gd name="T12" fmla="*/ 2147483647 w 15356"/>
                <a:gd name="T13" fmla="*/ 2147483647 h 8638"/>
                <a:gd name="T14" fmla="*/ 2147483647 w 15356"/>
                <a:gd name="T15" fmla="*/ 2147483647 h 8638"/>
                <a:gd name="T16" fmla="*/ 2147483647 w 15356"/>
                <a:gd name="T17" fmla="*/ 2147483647 h 8638"/>
                <a:gd name="T18" fmla="*/ 2147483647 w 15356"/>
                <a:gd name="T19" fmla="*/ 2147483647 h 86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grpSp>
      <p:sp>
        <p:nvSpPr>
          <p:cNvPr id="1027" name="Title Placeholder 1"/>
          <p:cNvSpPr>
            <a:spLocks noGrp="1"/>
          </p:cNvSpPr>
          <p:nvPr>
            <p:ph type="title"/>
          </p:nvPr>
        </p:nvSpPr>
        <p:spPr bwMode="gray">
          <a:xfrm>
            <a:off x="1352550" y="352425"/>
            <a:ext cx="87614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p:cNvSpPr>
            <a:spLocks noGrp="1"/>
          </p:cNvSpPr>
          <p:nvPr>
            <p:ph type="body" idx="1"/>
          </p:nvPr>
        </p:nvSpPr>
        <p:spPr bwMode="auto">
          <a:xfrm>
            <a:off x="1216025" y="2243138"/>
            <a:ext cx="8761413"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10650538" y="6394450"/>
            <a:ext cx="990600" cy="304800"/>
          </a:xfrm>
          <a:prstGeom prst="rect">
            <a:avLst/>
          </a:prstGeom>
        </p:spPr>
        <p:txBody>
          <a:bodyPr vert="horz" lIns="91440" tIns="45720" rIns="91440" bIns="45720" rtlCol="0" anchor="t"/>
          <a:lstStyle>
            <a:lvl1pPr algn="r">
              <a:defRPr sz="1000" b="1" i="0">
                <a:solidFill>
                  <a:schemeClr val="accent1"/>
                </a:solidFill>
              </a:defRPr>
            </a:lvl1pPr>
          </a:lstStyle>
          <a:p>
            <a:pPr>
              <a:defRPr/>
            </a:pPr>
            <a:fld id="{99386A06-2072-450B-A4C7-D5182E152EA6}" type="datetime1">
              <a:rPr lang="en-IN"/>
              <a:pPr>
                <a:defRPr/>
              </a:pPr>
              <a:t>08-11-2017</a:t>
            </a:fld>
            <a:endParaRPr lang="en-IN"/>
          </a:p>
        </p:txBody>
      </p:sp>
      <p:sp>
        <p:nvSpPr>
          <p:cNvPr id="5" name="Footer Placeholder 4"/>
          <p:cNvSpPr>
            <a:spLocks noGrp="1"/>
          </p:cNvSpPr>
          <p:nvPr>
            <p:ph type="ftr" sz="quarter" idx="3"/>
          </p:nvPr>
        </p:nvSpPr>
        <p:spPr>
          <a:xfrm>
            <a:off x="528638" y="6391275"/>
            <a:ext cx="3859212" cy="304800"/>
          </a:xfrm>
          <a:prstGeom prst="rect">
            <a:avLst/>
          </a:prstGeom>
        </p:spPr>
        <p:txBody>
          <a:bodyPr vert="horz" lIns="91440" tIns="45720" rIns="91440" bIns="45720" rtlCol="0" anchor="b"/>
          <a:lstStyle>
            <a:lvl1pPr algn="l">
              <a:defRPr sz="1000" b="1" i="0">
                <a:solidFill>
                  <a:schemeClr val="accent1"/>
                </a:solidFill>
                <a:latin typeface="+mn-lt"/>
              </a:defRPr>
            </a:lvl1pPr>
          </a:lstStyle>
          <a:p>
            <a:pPr>
              <a:defRPr/>
            </a:pPr>
            <a:r>
              <a:rPr lang="en-IN"/>
              <a:t>© Indirect Taxes Committee, ICAI</a:t>
            </a:r>
          </a:p>
        </p:txBody>
      </p:sp>
      <p:sp>
        <p:nvSpPr>
          <p:cNvPr id="22" name="Rectangle 21"/>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088" y="295275"/>
            <a:ext cx="838200" cy="768350"/>
          </a:xfrm>
          <a:prstGeom prst="rect">
            <a:avLst/>
          </a:prstGeom>
        </p:spPr>
        <p:txBody>
          <a:bodyPr vert="horz" wrap="square" lIns="91440" tIns="45720" rIns="91440" bIns="45720" numCol="1" anchor="b" anchorCtr="0" compatLnSpc="1">
            <a:prstTxWarp prst="textNoShape">
              <a:avLst/>
            </a:prstTxWarp>
          </a:bodyPr>
          <a:lstStyle>
            <a:lvl1pPr algn="ctr">
              <a:defRPr sz="2800">
                <a:solidFill>
                  <a:schemeClr val="bg1"/>
                </a:solidFill>
                <a:latin typeface="Times New Roman" panose="02020603050405020304" pitchFamily="18" charset="0"/>
              </a:defRPr>
            </a:lvl1pPr>
          </a:lstStyle>
          <a:p>
            <a:fld id="{7BDDC27E-ED4A-4ED1-9805-5378A698DACF}" type="slidenum">
              <a:rPr lang="en-IN" altLang="en-US"/>
              <a:pPr/>
              <a:t>‹#›</a:t>
            </a:fld>
            <a:endParaRPr lang="en-IN" altLang="en-US"/>
          </a:p>
        </p:txBody>
      </p:sp>
    </p:spTree>
  </p:cSld>
  <p:clrMap bg1="lt1" tx1="dk1" bg2="lt2" tx2="dk2" accent1="accent1" accent2="accent2" accent3="accent3" accent4="accent4" accent5="accent5" accent6="accent6" hlink="hlink" folHlink="folHlink"/>
  <p:sldLayoutIdLst>
    <p:sldLayoutId id="2147484291" r:id="rId1"/>
    <p:sldLayoutId id="2147484292" r:id="rId2"/>
    <p:sldLayoutId id="2147484293" r:id="rId3"/>
    <p:sldLayoutId id="2147484288" r:id="rId4"/>
    <p:sldLayoutId id="2147484289" r:id="rId5"/>
    <p:sldLayoutId id="2147484290" r:id="rId6"/>
    <p:sldLayoutId id="2147484294" r:id="rId7"/>
    <p:sldLayoutId id="2147484295" r:id="rId8"/>
    <p:sldLayoutId id="2147484296" r:id="rId9"/>
    <p:sldLayoutId id="2147484297" r:id="rId10"/>
    <p:sldLayoutId id="2147484298" r:id="rId11"/>
    <p:sldLayoutId id="2147484299" r:id="rId12"/>
    <p:sldLayoutId id="2147484300" r:id="rId13"/>
    <p:sldLayoutId id="2147484301" r:id="rId14"/>
    <p:sldLayoutId id="2147484302" r:id="rId15"/>
    <p:sldLayoutId id="2147484303" r:id="rId16"/>
    <p:sldLayoutId id="2147484304" r:id="rId17"/>
  </p:sldLayoutIdLst>
  <p:hf hdr="0" dt="0"/>
  <p:txStyles>
    <p:titleStyle>
      <a:lvl1pPr algn="ctr" defTabSz="457200" rtl="0" eaLnBrk="0" fontAlgn="base" hangingPunct="0">
        <a:spcBef>
          <a:spcPct val="0"/>
        </a:spcBef>
        <a:spcAft>
          <a:spcPct val="0"/>
        </a:spcAft>
        <a:defRPr sz="3600" kern="1200">
          <a:solidFill>
            <a:schemeClr val="bg2"/>
          </a:solidFill>
          <a:latin typeface="+mj-lt"/>
          <a:ea typeface="+mj-ea"/>
          <a:cs typeface="+mj-cs"/>
        </a:defRPr>
      </a:lvl1pPr>
      <a:lvl2pPr algn="ctr" defTabSz="457200" rtl="0" eaLnBrk="0" fontAlgn="base" hangingPunct="0">
        <a:spcBef>
          <a:spcPct val="0"/>
        </a:spcBef>
        <a:spcAft>
          <a:spcPct val="0"/>
        </a:spcAft>
        <a:defRPr sz="3600">
          <a:solidFill>
            <a:schemeClr val="bg2"/>
          </a:solidFill>
          <a:latin typeface="Palatino Linotype" panose="02040502050505030304" pitchFamily="18" charset="0"/>
        </a:defRPr>
      </a:lvl2pPr>
      <a:lvl3pPr algn="ctr" defTabSz="457200" rtl="0" eaLnBrk="0" fontAlgn="base" hangingPunct="0">
        <a:spcBef>
          <a:spcPct val="0"/>
        </a:spcBef>
        <a:spcAft>
          <a:spcPct val="0"/>
        </a:spcAft>
        <a:defRPr sz="3600">
          <a:solidFill>
            <a:schemeClr val="bg2"/>
          </a:solidFill>
          <a:latin typeface="Palatino Linotype" panose="02040502050505030304" pitchFamily="18" charset="0"/>
        </a:defRPr>
      </a:lvl3pPr>
      <a:lvl4pPr algn="ctr" defTabSz="457200" rtl="0" eaLnBrk="0" fontAlgn="base" hangingPunct="0">
        <a:spcBef>
          <a:spcPct val="0"/>
        </a:spcBef>
        <a:spcAft>
          <a:spcPct val="0"/>
        </a:spcAft>
        <a:defRPr sz="3600">
          <a:solidFill>
            <a:schemeClr val="bg2"/>
          </a:solidFill>
          <a:latin typeface="Palatino Linotype" panose="02040502050505030304" pitchFamily="18" charset="0"/>
        </a:defRPr>
      </a:lvl4pPr>
      <a:lvl5pPr algn="ctr" defTabSz="457200" rtl="0" eaLnBrk="0" fontAlgn="base" hangingPunct="0">
        <a:spcBef>
          <a:spcPct val="0"/>
        </a:spcBef>
        <a:spcAft>
          <a:spcPct val="0"/>
        </a:spcAft>
        <a:defRPr sz="3600">
          <a:solidFill>
            <a:schemeClr val="bg2"/>
          </a:solidFill>
          <a:latin typeface="Palatino Linotype" panose="02040502050505030304"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idtc@icai.in"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2.xml"/><Relationship Id="rId5" Type="http://schemas.openxmlformats.org/officeDocument/2006/relationships/image" Target="../media/image10.tiff"/><Relationship Id="rId4" Type="http://schemas.openxmlformats.org/officeDocument/2006/relationships/image" Target="../media/image9.tiff"/></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4.svg"/><Relationship Id="rId4" Type="http://schemas.openxmlformats.org/officeDocument/2006/relationships/image" Target="../media/image12.png"/><Relationship Id="rId9" Type="http://schemas.openxmlformats.org/officeDocument/2006/relationships/image" Target="../media/image18.sv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jpg"/><Relationship Id="rId4" Type="http://schemas.openxmlformats.org/officeDocument/2006/relationships/image" Target="../media/image28.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diagramColors" Target="../diagrams/colors12.xml"/><Relationship Id="rId3" Type="http://schemas.openxmlformats.org/officeDocument/2006/relationships/diagramLayout" Target="../diagrams/layout11.xml"/><Relationship Id="rId7" Type="http://schemas.openxmlformats.org/officeDocument/2006/relationships/image" Target="../media/image32.png"/><Relationship Id="rId12" Type="http://schemas.openxmlformats.org/officeDocument/2006/relationships/diagramQuickStyle" Target="../diagrams/quickStyle12.xml"/><Relationship Id="rId2" Type="http://schemas.openxmlformats.org/officeDocument/2006/relationships/diagramData" Target="../diagrams/data11.xml"/><Relationship Id="rId1" Type="http://schemas.openxmlformats.org/officeDocument/2006/relationships/slideLayout" Target="../slideLayouts/slideLayout5.xml"/><Relationship Id="rId6" Type="http://schemas.microsoft.com/office/2007/relationships/diagramDrawing" Target="../diagrams/drawing11.xml"/><Relationship Id="rId11" Type="http://schemas.openxmlformats.org/officeDocument/2006/relationships/diagramLayout" Target="../diagrams/layout12.xml"/><Relationship Id="rId5" Type="http://schemas.openxmlformats.org/officeDocument/2006/relationships/diagramColors" Target="../diagrams/colors11.xml"/><Relationship Id="rId10" Type="http://schemas.openxmlformats.org/officeDocument/2006/relationships/diagramData" Target="../diagrams/data12.xml"/><Relationship Id="rId4" Type="http://schemas.openxmlformats.org/officeDocument/2006/relationships/diagramQuickStyle" Target="../diagrams/quickStyle11.xml"/><Relationship Id="rId9" Type="http://schemas.openxmlformats.org/officeDocument/2006/relationships/image" Target="../media/image34.png"/><Relationship Id="rId14" Type="http://schemas.microsoft.com/office/2007/relationships/diagramDrawing" Target="../diagrams/drawing12.xml"/></Relationships>
</file>

<file path=ppt/slides/_rels/slide7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www.idtc.icai.org/" TargetMode="External"/><Relationship Id="rId2" Type="http://schemas.openxmlformats.org/officeDocument/2006/relationships/hyperlink" Target="mailto:idtc@icai.in" TargetMode="Externa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ctrTitle"/>
          </p:nvPr>
        </p:nvSpPr>
        <p:spPr>
          <a:xfrm>
            <a:off x="1207008" y="2459736"/>
            <a:ext cx="9848088" cy="950983"/>
          </a:xfrm>
        </p:spPr>
        <p:txBody>
          <a:bodyPr/>
          <a:lstStyle/>
          <a:p>
            <a:pPr eaLnBrk="1" hangingPunct="1"/>
            <a:r>
              <a:rPr lang="en-IN" altLang="en-US" cap="small" dirty="0"/>
              <a:t>VAT In The UAE</a:t>
            </a:r>
            <a:endParaRPr lang="en-IN" altLang="en-US" sz="3600" cap="small" dirty="0"/>
          </a:p>
        </p:txBody>
      </p:sp>
      <p:sp>
        <p:nvSpPr>
          <p:cNvPr id="3" name="Subtitle 2"/>
          <p:cNvSpPr>
            <a:spLocks noGrp="1"/>
          </p:cNvSpPr>
          <p:nvPr>
            <p:ph type="subTitle" idx="1"/>
          </p:nvPr>
        </p:nvSpPr>
        <p:spPr>
          <a:xfrm>
            <a:off x="2389188" y="4630738"/>
            <a:ext cx="9001125" cy="1655762"/>
          </a:xfrm>
        </p:spPr>
        <p:txBody>
          <a:bodyPr rtlCol="0">
            <a:noAutofit/>
          </a:bodyPr>
          <a:lstStyle/>
          <a:p>
            <a:pPr algn="r" eaLnBrk="1" fontAlgn="auto" hangingPunct="1">
              <a:spcAft>
                <a:spcPts val="0"/>
              </a:spcAft>
              <a:buFont typeface="Wingdings 3" charset="2"/>
              <a:buNone/>
              <a:defRPr/>
            </a:pPr>
            <a:r>
              <a:rPr lang="en-IN" sz="2400" i="1" cap="small" dirty="0">
                <a:latin typeface="+mj-lt"/>
              </a:rPr>
              <a:t>Indirect Taxes Committee</a:t>
            </a:r>
          </a:p>
          <a:p>
            <a:pPr algn="r" eaLnBrk="1" fontAlgn="auto" hangingPunct="1">
              <a:spcAft>
                <a:spcPts val="0"/>
              </a:spcAft>
              <a:buFont typeface="Wingdings 3" charset="2"/>
              <a:buNone/>
              <a:defRPr/>
            </a:pPr>
            <a:r>
              <a:rPr lang="en-IN" sz="2400" i="1" cap="small" dirty="0">
                <a:latin typeface="+mj-lt"/>
              </a:rPr>
              <a:t>The Institute of Chartered Accountants of India</a:t>
            </a:r>
          </a:p>
        </p:txBody>
      </p:sp>
    </p:spTree>
    <p:extLst>
      <p:ext uri="{BB962C8B-B14F-4D97-AF65-F5344CB8AC3E}">
        <p14:creationId xmlns:p14="http://schemas.microsoft.com/office/powerpoint/2010/main" val="1527374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216025" y="295275"/>
            <a:ext cx="8761413" cy="8270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altLang="en-US" cap="small" dirty="0"/>
              <a:t>Disclaimer and Copyright</a:t>
            </a:r>
          </a:p>
        </p:txBody>
      </p:sp>
      <p:sp>
        <p:nvSpPr>
          <p:cNvPr id="3" name="Content Placeholder 2"/>
          <p:cNvSpPr>
            <a:spLocks noGrp="1"/>
          </p:cNvSpPr>
          <p:nvPr>
            <p:ph idx="1"/>
          </p:nvPr>
        </p:nvSpPr>
        <p:spPr>
          <a:xfrm>
            <a:off x="528638" y="1213306"/>
            <a:ext cx="11193970" cy="3550718"/>
          </a:xfrm>
        </p:spPr>
        <p:txBody>
          <a:bodyPr/>
          <a:lstStyle/>
          <a:p>
            <a:pPr marL="0" indent="0" algn="just" eaLnBrk="1" hangingPunct="1">
              <a:spcBef>
                <a:spcPts val="0"/>
              </a:spcBef>
              <a:buFont typeface="Wingdings 3" panose="05040102010807070707" pitchFamily="18" charset="2"/>
              <a:buNone/>
              <a:defRPr/>
            </a:pPr>
            <a:r>
              <a:rPr lang="en-IN" sz="2200" i="1" dirty="0">
                <a:latin typeface="+mj-lt"/>
              </a:rPr>
              <a:t>This presentation has been prepared to provide a standard ‘user presentation’. The views expressed in this presentation are those of Speaker(s). The Institute of Chartered Accountants of India may not necessarily subscribe to the views expressed by the speaker(s).</a:t>
            </a:r>
          </a:p>
          <a:p>
            <a:pPr marL="0" indent="0" algn="just" eaLnBrk="1" hangingPunct="1">
              <a:spcBef>
                <a:spcPts val="0"/>
              </a:spcBef>
              <a:buFont typeface="Wingdings 3" panose="05040102010807070707" pitchFamily="18" charset="2"/>
              <a:buNone/>
              <a:defRPr/>
            </a:pPr>
            <a:endParaRPr lang="en-IN" sz="2200" i="1" dirty="0">
              <a:latin typeface="+mj-lt"/>
            </a:endParaRPr>
          </a:p>
          <a:p>
            <a:pPr marL="0" indent="0" algn="just" eaLnBrk="1" hangingPunct="1">
              <a:spcBef>
                <a:spcPts val="0"/>
              </a:spcBef>
              <a:buFont typeface="Wingdings 3" panose="05040102010807070707" pitchFamily="18" charset="2"/>
              <a:buNone/>
              <a:defRPr/>
            </a:pPr>
            <a:r>
              <a:rPr lang="en-IN" sz="2200" i="1" dirty="0">
                <a:latin typeface="+mj-lt"/>
              </a:rPr>
              <a:t>The information cited in this presentation has been drawn from various sources. While every efforts have been made to keep the information cited in this presentation error free, the Institute or any office do not take the responsibility for any typographical or clerical error which may have crept in while compiling the information provided in this presentation. Further, the information provided in this presentation are subject to the provisions contained under different acts and members are advised to refer to those relevant provision also. For clarifications write to us at </a:t>
            </a:r>
            <a:r>
              <a:rPr lang="en-IN" sz="2200" i="1" dirty="0">
                <a:latin typeface="+mj-lt"/>
                <a:hlinkClick r:id="rId3"/>
              </a:rPr>
              <a:t>idtc@icai.in</a:t>
            </a:r>
            <a:r>
              <a:rPr lang="en-IN" sz="2200" i="1" dirty="0">
                <a:latin typeface="+mj-lt"/>
              </a:rPr>
              <a:t> </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1741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2E32E35-BC77-4172-8CB8-6389549FA4FC}" type="slidenum">
              <a:rPr lang="en-IN" altLang="en-US">
                <a:solidFill>
                  <a:schemeClr val="bg1"/>
                </a:solidFill>
              </a:rPr>
              <a:pPr>
                <a:spcBef>
                  <a:spcPct val="0"/>
                </a:spcBef>
                <a:buClrTx/>
                <a:buSzTx/>
                <a:buFontTx/>
                <a:buNone/>
              </a:pPr>
              <a:t>2</a:t>
            </a:fld>
            <a:endParaRPr lang="en-IN" altLang="en-US">
              <a:solidFill>
                <a:schemeClr val="bg1"/>
              </a:solidFill>
            </a:endParaRPr>
          </a:p>
        </p:txBody>
      </p:sp>
      <p:sp>
        <p:nvSpPr>
          <p:cNvPr id="2" name="TextBox 1"/>
          <p:cNvSpPr txBox="1"/>
          <p:nvPr/>
        </p:nvSpPr>
        <p:spPr>
          <a:xfrm>
            <a:off x="3374136" y="5023651"/>
            <a:ext cx="8348472" cy="1107996"/>
          </a:xfrm>
          <a:prstGeom prst="rect">
            <a:avLst/>
          </a:prstGeom>
          <a:noFill/>
        </p:spPr>
        <p:txBody>
          <a:bodyPr wrap="square" rtlCol="0">
            <a:spAutoFit/>
          </a:bodyPr>
          <a:lstStyle/>
          <a:p>
            <a:pPr algn="r"/>
            <a:r>
              <a:rPr lang="en-IN" sz="2200" i="1" dirty="0">
                <a:latin typeface="+mj-lt"/>
              </a:rPr>
              <a:t>© The Institute of Chartered Accountants of India</a:t>
            </a:r>
          </a:p>
          <a:p>
            <a:pPr algn="r"/>
            <a:r>
              <a:rPr lang="en-IN" sz="2200" i="1" dirty="0">
                <a:latin typeface="+mj-lt"/>
              </a:rPr>
              <a:t>This standardised PPT may be used by any person with due acknowledgement to the Indirect Taxes Committee of ICAI. </a:t>
            </a:r>
          </a:p>
        </p:txBody>
      </p:sp>
    </p:spTree>
    <p:extLst>
      <p:ext uri="{BB962C8B-B14F-4D97-AF65-F5344CB8AC3E}">
        <p14:creationId xmlns:p14="http://schemas.microsoft.com/office/powerpoint/2010/main" val="3898079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alphaModFix/>
          </a:blip>
          <a:stretch>
            <a:fillRect/>
          </a:stretch>
        </p:blipFill>
        <p:spPr>
          <a:xfrm>
            <a:off x="0" y="1003300"/>
            <a:ext cx="12192000" cy="5854700"/>
          </a:xfrm>
          <a:prstGeom prst="rect">
            <a:avLst/>
          </a:prstGeom>
          <a:ln>
            <a:noFill/>
          </a:ln>
          <a:effectLst>
            <a:softEdge rad="112500"/>
          </a:effectLst>
        </p:spPr>
      </p:pic>
      <p:sp>
        <p:nvSpPr>
          <p:cNvPr id="2" name="Title 1"/>
          <p:cNvSpPr>
            <a:spLocks noGrp="1"/>
          </p:cNvSpPr>
          <p:nvPr>
            <p:ph type="title"/>
          </p:nvPr>
        </p:nvSpPr>
        <p:spPr/>
        <p:txBody>
          <a:bodyPr/>
          <a:lstStyle/>
          <a:p>
            <a:r>
              <a:rPr lang="en-IN" cap="small" dirty="0">
                <a:ln w="0"/>
                <a:solidFill>
                  <a:schemeClr val="bg1"/>
                </a:solidFill>
                <a:effectLst>
                  <a:outerShdw blurRad="38100" dist="25400" dir="5400000" algn="ctr" rotWithShape="0">
                    <a:srgbClr val="6E747A">
                      <a:alpha val="43000"/>
                    </a:srgbClr>
                  </a:outerShdw>
                </a:effectLst>
              </a:rPr>
              <a:t>Introduction</a:t>
            </a:r>
            <a:endParaRPr lang="en-US" dirty="0"/>
          </a:p>
        </p:txBody>
      </p:sp>
      <p:sp>
        <p:nvSpPr>
          <p:cNvPr id="3" name="Footer Placeholder 2"/>
          <p:cNvSpPr>
            <a:spLocks noGrp="1"/>
          </p:cNvSpPr>
          <p:nvPr>
            <p:ph type="ftr" sz="quarter" idx="11"/>
          </p:nvPr>
        </p:nvSpPr>
        <p:spPr/>
        <p:txBody>
          <a:bodyPr/>
          <a:lstStyle/>
          <a:p>
            <a:pPr>
              <a:defRPr/>
            </a:pPr>
            <a:r>
              <a:rPr lang="en-IN">
                <a:solidFill>
                  <a:schemeClr val="bg1"/>
                </a:solidFill>
              </a:rPr>
              <a:t>© Indirect Taxes Committee, ICAI</a:t>
            </a:r>
          </a:p>
        </p:txBody>
      </p:sp>
      <p:sp>
        <p:nvSpPr>
          <p:cNvPr id="4" name="Slide Number Placeholder 3"/>
          <p:cNvSpPr>
            <a:spLocks noGrp="1"/>
          </p:cNvSpPr>
          <p:nvPr>
            <p:ph type="sldNum" sz="quarter" idx="12"/>
          </p:nvPr>
        </p:nvSpPr>
        <p:spPr/>
        <p:txBody>
          <a:bodyPr/>
          <a:lstStyle/>
          <a:p>
            <a:fld id="{2C90AAB0-06BA-408B-B768-9CA9371867E2}" type="slidenum">
              <a:rPr lang="en-IN" altLang="en-US" smtClean="0"/>
              <a:pPr/>
              <a:t>3</a:t>
            </a:fld>
            <a:endParaRPr lang="en-IN" altLang="en-US"/>
          </a:p>
        </p:txBody>
      </p:sp>
    </p:spTree>
    <p:extLst>
      <p:ext uri="{BB962C8B-B14F-4D97-AF65-F5344CB8AC3E}">
        <p14:creationId xmlns:p14="http://schemas.microsoft.com/office/powerpoint/2010/main" val="1864337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stretch>
            <a:fillRect/>
          </a:stretch>
        </p:blipFill>
        <p:spPr>
          <a:xfrm>
            <a:off x="7507288" y="3092917"/>
            <a:ext cx="3859212" cy="3298358"/>
          </a:xfrm>
          <a:prstGeom prst="rect">
            <a:avLst/>
          </a:prstGeom>
        </p:spPr>
      </p:pic>
      <p:sp>
        <p:nvSpPr>
          <p:cNvPr id="2" name="Title 1"/>
          <p:cNvSpPr>
            <a:spLocks noGrp="1"/>
          </p:cNvSpPr>
          <p:nvPr>
            <p:ph type="title"/>
          </p:nvPr>
        </p:nvSpPr>
        <p:spPr>
          <a:xfrm>
            <a:off x="1228966" y="278571"/>
            <a:ext cx="8761413" cy="826700"/>
          </a:xfrm>
        </p:spPr>
        <p:txBody>
          <a:bodyPr/>
          <a:lstStyle/>
          <a:p>
            <a:r>
              <a:rPr lang="en-IN" cap="small" dirty="0"/>
              <a:t>GCC: Few Facts</a:t>
            </a:r>
          </a:p>
        </p:txBody>
      </p:sp>
      <p:sp>
        <p:nvSpPr>
          <p:cNvPr id="3" name="Content Placeholder 2"/>
          <p:cNvSpPr>
            <a:spLocks noGrp="1"/>
          </p:cNvSpPr>
          <p:nvPr>
            <p:ph idx="1"/>
          </p:nvPr>
        </p:nvSpPr>
        <p:spPr>
          <a:xfrm>
            <a:off x="528638" y="1425884"/>
            <a:ext cx="11155362" cy="1086916"/>
          </a:xfrm>
        </p:spPr>
        <p:txBody>
          <a:bodyPr/>
          <a:lstStyle/>
          <a:p>
            <a:pPr>
              <a:lnSpc>
                <a:spcPct val="150000"/>
              </a:lnSpc>
            </a:pPr>
            <a:r>
              <a:rPr lang="en-US" dirty="0"/>
              <a:t>Established May 25,1981</a:t>
            </a:r>
          </a:p>
          <a:p>
            <a:pPr>
              <a:lnSpc>
                <a:spcPct val="150000"/>
              </a:lnSpc>
            </a:pPr>
            <a:r>
              <a:rPr lang="en-US" dirty="0"/>
              <a:t>Members: Bahrain, Kuwait, Oman, Qatar, United Arab Emirates, Saudi Arabia – (Jordan under consideration). </a:t>
            </a:r>
          </a:p>
          <a:p>
            <a:pPr>
              <a:lnSpc>
                <a:spcPct val="150000"/>
              </a:lnSpc>
            </a:pPr>
            <a:r>
              <a:rPr lang="en-US" dirty="0"/>
              <a:t>Customs union allowing free trade between members </a:t>
            </a:r>
          </a:p>
          <a:p>
            <a:pPr>
              <a:lnSpc>
                <a:spcPct val="150000"/>
              </a:lnSpc>
            </a:pPr>
            <a:r>
              <a:rPr lang="en-US" dirty="0"/>
              <a:t>Importance: </a:t>
            </a:r>
          </a:p>
          <a:p>
            <a:pPr lvl="1">
              <a:lnSpc>
                <a:spcPct val="150000"/>
              </a:lnSpc>
            </a:pPr>
            <a:r>
              <a:rPr lang="en-US" dirty="0"/>
              <a:t>Market of 42 million people (and growing) </a:t>
            </a:r>
          </a:p>
          <a:p>
            <a:pPr lvl="1">
              <a:lnSpc>
                <a:spcPct val="150000"/>
              </a:lnSpc>
            </a:pPr>
            <a:r>
              <a:rPr lang="en-US" dirty="0"/>
              <a:t>Gross Domestic Product of $1.6 trillion in 2014 </a:t>
            </a:r>
          </a:p>
          <a:p>
            <a:pPr lvl="1">
              <a:lnSpc>
                <a:spcPct val="150000"/>
              </a:lnSpc>
            </a:pPr>
            <a:r>
              <a:rPr lang="en-US" dirty="0"/>
              <a:t>Despite the drop in the oil prices, estimated GDP growth rate of 3% for 2016. </a:t>
            </a:r>
          </a:p>
          <a:p>
            <a:pPr lvl="1">
              <a:lnSpc>
                <a:spcPct val="150000"/>
              </a:lnSpc>
            </a:pPr>
            <a:r>
              <a:rPr lang="en-US" dirty="0"/>
              <a:t>GCC has largest proven oil and gas reserves</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4</a:t>
            </a:fld>
            <a:endParaRPr lang="en-IN" altLang="en-US"/>
          </a:p>
        </p:txBody>
      </p:sp>
    </p:spTree>
    <p:extLst>
      <p:ext uri="{BB962C8B-B14F-4D97-AF65-F5344CB8AC3E}">
        <p14:creationId xmlns:p14="http://schemas.microsoft.com/office/powerpoint/2010/main" val="2847835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stretch>
            <a:fillRect/>
          </a:stretch>
        </p:blipFill>
        <p:spPr>
          <a:xfrm>
            <a:off x="6908800" y="1752600"/>
            <a:ext cx="4940300" cy="3849413"/>
          </a:xfrm>
          <a:prstGeom prst="rect">
            <a:avLst/>
          </a:prstGeom>
        </p:spPr>
      </p:pic>
      <p:sp>
        <p:nvSpPr>
          <p:cNvPr id="2" name="Title 1"/>
          <p:cNvSpPr>
            <a:spLocks noGrp="1"/>
          </p:cNvSpPr>
          <p:nvPr>
            <p:ph type="title"/>
          </p:nvPr>
        </p:nvSpPr>
        <p:spPr>
          <a:xfrm>
            <a:off x="1228966" y="278571"/>
            <a:ext cx="8761413" cy="826700"/>
          </a:xfrm>
        </p:spPr>
        <p:txBody>
          <a:bodyPr/>
          <a:lstStyle/>
          <a:p>
            <a:r>
              <a:rPr lang="en-IN" cap="small" dirty="0"/>
              <a:t>GCC: EXIM Trade</a:t>
            </a:r>
          </a:p>
        </p:txBody>
      </p:sp>
      <p:sp>
        <p:nvSpPr>
          <p:cNvPr id="3" name="Content Placeholder 2"/>
          <p:cNvSpPr>
            <a:spLocks noGrp="1"/>
          </p:cNvSpPr>
          <p:nvPr>
            <p:ph idx="1"/>
          </p:nvPr>
        </p:nvSpPr>
        <p:spPr>
          <a:xfrm>
            <a:off x="528638" y="1425884"/>
            <a:ext cx="11155362" cy="1086916"/>
          </a:xfrm>
        </p:spPr>
        <p:txBody>
          <a:bodyPr/>
          <a:lstStyle/>
          <a:p>
            <a:pPr>
              <a:lnSpc>
                <a:spcPct val="150000"/>
              </a:lnSpc>
            </a:pPr>
            <a:r>
              <a:rPr lang="en-US" dirty="0"/>
              <a:t>Exports of  US$ 861 billion for 2014</a:t>
            </a:r>
          </a:p>
          <a:p>
            <a:pPr>
              <a:lnSpc>
                <a:spcPct val="150000"/>
              </a:lnSpc>
            </a:pPr>
            <a:endParaRPr lang="en-US" dirty="0"/>
          </a:p>
          <a:p>
            <a:pPr>
              <a:lnSpc>
                <a:spcPct val="150000"/>
              </a:lnSpc>
            </a:pPr>
            <a:r>
              <a:rPr lang="en-US" dirty="0"/>
              <a:t>Imports of  US$ 476 billion for 2014</a:t>
            </a:r>
          </a:p>
          <a:p>
            <a:pPr>
              <a:lnSpc>
                <a:spcPct val="150000"/>
              </a:lnSpc>
            </a:pPr>
            <a:endParaRPr lang="en-US" dirty="0"/>
          </a:p>
          <a:p>
            <a:pPr>
              <a:lnSpc>
                <a:spcPct val="150000"/>
              </a:lnSpc>
            </a:pPr>
            <a:r>
              <a:rPr lang="en-US" dirty="0"/>
              <a:t>Exporter of natural resources </a:t>
            </a:r>
            <a:r>
              <a:rPr lang="mr-IN" dirty="0"/>
              <a:t>–</a:t>
            </a:r>
            <a:r>
              <a:rPr lang="en-US" dirty="0"/>
              <a:t> 50% of world’s Oil &amp; Gas</a:t>
            </a:r>
          </a:p>
          <a:p>
            <a:pPr>
              <a:lnSpc>
                <a:spcPct val="150000"/>
              </a:lnSpc>
            </a:pPr>
            <a:endParaRPr lang="en-US" dirty="0"/>
          </a:p>
          <a:p>
            <a:pPr>
              <a:lnSpc>
                <a:spcPct val="150000"/>
              </a:lnSpc>
            </a:pPr>
            <a:r>
              <a:rPr lang="en-US" dirty="0"/>
              <a:t>Important hub for trade between Asia and Europe</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5</a:t>
            </a:fld>
            <a:endParaRPr lang="en-IN" altLang="en-US"/>
          </a:p>
        </p:txBody>
      </p:sp>
    </p:spTree>
    <p:extLst>
      <p:ext uri="{BB962C8B-B14F-4D97-AF65-F5344CB8AC3E}">
        <p14:creationId xmlns:p14="http://schemas.microsoft.com/office/powerpoint/2010/main" val="893842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stretch>
            <a:fillRect/>
          </a:stretch>
        </p:blipFill>
        <p:spPr>
          <a:xfrm>
            <a:off x="8071197" y="2509301"/>
            <a:ext cx="3697288" cy="2586881"/>
          </a:xfrm>
          <a:prstGeom prst="rect">
            <a:avLst/>
          </a:prstGeom>
        </p:spPr>
      </p:pic>
      <p:sp>
        <p:nvSpPr>
          <p:cNvPr id="2" name="Title 1"/>
          <p:cNvSpPr>
            <a:spLocks noGrp="1"/>
          </p:cNvSpPr>
          <p:nvPr>
            <p:ph type="title"/>
          </p:nvPr>
        </p:nvSpPr>
        <p:spPr>
          <a:xfrm>
            <a:off x="1310852" y="264923"/>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Reasons For Adopting VAT</a:t>
            </a:r>
          </a:p>
        </p:txBody>
      </p:sp>
      <p:sp>
        <p:nvSpPr>
          <p:cNvPr id="3" name="Content Placeholder 2"/>
          <p:cNvSpPr>
            <a:spLocks noGrp="1"/>
          </p:cNvSpPr>
          <p:nvPr>
            <p:ph idx="1"/>
          </p:nvPr>
        </p:nvSpPr>
        <p:spPr>
          <a:xfrm>
            <a:off x="563674" y="1653546"/>
            <a:ext cx="11204811" cy="2149196"/>
          </a:xfrm>
        </p:spPr>
        <p:txBody>
          <a:bodyPr/>
          <a:lstStyle/>
          <a:p>
            <a:r>
              <a:rPr lang="en-IN" dirty="0"/>
              <a:t>Demographic pressures of an education hungry and aging population.</a:t>
            </a:r>
          </a:p>
          <a:p>
            <a:endParaRPr lang="en-IN" dirty="0"/>
          </a:p>
          <a:p>
            <a:endParaRPr lang="en-IN" dirty="0"/>
          </a:p>
          <a:p>
            <a:endParaRPr lang="en-IN" dirty="0"/>
          </a:p>
          <a:p>
            <a:r>
              <a:rPr lang="en-IN" dirty="0"/>
              <a:t>Economic diversification to non-oil sectors due to unstable revenues </a:t>
            </a:r>
          </a:p>
          <a:p>
            <a:pPr indent="0">
              <a:buNone/>
            </a:pPr>
            <a:r>
              <a:rPr lang="en-IN" dirty="0"/>
              <a:t>from hydrocarbons declining in value and demand.</a:t>
            </a:r>
          </a:p>
          <a:p>
            <a:endParaRPr lang="en-IN" dirty="0"/>
          </a:p>
          <a:p>
            <a:pPr>
              <a:spcBef>
                <a:spcPts val="0"/>
              </a:spcBef>
            </a:pPr>
            <a:endParaRPr lang="en-IN" dirty="0"/>
          </a:p>
          <a:p>
            <a:pPr>
              <a:spcBef>
                <a:spcPts val="0"/>
              </a:spcBef>
            </a:pPr>
            <a:endParaRPr lang="en-IN" dirty="0"/>
          </a:p>
          <a:p>
            <a:r>
              <a:rPr lang="en-IN" dirty="0"/>
              <a:t>Measures to increase non-oil revenue, such as divestment, the levy of taxes and fees and the removal of subsidies from some sectors. </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6</a:t>
            </a:fld>
            <a:endParaRPr lang="en-IN" altLang="en-US"/>
          </a:p>
        </p:txBody>
      </p:sp>
    </p:spTree>
    <p:extLst>
      <p:ext uri="{BB962C8B-B14F-4D97-AF65-F5344CB8AC3E}">
        <p14:creationId xmlns:p14="http://schemas.microsoft.com/office/powerpoint/2010/main" val="906814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0852" y="264923"/>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Results of Adopting VAT</a:t>
            </a:r>
          </a:p>
        </p:txBody>
      </p:sp>
      <p:sp>
        <p:nvSpPr>
          <p:cNvPr id="3" name="Content Placeholder 2"/>
          <p:cNvSpPr>
            <a:spLocks noGrp="1"/>
          </p:cNvSpPr>
          <p:nvPr>
            <p:ph idx="1"/>
          </p:nvPr>
        </p:nvSpPr>
        <p:spPr>
          <a:xfrm>
            <a:off x="528638" y="1446882"/>
            <a:ext cx="11216109" cy="462829"/>
          </a:xfrm>
        </p:spPr>
        <p:txBody>
          <a:bodyPr/>
          <a:lstStyle/>
          <a:p>
            <a:pPr marL="0" indent="0" algn="ctr">
              <a:buNone/>
            </a:pPr>
            <a:r>
              <a:rPr lang="en-US" dirty="0"/>
              <a:t>GCC VAT revenues range between 0.8% and 1.6% of GDP†</a:t>
            </a:r>
            <a:endParaRPr lang="en-IN" dirty="0"/>
          </a:p>
        </p:txBody>
      </p:sp>
      <p:sp>
        <p:nvSpPr>
          <p:cNvPr id="4" name="Footer Placeholder 3"/>
          <p:cNvSpPr>
            <a:spLocks noGrp="1"/>
          </p:cNvSpPr>
          <p:nvPr>
            <p:ph type="ftr" sz="quarter" idx="11"/>
          </p:nvPr>
        </p:nvSpPr>
        <p:spPr>
          <a:xfrm>
            <a:off x="598488" y="6442798"/>
            <a:ext cx="1182240" cy="275648"/>
          </a:xfrm>
        </p:spPr>
        <p:txBody>
          <a:bodyPr/>
          <a:lstStyle/>
          <a:p>
            <a:pPr algn="r">
              <a:defRPr/>
            </a:pPr>
            <a:r>
              <a:rPr lang="en-US" dirty="0"/>
              <a:t>†</a:t>
            </a:r>
            <a:r>
              <a:rPr lang="en-IN" dirty="0"/>
              <a:t> IMF Estimates</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7</a:t>
            </a:fld>
            <a:endParaRPr lang="en-IN" altLang="en-US"/>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9103271" y="2010781"/>
            <a:ext cx="1387523" cy="1844675"/>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928028" y="2012467"/>
            <a:ext cx="1828800" cy="4479925"/>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69466" y="2134994"/>
            <a:ext cx="1547030" cy="4234873"/>
          </a:xfrm>
          <a:prstGeom prst="rect">
            <a:avLst/>
          </a:prstGeom>
        </p:spPr>
      </p:pic>
      <p:pic>
        <p:nvPicPr>
          <p:cNvPr id="13" name="Picture 12"/>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103271" y="4385006"/>
            <a:ext cx="1329675" cy="1260475"/>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TextBox 13"/>
          <p:cNvSpPr txBox="1"/>
          <p:nvPr/>
        </p:nvSpPr>
        <p:spPr>
          <a:xfrm>
            <a:off x="10441582" y="2543639"/>
            <a:ext cx="924115" cy="461665"/>
          </a:xfrm>
          <a:prstGeom prst="rect">
            <a:avLst/>
          </a:prstGeom>
          <a:noFill/>
        </p:spPr>
        <p:txBody>
          <a:bodyPr wrap="square" rtlCol="0">
            <a:spAutoFit/>
          </a:bodyPr>
          <a:lstStyle/>
          <a:p>
            <a:r>
              <a:rPr lang="en-US" sz="2400">
                <a:solidFill>
                  <a:schemeClr val="bg2">
                    <a:lumMod val="25000"/>
                  </a:schemeClr>
                </a:solidFill>
                <a:latin typeface="Al Nile" charset="-78"/>
                <a:ea typeface="Al Nile" charset="-78"/>
                <a:cs typeface="Al Nile" charset="-78"/>
              </a:rPr>
              <a:t>1.4%</a:t>
            </a:r>
            <a:endParaRPr lang="en-US" sz="2400" dirty="0">
              <a:solidFill>
                <a:schemeClr val="bg2">
                  <a:lumMod val="25000"/>
                </a:schemeClr>
              </a:solidFill>
              <a:latin typeface="Al Nile" charset="-78"/>
              <a:ea typeface="Al Nile" charset="-78"/>
              <a:cs typeface="Al Nile" charset="-78"/>
            </a:endParaRPr>
          </a:p>
        </p:txBody>
      </p:sp>
      <p:sp>
        <p:nvSpPr>
          <p:cNvPr id="15" name="TextBox 14"/>
          <p:cNvSpPr txBox="1"/>
          <p:nvPr/>
        </p:nvSpPr>
        <p:spPr>
          <a:xfrm>
            <a:off x="10441582" y="5029163"/>
            <a:ext cx="924115" cy="461665"/>
          </a:xfrm>
          <a:prstGeom prst="rect">
            <a:avLst/>
          </a:prstGeom>
          <a:noFill/>
        </p:spPr>
        <p:txBody>
          <a:bodyPr wrap="square" rtlCol="0">
            <a:spAutoFit/>
          </a:bodyPr>
          <a:lstStyle/>
          <a:p>
            <a:r>
              <a:rPr lang="en-US" sz="2400" dirty="0">
                <a:solidFill>
                  <a:schemeClr val="bg2">
                    <a:lumMod val="25000"/>
                  </a:schemeClr>
                </a:solidFill>
                <a:latin typeface="Al Nile" charset="-78"/>
                <a:ea typeface="Al Nile" charset="-78"/>
                <a:cs typeface="Al Nile" charset="-78"/>
              </a:rPr>
              <a:t>1.6%</a:t>
            </a:r>
          </a:p>
        </p:txBody>
      </p:sp>
      <p:sp>
        <p:nvSpPr>
          <p:cNvPr id="16" name="TextBox 15"/>
          <p:cNvSpPr txBox="1"/>
          <p:nvPr/>
        </p:nvSpPr>
        <p:spPr>
          <a:xfrm>
            <a:off x="6707616" y="2543638"/>
            <a:ext cx="924115" cy="461665"/>
          </a:xfrm>
          <a:prstGeom prst="rect">
            <a:avLst/>
          </a:prstGeom>
          <a:noFill/>
        </p:spPr>
        <p:txBody>
          <a:bodyPr wrap="square" rtlCol="0">
            <a:spAutoFit/>
          </a:bodyPr>
          <a:lstStyle/>
          <a:p>
            <a:r>
              <a:rPr lang="en-US" sz="2400" dirty="0">
                <a:solidFill>
                  <a:schemeClr val="bg2">
                    <a:lumMod val="25000"/>
                  </a:schemeClr>
                </a:solidFill>
                <a:latin typeface="Al Nile" charset="-78"/>
                <a:ea typeface="Al Nile" charset="-78"/>
                <a:cs typeface="Al Nile" charset="-78"/>
              </a:rPr>
              <a:t>1.6%</a:t>
            </a:r>
          </a:p>
        </p:txBody>
      </p:sp>
      <p:sp>
        <p:nvSpPr>
          <p:cNvPr id="17" name="TextBox 16"/>
          <p:cNvSpPr txBox="1"/>
          <p:nvPr/>
        </p:nvSpPr>
        <p:spPr>
          <a:xfrm>
            <a:off x="6707616" y="5029162"/>
            <a:ext cx="924115" cy="461665"/>
          </a:xfrm>
          <a:prstGeom prst="rect">
            <a:avLst/>
          </a:prstGeom>
          <a:noFill/>
        </p:spPr>
        <p:txBody>
          <a:bodyPr wrap="square" rtlCol="0">
            <a:spAutoFit/>
          </a:bodyPr>
          <a:lstStyle/>
          <a:p>
            <a:r>
              <a:rPr lang="en-US" sz="2400" dirty="0">
                <a:solidFill>
                  <a:schemeClr val="bg2">
                    <a:lumMod val="25000"/>
                  </a:schemeClr>
                </a:solidFill>
                <a:latin typeface="Al Nile" charset="-78"/>
                <a:ea typeface="Al Nile" charset="-78"/>
                <a:cs typeface="Al Nile" charset="-78"/>
              </a:rPr>
              <a:t>1.5%</a:t>
            </a:r>
          </a:p>
        </p:txBody>
      </p:sp>
      <p:sp>
        <p:nvSpPr>
          <p:cNvPr id="18" name="TextBox 17"/>
          <p:cNvSpPr txBox="1"/>
          <p:nvPr/>
        </p:nvSpPr>
        <p:spPr>
          <a:xfrm>
            <a:off x="2067284" y="2543638"/>
            <a:ext cx="924115" cy="461665"/>
          </a:xfrm>
          <a:prstGeom prst="rect">
            <a:avLst/>
          </a:prstGeom>
          <a:noFill/>
        </p:spPr>
        <p:txBody>
          <a:bodyPr wrap="square" rtlCol="0">
            <a:spAutoFit/>
          </a:bodyPr>
          <a:lstStyle/>
          <a:p>
            <a:r>
              <a:rPr lang="en-US" sz="2400" dirty="0">
                <a:solidFill>
                  <a:schemeClr val="bg2">
                    <a:lumMod val="25000"/>
                  </a:schemeClr>
                </a:solidFill>
                <a:latin typeface="Al Nile" charset="-78"/>
                <a:ea typeface="Al Nile" charset="-78"/>
                <a:cs typeface="Al Nile" charset="-78"/>
              </a:rPr>
              <a:t>1.4%</a:t>
            </a:r>
          </a:p>
        </p:txBody>
      </p:sp>
      <p:sp>
        <p:nvSpPr>
          <p:cNvPr id="19" name="TextBox 18"/>
          <p:cNvSpPr txBox="1"/>
          <p:nvPr/>
        </p:nvSpPr>
        <p:spPr>
          <a:xfrm>
            <a:off x="2067284" y="5029162"/>
            <a:ext cx="924115" cy="461665"/>
          </a:xfrm>
          <a:prstGeom prst="rect">
            <a:avLst/>
          </a:prstGeom>
          <a:noFill/>
        </p:spPr>
        <p:txBody>
          <a:bodyPr wrap="square" rtlCol="0">
            <a:spAutoFit/>
          </a:bodyPr>
          <a:lstStyle/>
          <a:p>
            <a:r>
              <a:rPr lang="en-US" sz="2400" dirty="0">
                <a:solidFill>
                  <a:schemeClr val="bg2">
                    <a:lumMod val="25000"/>
                  </a:schemeClr>
                </a:solidFill>
                <a:latin typeface="Al Nile" charset="-78"/>
                <a:ea typeface="Al Nile" charset="-78"/>
                <a:cs typeface="Al Nile" charset="-78"/>
              </a:rPr>
              <a:t>0.8%</a:t>
            </a:r>
          </a:p>
        </p:txBody>
      </p:sp>
      <p:sp>
        <p:nvSpPr>
          <p:cNvPr id="20" name="TextBox 19"/>
          <p:cNvSpPr txBox="1"/>
          <p:nvPr/>
        </p:nvSpPr>
        <p:spPr>
          <a:xfrm>
            <a:off x="9161635" y="5969034"/>
            <a:ext cx="1329159" cy="400110"/>
          </a:xfrm>
          <a:prstGeom prst="rect">
            <a:avLst/>
          </a:prstGeom>
          <a:noFill/>
        </p:spPr>
        <p:txBody>
          <a:bodyPr wrap="square" rtlCol="0">
            <a:spAutoFit/>
          </a:bodyPr>
          <a:lstStyle/>
          <a:p>
            <a:r>
              <a:rPr lang="en-US" sz="2000" b="1">
                <a:solidFill>
                  <a:schemeClr val="bg1">
                    <a:lumMod val="50000"/>
                  </a:schemeClr>
                </a:solidFill>
                <a:latin typeface="Al Nile" charset="-78"/>
                <a:ea typeface="Al Nile" charset="-78"/>
                <a:cs typeface="Al Nile" charset="-78"/>
              </a:rPr>
              <a:t>Bahrain</a:t>
            </a:r>
            <a:endParaRPr lang="en-US" sz="2000" b="1" dirty="0">
              <a:solidFill>
                <a:schemeClr val="bg1">
                  <a:lumMod val="50000"/>
                </a:schemeClr>
              </a:solidFill>
              <a:latin typeface="Al Nile" charset="-78"/>
              <a:ea typeface="Al Nile" charset="-78"/>
              <a:cs typeface="Al Nile" charset="-78"/>
            </a:endParaRPr>
          </a:p>
        </p:txBody>
      </p:sp>
      <p:sp>
        <p:nvSpPr>
          <p:cNvPr id="21" name="Footer Placeholder 3"/>
          <p:cNvSpPr txBox="1">
            <a:spLocks/>
          </p:cNvSpPr>
          <p:nvPr/>
        </p:nvSpPr>
        <p:spPr>
          <a:xfrm>
            <a:off x="681038" y="6543675"/>
            <a:ext cx="3859212" cy="304800"/>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tx2">
                    <a:lumMod val="75000"/>
                  </a:schemeClr>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a:t>© Indirect Taxes Committee, ICAI</a:t>
            </a:r>
          </a:p>
        </p:txBody>
      </p:sp>
    </p:spTree>
    <p:extLst>
      <p:ext uri="{BB962C8B-B14F-4D97-AF65-F5344CB8AC3E}">
        <p14:creationId xmlns:p14="http://schemas.microsoft.com/office/powerpoint/2010/main" val="1945778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0852" y="264923"/>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Impact on Business</a:t>
            </a:r>
          </a:p>
        </p:txBody>
      </p:sp>
      <p:sp>
        <p:nvSpPr>
          <p:cNvPr id="4" name="Footer Placeholder 3"/>
          <p:cNvSpPr>
            <a:spLocks noGrp="1"/>
          </p:cNvSpPr>
          <p:nvPr>
            <p:ph type="ftr" sz="quarter" idx="11"/>
          </p:nvPr>
        </p:nvSpPr>
        <p:spPr>
          <a:xfrm>
            <a:off x="64984" y="4524623"/>
            <a:ext cx="326576" cy="2252440"/>
          </a:xfrm>
        </p:spPr>
        <p:txBody>
          <a:bodyPr vert="vert270"/>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8</a:t>
            </a:fld>
            <a:endParaRPr lang="en-IN" altLang="en-US"/>
          </a:p>
        </p:txBody>
      </p:sp>
      <p:sp>
        <p:nvSpPr>
          <p:cNvPr id="8" name="Parallelogram 7"/>
          <p:cNvSpPr/>
          <p:nvPr/>
        </p:nvSpPr>
        <p:spPr>
          <a:xfrm>
            <a:off x="818248" y="1971370"/>
            <a:ext cx="1886855" cy="386143"/>
          </a:xfrm>
          <a:prstGeom prst="parallelogram">
            <a:avLst/>
          </a:prstGeom>
          <a:solidFill>
            <a:srgbClr val="2396E5"/>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spc="300" dirty="0">
              <a:solidFill>
                <a:schemeClr val="bg2">
                  <a:lumMod val="25000"/>
                </a:schemeClr>
              </a:solidFill>
              <a:latin typeface="Roboto Medium" panose="02000000000000000000" pitchFamily="2" charset="0"/>
              <a:ea typeface="Roboto Medium" panose="02000000000000000000" pitchFamily="2" charset="0"/>
              <a:cs typeface="Roboto Medium" panose="02000000000000000000" pitchFamily="2" charset="0"/>
            </a:endParaRPr>
          </a:p>
        </p:txBody>
      </p:sp>
      <p:sp>
        <p:nvSpPr>
          <p:cNvPr id="11" name="Rectangle: Rounded Corners 23"/>
          <p:cNvSpPr/>
          <p:nvPr/>
        </p:nvSpPr>
        <p:spPr>
          <a:xfrm>
            <a:off x="3935185" y="2839357"/>
            <a:ext cx="1698172" cy="1698172"/>
          </a:xfrm>
          <a:prstGeom prst="roundRect">
            <a:avLst/>
          </a:prstGeom>
          <a:solidFill>
            <a:srgbClr val="00B0F0"/>
          </a:solidFill>
          <a:ln>
            <a:noFill/>
          </a:ln>
          <a:scene3d>
            <a:camera prst="orthographicFront">
              <a:rot lat="19367709" lon="18747105" rev="3634775"/>
            </a:camera>
            <a:lightRig rig="flood" dir="t"/>
          </a:scene3d>
          <a:sp3d extrusionH="2540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Rectangle: Rounded Corners 24"/>
          <p:cNvSpPr/>
          <p:nvPr/>
        </p:nvSpPr>
        <p:spPr>
          <a:xfrm>
            <a:off x="5633357" y="2120900"/>
            <a:ext cx="1698172" cy="1698172"/>
          </a:xfrm>
          <a:prstGeom prst="roundRect">
            <a:avLst/>
          </a:prstGeom>
          <a:solidFill>
            <a:srgbClr val="00B0F0"/>
          </a:solidFill>
          <a:ln>
            <a:noFill/>
          </a:ln>
          <a:scene3d>
            <a:camera prst="orthographicFront">
              <a:rot lat="19367709" lon="18747105" rev="3634775"/>
            </a:camera>
            <a:lightRig rig="flood" dir="t"/>
          </a:scene3d>
          <a:sp3d extrusionH="2540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Rounded Corners 25"/>
          <p:cNvSpPr/>
          <p:nvPr/>
        </p:nvSpPr>
        <p:spPr>
          <a:xfrm>
            <a:off x="7331529" y="2839357"/>
            <a:ext cx="1698172" cy="1698172"/>
          </a:xfrm>
          <a:prstGeom prst="roundRect">
            <a:avLst/>
          </a:prstGeom>
          <a:solidFill>
            <a:srgbClr val="00B0F0"/>
          </a:solidFill>
          <a:ln>
            <a:noFill/>
          </a:ln>
          <a:scene3d>
            <a:camera prst="orthographicFront">
              <a:rot lat="19367709" lon="18747105" rev="3634775"/>
            </a:camera>
            <a:lightRig rig="flood" dir="t"/>
          </a:scene3d>
          <a:sp3d extrusionH="2540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Rectangle: Rounded Corners 26"/>
          <p:cNvSpPr/>
          <p:nvPr/>
        </p:nvSpPr>
        <p:spPr>
          <a:xfrm>
            <a:off x="5684158" y="3557814"/>
            <a:ext cx="1698172" cy="1698172"/>
          </a:xfrm>
          <a:prstGeom prst="roundRect">
            <a:avLst/>
          </a:prstGeom>
          <a:solidFill>
            <a:srgbClr val="00B0F0"/>
          </a:solidFill>
          <a:ln>
            <a:noFill/>
          </a:ln>
          <a:scene3d>
            <a:camera prst="orthographicFront">
              <a:rot lat="19367709" lon="18747105" rev="3634775"/>
            </a:camera>
            <a:lightRig rig="flood" dir="t"/>
          </a:scene3d>
          <a:sp3d extrusionH="254000"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5" name="Graphic 28" descr="Television"/>
          <p:cNvPicPr>
            <a:picLocks noChangeAspect="1"/>
          </p:cNvPicPr>
          <p:nvPr/>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4438645" y="3346443"/>
            <a:ext cx="684000" cy="684000"/>
          </a:xfrm>
          <a:prstGeom prst="rect">
            <a:avLst/>
          </a:prstGeom>
          <a:scene3d>
            <a:camera prst="orthographicFront">
              <a:rot lat="19499998" lon="0" rev="0"/>
            </a:camera>
            <a:lightRig rig="threePt" dir="t"/>
          </a:scene3d>
        </p:spPr>
      </p:pic>
      <p:pic>
        <p:nvPicPr>
          <p:cNvPr id="16" name="Graphic 30" descr="Envelope"/>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6144073" y="2625872"/>
            <a:ext cx="684000" cy="684000"/>
          </a:xfrm>
          <a:prstGeom prst="rect">
            <a:avLst/>
          </a:prstGeom>
          <a:scene3d>
            <a:camera prst="orthographicFront">
              <a:rot lat="19499998" lon="0" rev="0"/>
            </a:camera>
            <a:lightRig rig="threePt" dir="t"/>
          </a:scene3d>
        </p:spPr>
      </p:pic>
      <p:pic>
        <p:nvPicPr>
          <p:cNvPr id="17" name="Graphic 32" descr="Download from cloud"/>
          <p:cNvPicPr>
            <a:picLocks noChangeAspect="1"/>
          </p:cNvPicPr>
          <p:nvPr/>
        </p:nvPicPr>
        <p:blipFill>
          <a:blip r:embed="rId6" cstate="print">
            <a:extLst>
              <a:ext uri="{28A0092B-C50C-407E-A947-70E740481C1C}">
                <a14:useLocalDpi xmlns:a14="http://schemas.microsoft.com/office/drawing/2010/main"/>
              </a:ext>
              <a:ext uri="{96DAC541-7B7A-43D3-8B79-37D633B846F1}">
                <asvg:svgBlip xmlns:asvg="http://schemas.microsoft.com/office/drawing/2016/SVG/main" xmlns="" r:embed="rId7"/>
              </a:ext>
            </a:extLst>
          </a:blip>
          <a:stretch>
            <a:fillRect/>
          </a:stretch>
        </p:blipFill>
        <p:spPr>
          <a:xfrm>
            <a:off x="6191244" y="4064900"/>
            <a:ext cx="684000" cy="684000"/>
          </a:xfrm>
          <a:prstGeom prst="rect">
            <a:avLst/>
          </a:prstGeom>
          <a:scene3d>
            <a:camera prst="orthographicFront">
              <a:rot lat="19499998" lon="0" rev="0"/>
            </a:camera>
            <a:lightRig rig="threePt" dir="t"/>
          </a:scene3d>
        </p:spPr>
      </p:pic>
      <p:pic>
        <p:nvPicPr>
          <p:cNvPr id="18" name="Graphic 34" descr="Download"/>
          <p:cNvPicPr>
            <a:picLocks noChangeAspect="1"/>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xmlns="" r:embed="rId9"/>
              </a:ext>
            </a:extLst>
          </a:blip>
          <a:stretch>
            <a:fillRect/>
          </a:stretch>
        </p:blipFill>
        <p:spPr>
          <a:xfrm>
            <a:off x="7838615" y="3346443"/>
            <a:ext cx="684000" cy="684000"/>
          </a:xfrm>
          <a:prstGeom prst="rect">
            <a:avLst/>
          </a:prstGeom>
          <a:scene3d>
            <a:camera prst="orthographicFront">
              <a:rot lat="19499998" lon="0" rev="0"/>
            </a:camera>
            <a:lightRig rig="threePt" dir="t"/>
          </a:scene3d>
        </p:spPr>
      </p:pic>
      <p:sp>
        <p:nvSpPr>
          <p:cNvPr id="19" name="Parallelogram 18"/>
          <p:cNvSpPr/>
          <p:nvPr/>
        </p:nvSpPr>
        <p:spPr>
          <a:xfrm>
            <a:off x="749306" y="1898800"/>
            <a:ext cx="1886855" cy="386143"/>
          </a:xfrm>
          <a:prstGeom prst="parallelogram">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cap="small" spc="300" dirty="0">
                <a:solidFill>
                  <a:schemeClr val="bg2">
                    <a:lumMod val="25000"/>
                  </a:schemeClr>
                </a:solidFill>
                <a:latin typeface="Roboto Medium" panose="02000000000000000000" pitchFamily="2" charset="0"/>
                <a:ea typeface="Roboto Medium" panose="02000000000000000000" pitchFamily="2" charset="0"/>
                <a:cs typeface="Roboto Medium" panose="02000000000000000000" pitchFamily="2" charset="0"/>
              </a:rPr>
              <a:t>Strategic Level</a:t>
            </a:r>
          </a:p>
        </p:txBody>
      </p:sp>
      <p:sp>
        <p:nvSpPr>
          <p:cNvPr id="20" name="TextBox 19"/>
          <p:cNvSpPr txBox="1"/>
          <p:nvPr/>
        </p:nvSpPr>
        <p:spPr>
          <a:xfrm>
            <a:off x="749306" y="2430083"/>
            <a:ext cx="2675163" cy="1815882"/>
          </a:xfrm>
          <a:prstGeom prst="rect">
            <a:avLst/>
          </a:prstGeom>
          <a:noFill/>
        </p:spPr>
        <p:txBody>
          <a:bodyPr wrap="square" rtlCol="0">
            <a:spAutoFit/>
          </a:bodyPr>
          <a:lstStyle/>
          <a:p>
            <a:r>
              <a:rPr lang="en-US" sz="1600" b="1" dirty="0">
                <a:latin typeface="+mn-lt"/>
              </a:rPr>
              <a:t>What are the overall business impacts?</a:t>
            </a:r>
            <a:r>
              <a:rPr lang="en-US" sz="1600" dirty="0">
                <a:latin typeface="+mn-lt"/>
              </a:rPr>
              <a:t> </a:t>
            </a:r>
          </a:p>
          <a:p>
            <a:r>
              <a:rPr lang="en-US" sz="1600" dirty="0">
                <a:latin typeface="+mn-lt"/>
              </a:rPr>
              <a:t>Headline impacts at a Board level – on company structure, market positioning and negotiation with customers and suppliers.</a:t>
            </a:r>
            <a:endParaRPr lang="en-IN" sz="1600" dirty="0">
              <a:solidFill>
                <a:schemeClr val="bg1">
                  <a:lumMod val="50000"/>
                </a:schemeClr>
              </a:solidFill>
              <a:latin typeface="+mn-lt"/>
              <a:ea typeface="Roboto" panose="02000000000000000000" pitchFamily="2" charset="0"/>
              <a:cs typeface="Roboto" panose="02000000000000000000" pitchFamily="2" charset="0"/>
            </a:endParaRPr>
          </a:p>
        </p:txBody>
      </p:sp>
      <p:cxnSp>
        <p:nvCxnSpPr>
          <p:cNvPr id="21" name="Connector: Elbow 40"/>
          <p:cNvCxnSpPr>
            <a:stCxn id="30" idx="1"/>
          </p:cNvCxnSpPr>
          <p:nvPr/>
        </p:nvCxnSpPr>
        <p:spPr>
          <a:xfrm rot="10800000">
            <a:off x="2656835" y="2164443"/>
            <a:ext cx="1278350" cy="1524001"/>
          </a:xfrm>
          <a:prstGeom prst="bentConnector3">
            <a:avLst/>
          </a:prstGeom>
          <a:ln>
            <a:solidFill>
              <a:schemeClr val="bg2">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2" name="Parallelogram 21"/>
          <p:cNvSpPr/>
          <p:nvPr/>
        </p:nvSpPr>
        <p:spPr>
          <a:xfrm>
            <a:off x="2585365" y="5530342"/>
            <a:ext cx="1886855" cy="386143"/>
          </a:xfrm>
          <a:prstGeom prst="parallelogram">
            <a:avLst/>
          </a:prstGeom>
          <a:solidFill>
            <a:srgbClr val="2396E5"/>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spc="300" dirty="0">
              <a:solidFill>
                <a:schemeClr val="bg2">
                  <a:lumMod val="25000"/>
                </a:schemeClr>
              </a:solidFill>
              <a:latin typeface="Roboto Medium" panose="02000000000000000000" pitchFamily="2" charset="0"/>
              <a:ea typeface="Roboto Medium" panose="02000000000000000000" pitchFamily="2" charset="0"/>
              <a:cs typeface="Roboto Medium" panose="02000000000000000000" pitchFamily="2" charset="0"/>
            </a:endParaRPr>
          </a:p>
        </p:txBody>
      </p:sp>
      <p:sp>
        <p:nvSpPr>
          <p:cNvPr id="23" name="Parallelogram 22"/>
          <p:cNvSpPr/>
          <p:nvPr/>
        </p:nvSpPr>
        <p:spPr>
          <a:xfrm>
            <a:off x="2516423" y="5457772"/>
            <a:ext cx="1955797" cy="386143"/>
          </a:xfrm>
          <a:prstGeom prst="parallelogram">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cap="small" spc="300" dirty="0">
                <a:solidFill>
                  <a:schemeClr val="bg2">
                    <a:lumMod val="25000"/>
                  </a:schemeClr>
                </a:solidFill>
                <a:latin typeface="Roboto Medium" panose="02000000000000000000" pitchFamily="2" charset="0"/>
                <a:ea typeface="Roboto Medium" panose="02000000000000000000" pitchFamily="2" charset="0"/>
                <a:cs typeface="Roboto Medium" panose="02000000000000000000" pitchFamily="2" charset="0"/>
              </a:rPr>
              <a:t>Operational Level</a:t>
            </a:r>
          </a:p>
        </p:txBody>
      </p:sp>
      <p:sp>
        <p:nvSpPr>
          <p:cNvPr id="24" name="TextBox 23"/>
          <p:cNvSpPr txBox="1"/>
          <p:nvPr/>
        </p:nvSpPr>
        <p:spPr>
          <a:xfrm>
            <a:off x="520261" y="5960707"/>
            <a:ext cx="6829847" cy="830997"/>
          </a:xfrm>
          <a:prstGeom prst="rect">
            <a:avLst/>
          </a:prstGeom>
          <a:noFill/>
        </p:spPr>
        <p:txBody>
          <a:bodyPr wrap="square" rtlCol="0">
            <a:spAutoFit/>
          </a:bodyPr>
          <a:lstStyle>
            <a:defPPr>
              <a:defRPr lang="en-US"/>
            </a:defPPr>
            <a:lvl1pPr>
              <a:defRPr sz="1600" b="1">
                <a:latin typeface="+mn-lt"/>
              </a:defRPr>
            </a:lvl1pPr>
          </a:lstStyle>
          <a:p>
            <a:r>
              <a:rPr lang="en-US" dirty="0"/>
              <a:t>How does VAT affect day-today operations? </a:t>
            </a:r>
          </a:p>
          <a:p>
            <a:r>
              <a:rPr lang="en-US" b="0" dirty="0"/>
              <a:t>A wide range of business processes across all market-facing and business support functions will require review and potential modification to become VAT-ready.</a:t>
            </a:r>
            <a:endParaRPr lang="en-IN" b="0" dirty="0"/>
          </a:p>
        </p:txBody>
      </p:sp>
      <p:cxnSp>
        <p:nvCxnSpPr>
          <p:cNvPr id="25" name="Connector: Elbow 44"/>
          <p:cNvCxnSpPr>
            <a:cxnSpLocks/>
            <a:stCxn id="33" idx="2"/>
          </p:cNvCxnSpPr>
          <p:nvPr/>
        </p:nvCxnSpPr>
        <p:spPr>
          <a:xfrm rot="5400000">
            <a:off x="5244884" y="4435054"/>
            <a:ext cx="467428" cy="2109292"/>
          </a:xfrm>
          <a:prstGeom prst="bentConnector2">
            <a:avLst/>
          </a:prstGeom>
          <a:ln>
            <a:solidFill>
              <a:schemeClr val="bg2">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6" name="Parallelogram 25"/>
          <p:cNvSpPr/>
          <p:nvPr/>
        </p:nvSpPr>
        <p:spPr>
          <a:xfrm>
            <a:off x="9661079" y="5328556"/>
            <a:ext cx="1886855" cy="386143"/>
          </a:xfrm>
          <a:prstGeom prst="parallelogram">
            <a:avLst/>
          </a:prstGeom>
          <a:solidFill>
            <a:srgbClr val="2396E5"/>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spc="300" dirty="0">
              <a:solidFill>
                <a:schemeClr val="bg2">
                  <a:lumMod val="25000"/>
                </a:schemeClr>
              </a:solidFill>
              <a:latin typeface="Roboto Medium" panose="02000000000000000000" pitchFamily="2" charset="0"/>
              <a:ea typeface="Roboto Medium" panose="02000000000000000000" pitchFamily="2" charset="0"/>
              <a:cs typeface="Roboto Medium" panose="02000000000000000000" pitchFamily="2" charset="0"/>
            </a:endParaRPr>
          </a:p>
        </p:txBody>
      </p:sp>
      <p:sp>
        <p:nvSpPr>
          <p:cNvPr id="27" name="Parallelogram 26"/>
          <p:cNvSpPr/>
          <p:nvPr/>
        </p:nvSpPr>
        <p:spPr>
          <a:xfrm>
            <a:off x="9592137" y="5255986"/>
            <a:ext cx="1886855" cy="386143"/>
          </a:xfrm>
          <a:prstGeom prst="parallelogram">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cap="small" spc="300" dirty="0">
                <a:solidFill>
                  <a:schemeClr val="bg2">
                    <a:lumMod val="25000"/>
                  </a:schemeClr>
                </a:solidFill>
                <a:latin typeface="Roboto Medium" panose="02000000000000000000" pitchFamily="2" charset="0"/>
                <a:ea typeface="Roboto Medium" panose="02000000000000000000" pitchFamily="2" charset="0"/>
                <a:cs typeface="Roboto Medium" panose="02000000000000000000" pitchFamily="2" charset="0"/>
              </a:rPr>
              <a:t>Economic Level</a:t>
            </a:r>
          </a:p>
        </p:txBody>
      </p:sp>
      <p:sp>
        <p:nvSpPr>
          <p:cNvPr id="28" name="TextBox 27"/>
          <p:cNvSpPr txBox="1"/>
          <p:nvPr/>
        </p:nvSpPr>
        <p:spPr>
          <a:xfrm>
            <a:off x="8042736" y="5787269"/>
            <a:ext cx="3926110" cy="1077218"/>
          </a:xfrm>
          <a:prstGeom prst="rect">
            <a:avLst/>
          </a:prstGeom>
          <a:noFill/>
        </p:spPr>
        <p:txBody>
          <a:bodyPr wrap="square" rtlCol="0">
            <a:spAutoFit/>
          </a:bodyPr>
          <a:lstStyle>
            <a:defPPr>
              <a:defRPr lang="en-US"/>
            </a:defPPr>
            <a:lvl1pPr>
              <a:defRPr sz="1600" b="1">
                <a:latin typeface="+mn-lt"/>
              </a:defRPr>
            </a:lvl1pPr>
          </a:lstStyle>
          <a:p>
            <a:r>
              <a:rPr lang="en-US" dirty="0"/>
              <a:t>What is the economic impact of VAT on the business?</a:t>
            </a:r>
          </a:p>
          <a:p>
            <a:r>
              <a:rPr lang="en-US" b="0" dirty="0"/>
              <a:t>Business relationship with suppliers; pricing conundrum affecting customers loyalty.</a:t>
            </a:r>
            <a:endParaRPr lang="en-IN" b="0" dirty="0"/>
          </a:p>
        </p:txBody>
      </p:sp>
      <p:cxnSp>
        <p:nvCxnSpPr>
          <p:cNvPr id="29" name="Connector: Elbow 50"/>
          <p:cNvCxnSpPr>
            <a:cxnSpLocks/>
          </p:cNvCxnSpPr>
          <p:nvPr/>
        </p:nvCxnSpPr>
        <p:spPr>
          <a:xfrm>
            <a:off x="9029701" y="3688443"/>
            <a:ext cx="610704" cy="1760615"/>
          </a:xfrm>
          <a:prstGeom prst="bentConnector3">
            <a:avLst>
              <a:gd name="adj1" fmla="val 50000"/>
            </a:avLst>
          </a:prstGeom>
          <a:ln>
            <a:solidFill>
              <a:schemeClr val="bg2">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0" name="Parallelogram 29"/>
          <p:cNvSpPr/>
          <p:nvPr/>
        </p:nvSpPr>
        <p:spPr>
          <a:xfrm>
            <a:off x="8042736" y="1405932"/>
            <a:ext cx="1886855" cy="386143"/>
          </a:xfrm>
          <a:prstGeom prst="parallelogram">
            <a:avLst/>
          </a:prstGeom>
          <a:solidFill>
            <a:srgbClr val="2396E5"/>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0" spc="300" dirty="0">
              <a:solidFill>
                <a:schemeClr val="bg2">
                  <a:lumMod val="25000"/>
                </a:schemeClr>
              </a:solidFill>
              <a:latin typeface="Roboto Medium" panose="02000000000000000000" pitchFamily="2" charset="0"/>
              <a:ea typeface="Roboto Medium" panose="02000000000000000000" pitchFamily="2" charset="0"/>
              <a:cs typeface="Roboto Medium" panose="02000000000000000000" pitchFamily="2" charset="0"/>
            </a:endParaRPr>
          </a:p>
        </p:txBody>
      </p:sp>
      <p:sp>
        <p:nvSpPr>
          <p:cNvPr id="31" name="Parallelogram 30"/>
          <p:cNvSpPr/>
          <p:nvPr/>
        </p:nvSpPr>
        <p:spPr>
          <a:xfrm>
            <a:off x="7973794" y="1333362"/>
            <a:ext cx="1886855" cy="386143"/>
          </a:xfrm>
          <a:prstGeom prst="parallelogram">
            <a:avLst/>
          </a:prstGeom>
          <a:solidFill>
            <a:schemeClr val="bg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400" cap="small" spc="300" dirty="0">
                <a:solidFill>
                  <a:schemeClr val="bg2">
                    <a:lumMod val="25000"/>
                  </a:schemeClr>
                </a:solidFill>
                <a:latin typeface="Roboto Medium" panose="02000000000000000000" pitchFamily="2" charset="0"/>
                <a:ea typeface="Roboto Medium" panose="02000000000000000000" pitchFamily="2" charset="0"/>
                <a:cs typeface="Roboto Medium" panose="02000000000000000000" pitchFamily="2" charset="0"/>
              </a:rPr>
              <a:t>Financial Level</a:t>
            </a:r>
          </a:p>
        </p:txBody>
      </p:sp>
      <p:cxnSp>
        <p:nvCxnSpPr>
          <p:cNvPr id="33" name="Connector: Elbow 56"/>
          <p:cNvCxnSpPr>
            <a:cxnSpLocks/>
            <a:endCxn id="31" idx="3"/>
          </p:cNvCxnSpPr>
          <p:nvPr/>
        </p:nvCxnSpPr>
        <p:spPr>
          <a:xfrm rot="10800000" flipV="1">
            <a:off x="7331530" y="1526434"/>
            <a:ext cx="690533" cy="1443552"/>
          </a:xfrm>
          <a:prstGeom prst="bentConnector3">
            <a:avLst>
              <a:gd name="adj1" fmla="val 50000"/>
            </a:avLst>
          </a:prstGeom>
          <a:ln>
            <a:solidFill>
              <a:schemeClr val="bg2">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8001909" y="1758638"/>
            <a:ext cx="4190091" cy="1569660"/>
          </a:xfrm>
          <a:prstGeom prst="rect">
            <a:avLst/>
          </a:prstGeom>
          <a:noFill/>
        </p:spPr>
        <p:txBody>
          <a:bodyPr wrap="square" rtlCol="0">
            <a:spAutoFit/>
          </a:bodyPr>
          <a:lstStyle/>
          <a:p>
            <a:r>
              <a:rPr lang="en-US" sz="1600" b="1" dirty="0">
                <a:latin typeface="+mn-lt"/>
              </a:rPr>
              <a:t>What is the financial impact of VAT on the business?</a:t>
            </a:r>
          </a:p>
          <a:p>
            <a:r>
              <a:rPr lang="en-US" sz="1600" dirty="0">
                <a:latin typeface="+mn-lt"/>
              </a:rPr>
              <a:t>Impacts including: overall costs &amp; cash flow caused by inclusion of VAT; availability &amp; cost of appropriate resourcing; cost &amp; business impact of major technology &amp; process changes.</a:t>
            </a:r>
            <a:endParaRPr lang="en-IN" sz="1600" dirty="0">
              <a:solidFill>
                <a:schemeClr val="bg1">
                  <a:lumMod val="50000"/>
                </a:schemeClr>
              </a:solidFill>
              <a:latin typeface="+mn-lt"/>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454170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cap="small" dirty="0">
                <a:ln w="0"/>
                <a:solidFill>
                  <a:schemeClr val="bg1"/>
                </a:solidFill>
                <a:effectLst>
                  <a:outerShdw blurRad="38100" dist="25400" dir="5400000" algn="ctr" rotWithShape="0">
                    <a:srgbClr val="6E747A">
                      <a:alpha val="43000"/>
                    </a:srgbClr>
                  </a:outerShdw>
                </a:effectLst>
              </a:rPr>
              <a:t>Understanding: VAT Concept</a:t>
            </a: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4" name="Slide Number Placeholder 3"/>
          <p:cNvSpPr>
            <a:spLocks noGrp="1"/>
          </p:cNvSpPr>
          <p:nvPr>
            <p:ph type="sldNum" sz="quarter" idx="12"/>
          </p:nvPr>
        </p:nvSpPr>
        <p:spPr/>
        <p:txBody>
          <a:bodyPr/>
          <a:lstStyle/>
          <a:p>
            <a:fld id="{2C90AAB0-06BA-408B-B768-9CA9371867E2}" type="slidenum">
              <a:rPr lang="en-IN" altLang="en-US" smtClean="0"/>
              <a:pPr/>
              <a:t>9</a:t>
            </a:fld>
            <a:endParaRPr lang="en-IN" alt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5400" y="1019810"/>
            <a:ext cx="12128500" cy="5821680"/>
          </a:xfrm>
          <a:prstGeom prst="rect">
            <a:avLst/>
          </a:prstGeom>
          <a:ln>
            <a:noFill/>
          </a:ln>
          <a:effectLst>
            <a:softEdge rad="112500"/>
          </a:effectLst>
        </p:spPr>
      </p:pic>
      <p:sp>
        <p:nvSpPr>
          <p:cNvPr id="6" name="Footer Placeholder 2"/>
          <p:cNvSpPr txBox="1">
            <a:spLocks/>
          </p:cNvSpPr>
          <p:nvPr/>
        </p:nvSpPr>
        <p:spPr>
          <a:xfrm>
            <a:off x="617538" y="6296025"/>
            <a:ext cx="3859212" cy="304800"/>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a:solidFill>
                  <a:schemeClr val="bg1"/>
                </a:solidFill>
              </a:rPr>
              <a:t>© Indirect Taxes Committee, ICAI</a:t>
            </a:r>
          </a:p>
        </p:txBody>
      </p:sp>
    </p:spTree>
    <p:extLst>
      <p:ext uri="{BB962C8B-B14F-4D97-AF65-F5344CB8AC3E}">
        <p14:creationId xmlns:p14="http://schemas.microsoft.com/office/powerpoint/2010/main" val="1586125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832" y="275755"/>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Article 1</a:t>
            </a:r>
          </a:p>
        </p:txBody>
      </p:sp>
      <p:sp>
        <p:nvSpPr>
          <p:cNvPr id="3" name="Content Placeholder 2"/>
          <p:cNvSpPr>
            <a:spLocks noGrp="1"/>
          </p:cNvSpPr>
          <p:nvPr>
            <p:ph idx="1"/>
          </p:nvPr>
        </p:nvSpPr>
        <p:spPr>
          <a:xfrm>
            <a:off x="667656" y="1527090"/>
            <a:ext cx="10929257" cy="1719262"/>
          </a:xfrm>
        </p:spPr>
        <p:txBody>
          <a:bodyPr/>
          <a:lstStyle/>
          <a:p>
            <a:r>
              <a:rPr lang="en-IN" b="1" dirty="0"/>
              <a:t>VAT</a:t>
            </a:r>
            <a:r>
              <a:rPr lang="en-IN" dirty="0"/>
              <a:t> is imposed on the import and supply of goods and services at each stage of production and distribution, including the Deemed Supply.</a:t>
            </a:r>
          </a:p>
          <a:p>
            <a:endParaRPr lang="en-IN" dirty="0"/>
          </a:p>
          <a:p>
            <a:r>
              <a:rPr lang="en-IN" dirty="0"/>
              <a:t>It is levied on value addition at every level of supply chain till the goods/services reach the final consumer.</a:t>
            </a:r>
          </a:p>
          <a:p>
            <a:endParaRPr lang="en-IN" dirty="0"/>
          </a:p>
          <a:p>
            <a:r>
              <a:rPr lang="en-IN" dirty="0"/>
              <a:t> Entire tax to be borne by the consumer.</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10</a:t>
            </a:fld>
            <a:endParaRPr lang="en-IN" altLang="en-US"/>
          </a:p>
        </p:txBody>
      </p:sp>
      <p:graphicFrame>
        <p:nvGraphicFramePr>
          <p:cNvPr id="6" name="Diagram 5"/>
          <p:cNvGraphicFramePr/>
          <p:nvPr>
            <p:extLst>
              <p:ext uri="{D42A27DB-BD31-4B8C-83A1-F6EECF244321}">
                <p14:modId xmlns:p14="http://schemas.microsoft.com/office/powerpoint/2010/main" val="920918451"/>
              </p:ext>
            </p:extLst>
          </p:nvPr>
        </p:nvGraphicFramePr>
        <p:xfrm>
          <a:off x="1229833" y="4711615"/>
          <a:ext cx="9960456" cy="8859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909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832" y="275755"/>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Flow of VAT</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11</a:t>
            </a:fld>
            <a:endParaRPr lang="en-IN" altLang="en-US"/>
          </a:p>
        </p:txBody>
      </p:sp>
      <p:sp>
        <p:nvSpPr>
          <p:cNvPr id="9" name="Rounded Rectangle 8"/>
          <p:cNvSpPr/>
          <p:nvPr/>
        </p:nvSpPr>
        <p:spPr>
          <a:xfrm>
            <a:off x="3073400" y="1460500"/>
            <a:ext cx="5448300" cy="6223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Business charges VAT on sales </a:t>
            </a:r>
          </a:p>
          <a:p>
            <a:pPr algn="ctr"/>
            <a:r>
              <a:rPr lang="en-US" dirty="0"/>
              <a:t>(Output VAT)</a:t>
            </a:r>
          </a:p>
        </p:txBody>
      </p:sp>
      <p:sp>
        <p:nvSpPr>
          <p:cNvPr id="10" name="Rounded Rectangle 9"/>
          <p:cNvSpPr/>
          <p:nvPr/>
        </p:nvSpPr>
        <p:spPr>
          <a:xfrm>
            <a:off x="3073400" y="2794000"/>
            <a:ext cx="5448300" cy="6223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Business pays VAT on </a:t>
            </a:r>
            <a:r>
              <a:rPr lang="en-US"/>
              <a:t>purchases </a:t>
            </a:r>
          </a:p>
          <a:p>
            <a:pPr algn="ctr"/>
            <a:r>
              <a:rPr lang="en-US" dirty="0"/>
              <a:t>(Input VAT)</a:t>
            </a:r>
          </a:p>
        </p:txBody>
      </p:sp>
      <p:sp>
        <p:nvSpPr>
          <p:cNvPr id="11" name="Rounded Rectangle 10"/>
          <p:cNvSpPr/>
          <p:nvPr/>
        </p:nvSpPr>
        <p:spPr>
          <a:xfrm>
            <a:off x="3073400" y="4127500"/>
            <a:ext cx="5448300" cy="6350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Net VAT </a:t>
            </a:r>
          </a:p>
          <a:p>
            <a:pPr algn="ctr"/>
            <a:r>
              <a:rPr lang="en-US" dirty="0"/>
              <a:t>(Output VAT - Input VAT)</a:t>
            </a:r>
          </a:p>
        </p:txBody>
      </p:sp>
      <p:sp>
        <p:nvSpPr>
          <p:cNvPr id="12" name="Rounded Rectangle 11"/>
          <p:cNvSpPr/>
          <p:nvPr/>
        </p:nvSpPr>
        <p:spPr>
          <a:xfrm>
            <a:off x="977900" y="5756275"/>
            <a:ext cx="3175000" cy="6350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Payable to </a:t>
            </a:r>
            <a:r>
              <a:rPr lang="en-US"/>
              <a:t>VAT Administration</a:t>
            </a:r>
            <a:endParaRPr lang="en-US" dirty="0"/>
          </a:p>
        </p:txBody>
      </p:sp>
      <p:sp>
        <p:nvSpPr>
          <p:cNvPr id="13" name="Rounded Rectangle 12"/>
          <p:cNvSpPr/>
          <p:nvPr/>
        </p:nvSpPr>
        <p:spPr>
          <a:xfrm>
            <a:off x="7240588" y="5756275"/>
            <a:ext cx="3530600" cy="6350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Refundable/Carry forward by VAT Administration</a:t>
            </a:r>
          </a:p>
        </p:txBody>
      </p:sp>
      <p:cxnSp>
        <p:nvCxnSpPr>
          <p:cNvPr id="15" name="Straight Arrow Connector 14"/>
          <p:cNvCxnSpPr>
            <a:stCxn id="9" idx="2"/>
            <a:endCxn id="10" idx="0"/>
          </p:cNvCxnSpPr>
          <p:nvPr/>
        </p:nvCxnSpPr>
        <p:spPr>
          <a:xfrm>
            <a:off x="5797550" y="2082800"/>
            <a:ext cx="0" cy="711200"/>
          </a:xfrm>
          <a:prstGeom prst="straightConnector1">
            <a:avLst/>
          </a:prstGeom>
          <a:ln w="190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5797550" y="3416300"/>
            <a:ext cx="0" cy="711200"/>
          </a:xfrm>
          <a:prstGeom prst="straightConnector1">
            <a:avLst/>
          </a:prstGeom>
          <a:ln w="190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5797550" y="4762500"/>
            <a:ext cx="0" cy="548640"/>
          </a:xfrm>
          <a:prstGeom prst="straightConnector1">
            <a:avLst/>
          </a:prstGeom>
          <a:ln w="19050">
            <a:solidFill>
              <a:schemeClr val="bg2">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565400" y="5336540"/>
            <a:ext cx="6675120" cy="2540"/>
          </a:xfrm>
          <a:prstGeom prst="straightConnector1">
            <a:avLst/>
          </a:prstGeom>
          <a:ln w="19050">
            <a:solidFill>
              <a:schemeClr val="bg2">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2565400" y="5336540"/>
            <a:ext cx="0" cy="411480"/>
          </a:xfrm>
          <a:prstGeom prst="straightConnector1">
            <a:avLst/>
          </a:prstGeom>
          <a:ln w="190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9240520" y="5344795"/>
            <a:ext cx="0" cy="411480"/>
          </a:xfrm>
          <a:prstGeom prst="straightConnector1">
            <a:avLst/>
          </a:prstGeom>
          <a:ln w="19050">
            <a:solidFill>
              <a:schemeClr val="bg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899414" y="2422165"/>
            <a:ext cx="622286" cy="400110"/>
          </a:xfrm>
          <a:prstGeom prst="rect">
            <a:avLst/>
          </a:prstGeom>
          <a:noFill/>
        </p:spPr>
        <p:txBody>
          <a:bodyPr wrap="none" rtlCol="0">
            <a:spAutoFit/>
          </a:bodyPr>
          <a:lstStyle/>
          <a:p>
            <a:r>
              <a:rPr lang="en-US" sz="2000">
                <a:solidFill>
                  <a:schemeClr val="bg2">
                    <a:lumMod val="50000"/>
                  </a:schemeClr>
                </a:solidFill>
              </a:rPr>
              <a:t>Less</a:t>
            </a:r>
          </a:p>
        </p:txBody>
      </p:sp>
      <p:sp>
        <p:nvSpPr>
          <p:cNvPr id="25" name="TextBox 24"/>
          <p:cNvSpPr txBox="1"/>
          <p:nvPr/>
        </p:nvSpPr>
        <p:spPr>
          <a:xfrm>
            <a:off x="7676294" y="3742342"/>
            <a:ext cx="858120" cy="400110"/>
          </a:xfrm>
          <a:prstGeom prst="rect">
            <a:avLst/>
          </a:prstGeom>
          <a:noFill/>
        </p:spPr>
        <p:txBody>
          <a:bodyPr wrap="none" rtlCol="0">
            <a:spAutoFit/>
          </a:bodyPr>
          <a:lstStyle/>
          <a:p>
            <a:r>
              <a:rPr lang="en-US" sz="2000">
                <a:solidFill>
                  <a:schemeClr val="bg2">
                    <a:lumMod val="50000"/>
                  </a:schemeClr>
                </a:solidFill>
              </a:rPr>
              <a:t>Equals</a:t>
            </a:r>
            <a:endParaRPr lang="en-US" sz="2000" dirty="0">
              <a:solidFill>
                <a:schemeClr val="bg2">
                  <a:lumMod val="50000"/>
                </a:schemeClr>
              </a:solidFill>
            </a:endParaRPr>
          </a:p>
        </p:txBody>
      </p:sp>
      <p:sp>
        <p:nvSpPr>
          <p:cNvPr id="26" name="TextBox 25"/>
          <p:cNvSpPr txBox="1"/>
          <p:nvPr/>
        </p:nvSpPr>
        <p:spPr>
          <a:xfrm>
            <a:off x="977900" y="5323145"/>
            <a:ext cx="1366520" cy="400110"/>
          </a:xfrm>
          <a:prstGeom prst="rect">
            <a:avLst/>
          </a:prstGeom>
          <a:noFill/>
        </p:spPr>
        <p:txBody>
          <a:bodyPr wrap="square" rtlCol="0">
            <a:spAutoFit/>
          </a:bodyPr>
          <a:lstStyle/>
          <a:p>
            <a:r>
              <a:rPr lang="en-US" sz="2000" dirty="0">
                <a:solidFill>
                  <a:schemeClr val="bg2">
                    <a:lumMod val="50000"/>
                  </a:schemeClr>
                </a:solidFill>
              </a:rPr>
              <a:t>Positive</a:t>
            </a:r>
          </a:p>
        </p:txBody>
      </p:sp>
      <p:sp>
        <p:nvSpPr>
          <p:cNvPr id="27" name="TextBox 26"/>
          <p:cNvSpPr txBox="1"/>
          <p:nvPr/>
        </p:nvSpPr>
        <p:spPr>
          <a:xfrm>
            <a:off x="9461500" y="5336540"/>
            <a:ext cx="1309688" cy="400110"/>
          </a:xfrm>
          <a:prstGeom prst="rect">
            <a:avLst/>
          </a:prstGeom>
          <a:noFill/>
        </p:spPr>
        <p:txBody>
          <a:bodyPr wrap="square" rtlCol="0">
            <a:spAutoFit/>
          </a:bodyPr>
          <a:lstStyle/>
          <a:p>
            <a:pPr algn="r"/>
            <a:r>
              <a:rPr lang="en-US" sz="2000" dirty="0">
                <a:solidFill>
                  <a:schemeClr val="bg2">
                    <a:lumMod val="50000"/>
                  </a:schemeClr>
                </a:solidFill>
              </a:rPr>
              <a:t>Negative</a:t>
            </a:r>
          </a:p>
        </p:txBody>
      </p:sp>
    </p:spTree>
    <p:extLst>
      <p:ext uri="{BB962C8B-B14F-4D97-AF65-F5344CB8AC3E}">
        <p14:creationId xmlns:p14="http://schemas.microsoft.com/office/powerpoint/2010/main" val="1217328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26" y="282753"/>
            <a:ext cx="12048958" cy="71744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cap="small" dirty="0"/>
              <a:t>VAT Illustration</a:t>
            </a:r>
          </a:p>
        </p:txBody>
      </p:sp>
      <p:graphicFrame>
        <p:nvGraphicFramePr>
          <p:cNvPr id="9" name="Diagram 8"/>
          <p:cNvGraphicFramePr/>
          <p:nvPr>
            <p:extLst>
              <p:ext uri="{D42A27DB-BD31-4B8C-83A1-F6EECF244321}">
                <p14:modId xmlns:p14="http://schemas.microsoft.com/office/powerpoint/2010/main" val="2268891509"/>
              </p:ext>
            </p:extLst>
          </p:nvPr>
        </p:nvGraphicFramePr>
        <p:xfrm>
          <a:off x="701322" y="1752083"/>
          <a:ext cx="10818368" cy="8859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Rectangle 20"/>
          <p:cNvSpPr/>
          <p:nvPr/>
        </p:nvSpPr>
        <p:spPr>
          <a:xfrm>
            <a:off x="1571761" y="3298579"/>
            <a:ext cx="1255594" cy="65763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fontAlgn="auto">
              <a:spcBef>
                <a:spcPts val="0"/>
              </a:spcBef>
              <a:spcAft>
                <a:spcPts val="0"/>
              </a:spcAft>
            </a:pPr>
            <a:r>
              <a:rPr lang="en-IN" sz="1400" dirty="0">
                <a:solidFill>
                  <a:schemeClr val="tx1"/>
                </a:solidFill>
              </a:rPr>
              <a:t>VAT = AED 5</a:t>
            </a:r>
          </a:p>
        </p:txBody>
      </p:sp>
      <p:sp>
        <p:nvSpPr>
          <p:cNvPr id="22" name="Rectangle 21"/>
          <p:cNvSpPr/>
          <p:nvPr/>
        </p:nvSpPr>
        <p:spPr>
          <a:xfrm>
            <a:off x="4350007" y="3298579"/>
            <a:ext cx="1381153" cy="66594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fontAlgn="auto">
              <a:spcBef>
                <a:spcPts val="0"/>
              </a:spcBef>
              <a:spcAft>
                <a:spcPts val="0"/>
              </a:spcAft>
            </a:pPr>
            <a:r>
              <a:rPr lang="en-IN" sz="1400" dirty="0">
                <a:solidFill>
                  <a:schemeClr val="tx1"/>
                </a:solidFill>
              </a:rPr>
              <a:t>VAT  = AED 7.5</a:t>
            </a:r>
          </a:p>
          <a:p>
            <a:pPr algn="ctr" fontAlgn="auto">
              <a:spcBef>
                <a:spcPts val="0"/>
              </a:spcBef>
              <a:spcAft>
                <a:spcPts val="0"/>
              </a:spcAft>
            </a:pPr>
            <a:r>
              <a:rPr lang="en-IN" sz="1400" dirty="0">
                <a:solidFill>
                  <a:schemeClr val="tx1"/>
                </a:solidFill>
              </a:rPr>
              <a:t>ITC   = (AED 5)</a:t>
            </a:r>
          </a:p>
          <a:p>
            <a:pPr algn="ctr" fontAlgn="auto">
              <a:spcBef>
                <a:spcPts val="0"/>
              </a:spcBef>
              <a:spcAft>
                <a:spcPts val="0"/>
              </a:spcAft>
            </a:pPr>
            <a:r>
              <a:rPr lang="en-IN" sz="1400" dirty="0">
                <a:solidFill>
                  <a:schemeClr val="tx1"/>
                </a:solidFill>
              </a:rPr>
              <a:t>            AED 2.5</a:t>
            </a:r>
          </a:p>
        </p:txBody>
      </p:sp>
      <p:cxnSp>
        <p:nvCxnSpPr>
          <p:cNvPr id="34" name="Elbow Connector 33"/>
          <p:cNvCxnSpPr>
            <a:stCxn id="21" idx="2"/>
            <a:endCxn id="46" idx="1"/>
          </p:cNvCxnSpPr>
          <p:nvPr/>
        </p:nvCxnSpPr>
        <p:spPr>
          <a:xfrm rot="16200000" flipH="1">
            <a:off x="5438431" y="717344"/>
            <a:ext cx="644497" cy="7122242"/>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37" name="Down Arrow 36"/>
          <p:cNvSpPr/>
          <p:nvPr/>
        </p:nvSpPr>
        <p:spPr>
          <a:xfrm>
            <a:off x="2066363" y="2653322"/>
            <a:ext cx="211353" cy="436729"/>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fontAlgn="auto">
              <a:spcBef>
                <a:spcPts val="0"/>
              </a:spcBef>
              <a:spcAft>
                <a:spcPts val="0"/>
              </a:spcAft>
            </a:pPr>
            <a:endParaRPr lang="en-IN">
              <a:solidFill>
                <a:prstClr val="black"/>
              </a:solidFill>
            </a:endParaRPr>
          </a:p>
        </p:txBody>
      </p:sp>
      <p:sp>
        <p:nvSpPr>
          <p:cNvPr id="38" name="Down Arrow 37"/>
          <p:cNvSpPr/>
          <p:nvPr/>
        </p:nvSpPr>
        <p:spPr>
          <a:xfrm>
            <a:off x="7744402" y="2653320"/>
            <a:ext cx="211353" cy="436729"/>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fontAlgn="auto">
              <a:spcBef>
                <a:spcPts val="0"/>
              </a:spcBef>
              <a:spcAft>
                <a:spcPts val="0"/>
              </a:spcAft>
            </a:pPr>
            <a:endParaRPr lang="en-IN">
              <a:solidFill>
                <a:prstClr val="black"/>
              </a:solidFill>
            </a:endParaRPr>
          </a:p>
        </p:txBody>
      </p:sp>
      <p:sp>
        <p:nvSpPr>
          <p:cNvPr id="3" name="Round Diagonal Corner Rectangle 2"/>
          <p:cNvSpPr/>
          <p:nvPr/>
        </p:nvSpPr>
        <p:spPr>
          <a:xfrm>
            <a:off x="1046968" y="4600713"/>
            <a:ext cx="2343312" cy="1521209"/>
          </a:xfrm>
          <a:prstGeom prst="round2DiagRect">
            <a:avLst/>
          </a:prstGeom>
        </p:spPr>
        <p:style>
          <a:lnRef idx="2">
            <a:schemeClr val="accent1"/>
          </a:lnRef>
          <a:fillRef idx="1">
            <a:schemeClr val="lt1"/>
          </a:fillRef>
          <a:effectRef idx="0">
            <a:schemeClr val="accent1"/>
          </a:effectRef>
          <a:fontRef idx="minor">
            <a:schemeClr val="dk1"/>
          </a:fontRef>
        </p:style>
        <p:txBody>
          <a:bodyPr rtlCol="0" anchor="ctr"/>
          <a:lstStyle/>
          <a:p>
            <a:pPr algn="ctr" fontAlgn="auto">
              <a:spcBef>
                <a:spcPts val="0"/>
              </a:spcBef>
              <a:spcAft>
                <a:spcPts val="0"/>
              </a:spcAft>
            </a:pPr>
            <a:r>
              <a:rPr lang="en-IN" sz="1600" u="sng" dirty="0">
                <a:solidFill>
                  <a:schemeClr val="tx1"/>
                </a:solidFill>
              </a:rPr>
              <a:t>Tax Invoice (A)</a:t>
            </a:r>
          </a:p>
          <a:p>
            <a:pPr fontAlgn="auto">
              <a:spcBef>
                <a:spcPts val="0"/>
              </a:spcBef>
              <a:spcAft>
                <a:spcPts val="0"/>
              </a:spcAft>
            </a:pPr>
            <a:r>
              <a:rPr lang="en-IN" sz="1600" dirty="0">
                <a:solidFill>
                  <a:schemeClr val="tx1"/>
                </a:solidFill>
              </a:rPr>
              <a:t>Value        =    AED 100</a:t>
            </a:r>
          </a:p>
          <a:p>
            <a:pPr fontAlgn="auto">
              <a:spcBef>
                <a:spcPts val="0"/>
              </a:spcBef>
              <a:spcAft>
                <a:spcPts val="0"/>
              </a:spcAft>
            </a:pPr>
            <a:r>
              <a:rPr lang="en-IN" sz="1600" dirty="0">
                <a:solidFill>
                  <a:schemeClr val="tx1"/>
                </a:solidFill>
              </a:rPr>
              <a:t>VAT          =    AED 5</a:t>
            </a:r>
          </a:p>
          <a:p>
            <a:pPr fontAlgn="auto">
              <a:spcBef>
                <a:spcPts val="0"/>
              </a:spcBef>
              <a:spcAft>
                <a:spcPts val="0"/>
              </a:spcAft>
            </a:pPr>
            <a:r>
              <a:rPr lang="en-IN" sz="1600" dirty="0">
                <a:solidFill>
                  <a:schemeClr val="tx1"/>
                </a:solidFill>
              </a:rPr>
              <a:t>	     AED 105</a:t>
            </a:r>
          </a:p>
        </p:txBody>
      </p:sp>
      <p:sp>
        <p:nvSpPr>
          <p:cNvPr id="33" name="Round Diagonal Corner Rectangle 32"/>
          <p:cNvSpPr/>
          <p:nvPr/>
        </p:nvSpPr>
        <p:spPr>
          <a:xfrm>
            <a:off x="3859825" y="4600713"/>
            <a:ext cx="2343312" cy="1551844"/>
          </a:xfrm>
          <a:prstGeom prst="round2DiagRect">
            <a:avLst/>
          </a:prstGeom>
        </p:spPr>
        <p:style>
          <a:lnRef idx="2">
            <a:schemeClr val="accent1"/>
          </a:lnRef>
          <a:fillRef idx="1">
            <a:schemeClr val="lt1"/>
          </a:fillRef>
          <a:effectRef idx="0">
            <a:schemeClr val="accent1"/>
          </a:effectRef>
          <a:fontRef idx="minor">
            <a:schemeClr val="dk1"/>
          </a:fontRef>
        </p:style>
        <p:txBody>
          <a:bodyPr rtlCol="0" anchor="ctr"/>
          <a:lstStyle/>
          <a:p>
            <a:pPr algn="ctr" fontAlgn="auto">
              <a:spcBef>
                <a:spcPts val="0"/>
              </a:spcBef>
              <a:spcAft>
                <a:spcPts val="0"/>
              </a:spcAft>
            </a:pPr>
            <a:r>
              <a:rPr lang="en-IN" sz="1600" u="sng" dirty="0">
                <a:solidFill>
                  <a:schemeClr val="tx1"/>
                </a:solidFill>
              </a:rPr>
              <a:t>Tax Invoice (B)</a:t>
            </a:r>
          </a:p>
          <a:p>
            <a:pPr fontAlgn="auto">
              <a:spcBef>
                <a:spcPts val="0"/>
              </a:spcBef>
              <a:spcAft>
                <a:spcPts val="0"/>
              </a:spcAft>
            </a:pPr>
            <a:r>
              <a:rPr lang="en-IN" sz="1600" dirty="0">
                <a:solidFill>
                  <a:schemeClr val="tx1"/>
                </a:solidFill>
              </a:rPr>
              <a:t>Cost        =    AED 100</a:t>
            </a:r>
          </a:p>
          <a:p>
            <a:pPr fontAlgn="auto">
              <a:spcBef>
                <a:spcPts val="0"/>
              </a:spcBef>
              <a:spcAft>
                <a:spcPts val="0"/>
              </a:spcAft>
            </a:pPr>
            <a:r>
              <a:rPr lang="en-IN" sz="1600" dirty="0">
                <a:solidFill>
                  <a:schemeClr val="tx1"/>
                </a:solidFill>
              </a:rPr>
              <a:t>Value      =    AED 150</a:t>
            </a:r>
          </a:p>
          <a:p>
            <a:pPr fontAlgn="auto">
              <a:spcBef>
                <a:spcPts val="0"/>
              </a:spcBef>
              <a:spcAft>
                <a:spcPts val="0"/>
              </a:spcAft>
            </a:pPr>
            <a:r>
              <a:rPr lang="en-IN" sz="1600" dirty="0">
                <a:solidFill>
                  <a:schemeClr val="tx1"/>
                </a:solidFill>
              </a:rPr>
              <a:t>VAT        =    AED 7.5</a:t>
            </a:r>
          </a:p>
          <a:p>
            <a:pPr fontAlgn="auto">
              <a:spcBef>
                <a:spcPts val="0"/>
              </a:spcBef>
              <a:spcAft>
                <a:spcPts val="0"/>
              </a:spcAft>
            </a:pPr>
            <a:r>
              <a:rPr lang="en-IN" sz="1600" dirty="0">
                <a:solidFill>
                  <a:schemeClr val="tx1"/>
                </a:solidFill>
              </a:rPr>
              <a:t>	   AED 157.5</a:t>
            </a:r>
          </a:p>
        </p:txBody>
      </p:sp>
      <p:sp>
        <p:nvSpPr>
          <p:cNvPr id="35" name="Round Diagonal Corner Rectangle 34"/>
          <p:cNvSpPr/>
          <p:nvPr/>
        </p:nvSpPr>
        <p:spPr>
          <a:xfrm>
            <a:off x="6673545" y="4631348"/>
            <a:ext cx="2343312" cy="1521209"/>
          </a:xfrm>
          <a:prstGeom prst="round2DiagRect">
            <a:avLst/>
          </a:prstGeom>
        </p:spPr>
        <p:style>
          <a:lnRef idx="2">
            <a:schemeClr val="accent1"/>
          </a:lnRef>
          <a:fillRef idx="1">
            <a:schemeClr val="lt1"/>
          </a:fillRef>
          <a:effectRef idx="0">
            <a:schemeClr val="accent1"/>
          </a:effectRef>
          <a:fontRef idx="minor">
            <a:schemeClr val="dk1"/>
          </a:fontRef>
        </p:style>
        <p:txBody>
          <a:bodyPr rtlCol="0" anchor="ctr"/>
          <a:lstStyle/>
          <a:p>
            <a:pPr algn="ctr" fontAlgn="auto">
              <a:spcBef>
                <a:spcPts val="0"/>
              </a:spcBef>
              <a:spcAft>
                <a:spcPts val="0"/>
              </a:spcAft>
            </a:pPr>
            <a:r>
              <a:rPr lang="en-IN" sz="1600" u="sng" dirty="0">
                <a:solidFill>
                  <a:schemeClr val="tx1"/>
                </a:solidFill>
              </a:rPr>
              <a:t>Tax Invoice (C)</a:t>
            </a:r>
          </a:p>
          <a:p>
            <a:pPr fontAlgn="auto">
              <a:spcBef>
                <a:spcPts val="0"/>
              </a:spcBef>
              <a:spcAft>
                <a:spcPts val="0"/>
              </a:spcAft>
            </a:pPr>
            <a:r>
              <a:rPr lang="en-IN" sz="1600" dirty="0">
                <a:solidFill>
                  <a:schemeClr val="tx1"/>
                </a:solidFill>
              </a:rPr>
              <a:t>Cost       =    AED 150</a:t>
            </a:r>
          </a:p>
          <a:p>
            <a:pPr fontAlgn="auto">
              <a:spcBef>
                <a:spcPts val="0"/>
              </a:spcBef>
              <a:spcAft>
                <a:spcPts val="0"/>
              </a:spcAft>
            </a:pPr>
            <a:r>
              <a:rPr lang="en-IN" sz="1600" dirty="0">
                <a:solidFill>
                  <a:schemeClr val="tx1"/>
                </a:solidFill>
              </a:rPr>
              <a:t>Value     =    AED 200</a:t>
            </a:r>
          </a:p>
          <a:p>
            <a:pPr fontAlgn="auto">
              <a:spcBef>
                <a:spcPts val="0"/>
              </a:spcBef>
              <a:spcAft>
                <a:spcPts val="0"/>
              </a:spcAft>
            </a:pPr>
            <a:r>
              <a:rPr lang="en-IN" sz="1600" dirty="0">
                <a:solidFill>
                  <a:schemeClr val="tx1"/>
                </a:solidFill>
              </a:rPr>
              <a:t>VAT       =    AED 10</a:t>
            </a:r>
          </a:p>
          <a:p>
            <a:pPr fontAlgn="auto">
              <a:spcBef>
                <a:spcPts val="0"/>
              </a:spcBef>
              <a:spcAft>
                <a:spcPts val="0"/>
              </a:spcAft>
            </a:pPr>
            <a:r>
              <a:rPr lang="en-IN" sz="1600" dirty="0">
                <a:solidFill>
                  <a:schemeClr val="tx1"/>
                </a:solidFill>
              </a:rPr>
              <a:t>                     AED 210</a:t>
            </a:r>
          </a:p>
        </p:txBody>
      </p:sp>
      <p:cxnSp>
        <p:nvCxnSpPr>
          <p:cNvPr id="24" name="Straight Connector 23"/>
          <p:cNvCxnSpPr/>
          <p:nvPr/>
        </p:nvCxnSpPr>
        <p:spPr>
          <a:xfrm>
            <a:off x="4494207" y="2017094"/>
            <a:ext cx="1128671" cy="647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251487" y="2033014"/>
            <a:ext cx="1241538" cy="647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4401379" y="4232584"/>
            <a:ext cx="1241538" cy="647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3911045" y="6077305"/>
            <a:ext cx="2199461" cy="647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6722489" y="6072909"/>
            <a:ext cx="2199461" cy="647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1072310" y="5995095"/>
            <a:ext cx="2199461" cy="712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9321800" y="4273302"/>
            <a:ext cx="2490916" cy="65482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fontAlgn="auto">
              <a:spcBef>
                <a:spcPts val="0"/>
              </a:spcBef>
              <a:spcAft>
                <a:spcPts val="0"/>
              </a:spcAft>
            </a:pPr>
            <a:r>
              <a:rPr lang="en-IN" sz="1600" dirty="0">
                <a:solidFill>
                  <a:schemeClr val="tx1"/>
                </a:solidFill>
              </a:rPr>
              <a:t>VAT = AED 10</a:t>
            </a:r>
          </a:p>
          <a:p>
            <a:pPr algn="ctr" fontAlgn="auto">
              <a:spcBef>
                <a:spcPts val="0"/>
              </a:spcBef>
              <a:spcAft>
                <a:spcPts val="0"/>
              </a:spcAft>
            </a:pPr>
            <a:r>
              <a:rPr lang="en-IN" sz="1600" dirty="0">
                <a:solidFill>
                  <a:schemeClr val="tx1"/>
                </a:solidFill>
              </a:rPr>
              <a:t>(AED 5 + AED 2.5 + AED 2.5)</a:t>
            </a:r>
          </a:p>
        </p:txBody>
      </p:sp>
      <p:cxnSp>
        <p:nvCxnSpPr>
          <p:cNvPr id="48" name="Elbow Connector 47"/>
          <p:cNvCxnSpPr/>
          <p:nvPr/>
        </p:nvCxnSpPr>
        <p:spPr>
          <a:xfrm>
            <a:off x="5056172" y="4201957"/>
            <a:ext cx="4103312" cy="142689"/>
          </a:xfrm>
          <a:prstGeom prst="bentConnector3">
            <a:avLst>
              <a:gd name="adj1" fmla="val -234"/>
            </a:avLst>
          </a:prstGeom>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7089967" y="3298579"/>
            <a:ext cx="1381153" cy="65763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fontAlgn="auto">
              <a:spcBef>
                <a:spcPts val="0"/>
              </a:spcBef>
              <a:spcAft>
                <a:spcPts val="0"/>
              </a:spcAft>
            </a:pPr>
            <a:r>
              <a:rPr lang="en-IN" sz="1400" dirty="0">
                <a:solidFill>
                  <a:schemeClr val="tx1"/>
                </a:solidFill>
              </a:rPr>
              <a:t>VAT = AED 10 </a:t>
            </a:r>
          </a:p>
          <a:p>
            <a:pPr algn="ctr" fontAlgn="auto">
              <a:spcBef>
                <a:spcPts val="0"/>
              </a:spcBef>
              <a:spcAft>
                <a:spcPts val="0"/>
              </a:spcAft>
            </a:pPr>
            <a:r>
              <a:rPr lang="en-IN" sz="1400" dirty="0">
                <a:solidFill>
                  <a:schemeClr val="tx1"/>
                </a:solidFill>
              </a:rPr>
              <a:t>ITC = (AED7.5)</a:t>
            </a:r>
          </a:p>
          <a:p>
            <a:pPr algn="ctr" fontAlgn="auto">
              <a:spcBef>
                <a:spcPts val="0"/>
              </a:spcBef>
              <a:spcAft>
                <a:spcPts val="0"/>
              </a:spcAft>
            </a:pPr>
            <a:r>
              <a:rPr lang="en-IN" sz="1400" dirty="0">
                <a:solidFill>
                  <a:schemeClr val="tx1"/>
                </a:solidFill>
              </a:rPr>
              <a:t>           AED  2.5</a:t>
            </a:r>
          </a:p>
        </p:txBody>
      </p:sp>
      <p:sp>
        <p:nvSpPr>
          <p:cNvPr id="44" name="Down Arrow 43"/>
          <p:cNvSpPr/>
          <p:nvPr/>
        </p:nvSpPr>
        <p:spPr>
          <a:xfrm>
            <a:off x="4921126" y="2653321"/>
            <a:ext cx="211353" cy="436729"/>
          </a:xfrm>
          <a:prstGeom prst="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fontAlgn="auto">
              <a:spcBef>
                <a:spcPts val="0"/>
              </a:spcBef>
              <a:spcAft>
                <a:spcPts val="0"/>
              </a:spcAft>
            </a:pPr>
            <a:endParaRPr lang="en-IN">
              <a:solidFill>
                <a:prstClr val="black"/>
              </a:solidFill>
            </a:endParaRPr>
          </a:p>
        </p:txBody>
      </p:sp>
      <p:cxnSp>
        <p:nvCxnSpPr>
          <p:cNvPr id="45" name="Straight Connector 44"/>
          <p:cNvCxnSpPr/>
          <p:nvPr/>
        </p:nvCxnSpPr>
        <p:spPr>
          <a:xfrm>
            <a:off x="7188491" y="4214504"/>
            <a:ext cx="1241538" cy="647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Elbow Connector 7"/>
          <p:cNvCxnSpPr/>
          <p:nvPr/>
        </p:nvCxnSpPr>
        <p:spPr>
          <a:xfrm>
            <a:off x="7852031" y="4199377"/>
            <a:ext cx="1469768" cy="145269"/>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p:txBody>
          <a:bodyPr/>
          <a:lstStyle/>
          <a:p>
            <a:pPr>
              <a:defRPr/>
            </a:pPr>
            <a:fld id="{C180EA80-BBD7-4EAE-B5E2-169A3AE9F1E9}" type="slidenum">
              <a:rPr lang="en-US" smtClean="0"/>
              <a:pPr>
                <a:defRPr/>
              </a:pPr>
              <a:t>12</a:t>
            </a:fld>
            <a:endParaRPr lang="en-US"/>
          </a:p>
        </p:txBody>
      </p:sp>
      <p:sp>
        <p:nvSpPr>
          <p:cNvPr id="25" name="Footer Placeholder 3"/>
          <p:cNvSpPr>
            <a:spLocks noGrp="1"/>
          </p:cNvSpPr>
          <p:nvPr>
            <p:ph type="ftr" sz="quarter" idx="11"/>
          </p:nvPr>
        </p:nvSpPr>
        <p:spPr>
          <a:xfrm>
            <a:off x="528638" y="6391275"/>
            <a:ext cx="3859212" cy="304800"/>
          </a:xfrm>
        </p:spPr>
        <p:txBody>
          <a:bodyPr/>
          <a:lstStyle/>
          <a:p>
            <a:pPr>
              <a:defRPr/>
            </a:pPr>
            <a:r>
              <a:rPr lang="en-IN"/>
              <a:t>© Indirect Taxes Committee, ICAI</a:t>
            </a:r>
          </a:p>
        </p:txBody>
      </p:sp>
    </p:spTree>
    <p:extLst>
      <p:ext uri="{BB962C8B-B14F-4D97-AF65-F5344CB8AC3E}">
        <p14:creationId xmlns:p14="http://schemas.microsoft.com/office/powerpoint/2010/main" val="22704817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fade">
                                      <p:cBhvr>
                                        <p:cTn id="12" dur="1000"/>
                                        <p:tgtEl>
                                          <p:spTgt spid="43"/>
                                        </p:tgtEl>
                                      </p:cBhvr>
                                    </p:animEffect>
                                    <p:anim calcmode="lin" valueType="num">
                                      <p:cBhvr>
                                        <p:cTn id="13" dur="1000" fill="hold"/>
                                        <p:tgtEl>
                                          <p:spTgt spid="43"/>
                                        </p:tgtEl>
                                        <p:attrNameLst>
                                          <p:attrName>ppt_x</p:attrName>
                                        </p:attrNameLst>
                                      </p:cBhvr>
                                      <p:tavLst>
                                        <p:tav tm="0">
                                          <p:val>
                                            <p:strVal val="#ppt_x"/>
                                          </p:val>
                                        </p:tav>
                                        <p:tav tm="100000">
                                          <p:val>
                                            <p:strVal val="#ppt_x"/>
                                          </p:val>
                                        </p:tav>
                                      </p:tavLst>
                                    </p:anim>
                                    <p:anim calcmode="lin" valueType="num">
                                      <p:cBhvr>
                                        <p:cTn id="1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barn(inVertical)">
                                      <p:cBhvr>
                                        <p:cTn id="19" dur="500"/>
                                        <p:tgtEl>
                                          <p:spTgt spid="3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1000"/>
                                        <p:tgtEl>
                                          <p:spTgt spid="33"/>
                                        </p:tgtEl>
                                      </p:cBhvr>
                                    </p:animEffect>
                                    <p:anim calcmode="lin" valueType="num">
                                      <p:cBhvr>
                                        <p:cTn id="30" dur="1000" fill="hold"/>
                                        <p:tgtEl>
                                          <p:spTgt spid="33"/>
                                        </p:tgtEl>
                                        <p:attrNameLst>
                                          <p:attrName>ppt_x</p:attrName>
                                        </p:attrNameLst>
                                      </p:cBhvr>
                                      <p:tavLst>
                                        <p:tav tm="0">
                                          <p:val>
                                            <p:strVal val="#ppt_x"/>
                                          </p:val>
                                        </p:tav>
                                        <p:tav tm="100000">
                                          <p:val>
                                            <p:strVal val="#ppt_x"/>
                                          </p:val>
                                        </p:tav>
                                      </p:tavLst>
                                    </p:anim>
                                    <p:anim calcmode="lin" valueType="num">
                                      <p:cBhvr>
                                        <p:cTn id="31" dur="1000" fill="hold"/>
                                        <p:tgtEl>
                                          <p:spTgt spid="33"/>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1000"/>
                                        <p:tgtEl>
                                          <p:spTgt spid="41"/>
                                        </p:tgtEl>
                                      </p:cBhvr>
                                    </p:animEffect>
                                    <p:anim calcmode="lin" valueType="num">
                                      <p:cBhvr>
                                        <p:cTn id="35" dur="1000" fill="hold"/>
                                        <p:tgtEl>
                                          <p:spTgt spid="41"/>
                                        </p:tgtEl>
                                        <p:attrNameLst>
                                          <p:attrName>ppt_x</p:attrName>
                                        </p:attrNameLst>
                                      </p:cBhvr>
                                      <p:tavLst>
                                        <p:tav tm="0">
                                          <p:val>
                                            <p:strVal val="#ppt_x"/>
                                          </p:val>
                                        </p:tav>
                                        <p:tav tm="100000">
                                          <p:val>
                                            <p:strVal val="#ppt_x"/>
                                          </p:val>
                                        </p:tav>
                                      </p:tavLst>
                                    </p:anim>
                                    <p:anim calcmode="lin" valueType="num">
                                      <p:cBhvr>
                                        <p:cTn id="36"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barn(inVertical)">
                                      <p:cBhvr>
                                        <p:cTn id="41" dur="500"/>
                                        <p:tgtEl>
                                          <p:spTgt spid="44"/>
                                        </p:tgtEl>
                                      </p:cBhvr>
                                    </p:animEffect>
                                  </p:childTnLst>
                                </p:cTn>
                              </p:par>
                              <p:par>
                                <p:cTn id="42" presetID="53" presetClass="entr" presetSubtype="16" fill="hold" nodeType="with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p:cTn id="44" dur="500" fill="hold"/>
                                        <p:tgtEl>
                                          <p:spTgt spid="40"/>
                                        </p:tgtEl>
                                        <p:attrNameLst>
                                          <p:attrName>ppt_w</p:attrName>
                                        </p:attrNameLst>
                                      </p:cBhvr>
                                      <p:tavLst>
                                        <p:tav tm="0">
                                          <p:val>
                                            <p:fltVal val="0"/>
                                          </p:val>
                                        </p:tav>
                                        <p:tav tm="100000">
                                          <p:val>
                                            <p:strVal val="#ppt_w"/>
                                          </p:val>
                                        </p:tav>
                                      </p:tavLst>
                                    </p:anim>
                                    <p:anim calcmode="lin" valueType="num">
                                      <p:cBhvr>
                                        <p:cTn id="45" dur="500" fill="hold"/>
                                        <p:tgtEl>
                                          <p:spTgt spid="40"/>
                                        </p:tgtEl>
                                        <p:attrNameLst>
                                          <p:attrName>ppt_h</p:attrName>
                                        </p:attrNameLst>
                                      </p:cBhvr>
                                      <p:tavLst>
                                        <p:tav tm="0">
                                          <p:val>
                                            <p:fltVal val="0"/>
                                          </p:val>
                                        </p:tav>
                                        <p:tav tm="100000">
                                          <p:val>
                                            <p:strVal val="#ppt_h"/>
                                          </p:val>
                                        </p:tav>
                                      </p:tavLst>
                                    </p:anim>
                                    <p:animEffect transition="in" filter="fade">
                                      <p:cBhvr>
                                        <p:cTn id="46" dur="500"/>
                                        <p:tgtEl>
                                          <p:spTgt spid="4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fltVal val="0"/>
                                          </p:val>
                                        </p:tav>
                                        <p:tav tm="100000">
                                          <p:val>
                                            <p:strVal val="#ppt_w"/>
                                          </p:val>
                                        </p:tav>
                                      </p:tavLst>
                                    </p:anim>
                                    <p:anim calcmode="lin" valueType="num">
                                      <p:cBhvr>
                                        <p:cTn id="50" dur="500" fill="hold"/>
                                        <p:tgtEl>
                                          <p:spTgt spid="22"/>
                                        </p:tgtEl>
                                        <p:attrNameLst>
                                          <p:attrName>ppt_h</p:attrName>
                                        </p:attrNameLst>
                                      </p:cBhvr>
                                      <p:tavLst>
                                        <p:tav tm="0">
                                          <p:val>
                                            <p:fltVal val="0"/>
                                          </p:val>
                                        </p:tav>
                                        <p:tav tm="100000">
                                          <p:val>
                                            <p:strVal val="#ppt_h"/>
                                          </p:val>
                                        </p:tav>
                                      </p:tavLst>
                                    </p:anim>
                                    <p:animEffect transition="in" filter="fade">
                                      <p:cBhvr>
                                        <p:cTn id="51" dur="500"/>
                                        <p:tgtEl>
                                          <p:spTgt spid="22"/>
                                        </p:tgtEl>
                                      </p:cBhvr>
                                    </p:animEffect>
                                  </p:childTnLst>
                                </p:cTn>
                              </p:par>
                              <p:par>
                                <p:cTn id="52" presetID="53" presetClass="entr" presetSubtype="16" fill="hold" nodeType="with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p:cTn id="54" dur="500" fill="hold"/>
                                        <p:tgtEl>
                                          <p:spTgt spid="24"/>
                                        </p:tgtEl>
                                        <p:attrNameLst>
                                          <p:attrName>ppt_w</p:attrName>
                                        </p:attrNameLst>
                                      </p:cBhvr>
                                      <p:tavLst>
                                        <p:tav tm="0">
                                          <p:val>
                                            <p:fltVal val="0"/>
                                          </p:val>
                                        </p:tav>
                                        <p:tav tm="100000">
                                          <p:val>
                                            <p:strVal val="#ppt_w"/>
                                          </p:val>
                                        </p:tav>
                                      </p:tavLst>
                                    </p:anim>
                                    <p:anim calcmode="lin" valueType="num">
                                      <p:cBhvr>
                                        <p:cTn id="55" dur="500" fill="hold"/>
                                        <p:tgtEl>
                                          <p:spTgt spid="24"/>
                                        </p:tgtEl>
                                        <p:attrNameLst>
                                          <p:attrName>ppt_h</p:attrName>
                                        </p:attrNameLst>
                                      </p:cBhvr>
                                      <p:tavLst>
                                        <p:tav tm="0">
                                          <p:val>
                                            <p:fltVal val="0"/>
                                          </p:val>
                                        </p:tav>
                                        <p:tav tm="100000">
                                          <p:val>
                                            <p:strVal val="#ppt_h"/>
                                          </p:val>
                                        </p:tav>
                                      </p:tavLst>
                                    </p:anim>
                                    <p:animEffect transition="in" filter="fade">
                                      <p:cBhvr>
                                        <p:cTn id="56" dur="500"/>
                                        <p:tgtEl>
                                          <p:spTgt spid="24"/>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1000"/>
                                        <p:tgtEl>
                                          <p:spTgt spid="35"/>
                                        </p:tgtEl>
                                      </p:cBhvr>
                                    </p:animEffect>
                                    <p:anim calcmode="lin" valueType="num">
                                      <p:cBhvr>
                                        <p:cTn id="62" dur="1000" fill="hold"/>
                                        <p:tgtEl>
                                          <p:spTgt spid="35"/>
                                        </p:tgtEl>
                                        <p:attrNameLst>
                                          <p:attrName>ppt_x</p:attrName>
                                        </p:attrNameLst>
                                      </p:cBhvr>
                                      <p:tavLst>
                                        <p:tav tm="0">
                                          <p:val>
                                            <p:strVal val="#ppt_x"/>
                                          </p:val>
                                        </p:tav>
                                        <p:tav tm="100000">
                                          <p:val>
                                            <p:strVal val="#ppt_x"/>
                                          </p:val>
                                        </p:tav>
                                      </p:tavLst>
                                    </p:anim>
                                    <p:anim calcmode="lin" valueType="num">
                                      <p:cBhvr>
                                        <p:cTn id="63" dur="1000" fill="hold"/>
                                        <p:tgtEl>
                                          <p:spTgt spid="35"/>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1000"/>
                                        <p:tgtEl>
                                          <p:spTgt spid="42"/>
                                        </p:tgtEl>
                                      </p:cBhvr>
                                    </p:animEffect>
                                    <p:anim calcmode="lin" valueType="num">
                                      <p:cBhvr>
                                        <p:cTn id="67" dur="1000" fill="hold"/>
                                        <p:tgtEl>
                                          <p:spTgt spid="42"/>
                                        </p:tgtEl>
                                        <p:attrNameLst>
                                          <p:attrName>ppt_x</p:attrName>
                                        </p:attrNameLst>
                                      </p:cBhvr>
                                      <p:tavLst>
                                        <p:tav tm="0">
                                          <p:val>
                                            <p:strVal val="#ppt_x"/>
                                          </p:val>
                                        </p:tav>
                                        <p:tav tm="100000">
                                          <p:val>
                                            <p:strVal val="#ppt_x"/>
                                          </p:val>
                                        </p:tav>
                                      </p:tavLst>
                                    </p:anim>
                                    <p:anim calcmode="lin" valueType="num">
                                      <p:cBhvr>
                                        <p:cTn id="68"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6" presetClass="entr" presetSubtype="21" fill="hold" grpId="0" nodeType="click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barn(inVertical)">
                                      <p:cBhvr>
                                        <p:cTn id="73" dur="500"/>
                                        <p:tgtEl>
                                          <p:spTgt spid="38"/>
                                        </p:tgtEl>
                                      </p:cBhvr>
                                    </p:animEffect>
                                  </p:childTnLst>
                                </p:cTn>
                              </p:par>
                              <p:par>
                                <p:cTn id="74" presetID="53" presetClass="entr" presetSubtype="16" fill="hold" nodeType="withEffect">
                                  <p:stCondLst>
                                    <p:cond delay="0"/>
                                  </p:stCondLst>
                                  <p:childTnLst>
                                    <p:set>
                                      <p:cBhvr>
                                        <p:cTn id="75" dur="1" fill="hold">
                                          <p:stCondLst>
                                            <p:cond delay="0"/>
                                          </p:stCondLst>
                                        </p:cTn>
                                        <p:tgtEl>
                                          <p:spTgt spid="45"/>
                                        </p:tgtEl>
                                        <p:attrNameLst>
                                          <p:attrName>style.visibility</p:attrName>
                                        </p:attrNameLst>
                                      </p:cBhvr>
                                      <p:to>
                                        <p:strVal val="visible"/>
                                      </p:to>
                                    </p:set>
                                    <p:anim calcmode="lin" valueType="num">
                                      <p:cBhvr>
                                        <p:cTn id="76" dur="500" fill="hold"/>
                                        <p:tgtEl>
                                          <p:spTgt spid="45"/>
                                        </p:tgtEl>
                                        <p:attrNameLst>
                                          <p:attrName>ppt_w</p:attrName>
                                        </p:attrNameLst>
                                      </p:cBhvr>
                                      <p:tavLst>
                                        <p:tav tm="0">
                                          <p:val>
                                            <p:fltVal val="0"/>
                                          </p:val>
                                        </p:tav>
                                        <p:tav tm="100000">
                                          <p:val>
                                            <p:strVal val="#ppt_w"/>
                                          </p:val>
                                        </p:tav>
                                      </p:tavLst>
                                    </p:anim>
                                    <p:anim calcmode="lin" valueType="num">
                                      <p:cBhvr>
                                        <p:cTn id="77" dur="500" fill="hold"/>
                                        <p:tgtEl>
                                          <p:spTgt spid="45"/>
                                        </p:tgtEl>
                                        <p:attrNameLst>
                                          <p:attrName>ppt_h</p:attrName>
                                        </p:attrNameLst>
                                      </p:cBhvr>
                                      <p:tavLst>
                                        <p:tav tm="0">
                                          <p:val>
                                            <p:fltVal val="0"/>
                                          </p:val>
                                        </p:tav>
                                        <p:tav tm="100000">
                                          <p:val>
                                            <p:strVal val="#ppt_h"/>
                                          </p:val>
                                        </p:tav>
                                      </p:tavLst>
                                    </p:anim>
                                    <p:animEffect transition="in" filter="fade">
                                      <p:cBhvr>
                                        <p:cTn id="78" dur="500"/>
                                        <p:tgtEl>
                                          <p:spTgt spid="45"/>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6"/>
                                        </p:tgtEl>
                                        <p:attrNameLst>
                                          <p:attrName>style.visibility</p:attrName>
                                        </p:attrNameLst>
                                      </p:cBhvr>
                                      <p:to>
                                        <p:strVal val="visible"/>
                                      </p:to>
                                    </p:set>
                                    <p:anim calcmode="lin" valueType="num">
                                      <p:cBhvr>
                                        <p:cTn id="81" dur="500" fill="hold"/>
                                        <p:tgtEl>
                                          <p:spTgt spid="36"/>
                                        </p:tgtEl>
                                        <p:attrNameLst>
                                          <p:attrName>ppt_w</p:attrName>
                                        </p:attrNameLst>
                                      </p:cBhvr>
                                      <p:tavLst>
                                        <p:tav tm="0">
                                          <p:val>
                                            <p:fltVal val="0"/>
                                          </p:val>
                                        </p:tav>
                                        <p:tav tm="100000">
                                          <p:val>
                                            <p:strVal val="#ppt_w"/>
                                          </p:val>
                                        </p:tav>
                                      </p:tavLst>
                                    </p:anim>
                                    <p:anim calcmode="lin" valueType="num">
                                      <p:cBhvr>
                                        <p:cTn id="82" dur="500" fill="hold"/>
                                        <p:tgtEl>
                                          <p:spTgt spid="36"/>
                                        </p:tgtEl>
                                        <p:attrNameLst>
                                          <p:attrName>ppt_h</p:attrName>
                                        </p:attrNameLst>
                                      </p:cBhvr>
                                      <p:tavLst>
                                        <p:tav tm="0">
                                          <p:val>
                                            <p:fltVal val="0"/>
                                          </p:val>
                                        </p:tav>
                                        <p:tav tm="100000">
                                          <p:val>
                                            <p:strVal val="#ppt_h"/>
                                          </p:val>
                                        </p:tav>
                                      </p:tavLst>
                                    </p:anim>
                                    <p:animEffect transition="in" filter="fade">
                                      <p:cBhvr>
                                        <p:cTn id="83" dur="500"/>
                                        <p:tgtEl>
                                          <p:spTgt spid="36"/>
                                        </p:tgtEl>
                                      </p:cBhvr>
                                    </p:animEffect>
                                  </p:childTnLst>
                                </p:cTn>
                              </p:par>
                              <p:par>
                                <p:cTn id="84" presetID="53" presetClass="entr" presetSubtype="16" fill="hold" nodeType="withEffect">
                                  <p:stCondLst>
                                    <p:cond delay="0"/>
                                  </p:stCondLst>
                                  <p:childTnLst>
                                    <p:set>
                                      <p:cBhvr>
                                        <p:cTn id="85" dur="1" fill="hold">
                                          <p:stCondLst>
                                            <p:cond delay="0"/>
                                          </p:stCondLst>
                                        </p:cTn>
                                        <p:tgtEl>
                                          <p:spTgt spid="39"/>
                                        </p:tgtEl>
                                        <p:attrNameLst>
                                          <p:attrName>style.visibility</p:attrName>
                                        </p:attrNameLst>
                                      </p:cBhvr>
                                      <p:to>
                                        <p:strVal val="visible"/>
                                      </p:to>
                                    </p:set>
                                    <p:anim calcmode="lin" valueType="num">
                                      <p:cBhvr>
                                        <p:cTn id="86" dur="500" fill="hold"/>
                                        <p:tgtEl>
                                          <p:spTgt spid="39"/>
                                        </p:tgtEl>
                                        <p:attrNameLst>
                                          <p:attrName>ppt_w</p:attrName>
                                        </p:attrNameLst>
                                      </p:cBhvr>
                                      <p:tavLst>
                                        <p:tav tm="0">
                                          <p:val>
                                            <p:fltVal val="0"/>
                                          </p:val>
                                        </p:tav>
                                        <p:tav tm="100000">
                                          <p:val>
                                            <p:strVal val="#ppt_w"/>
                                          </p:val>
                                        </p:tav>
                                      </p:tavLst>
                                    </p:anim>
                                    <p:anim calcmode="lin" valueType="num">
                                      <p:cBhvr>
                                        <p:cTn id="87" dur="500" fill="hold"/>
                                        <p:tgtEl>
                                          <p:spTgt spid="39"/>
                                        </p:tgtEl>
                                        <p:attrNameLst>
                                          <p:attrName>ppt_h</p:attrName>
                                        </p:attrNameLst>
                                      </p:cBhvr>
                                      <p:tavLst>
                                        <p:tav tm="0">
                                          <p:val>
                                            <p:fltVal val="0"/>
                                          </p:val>
                                        </p:tav>
                                        <p:tav tm="100000">
                                          <p:val>
                                            <p:strVal val="#ppt_h"/>
                                          </p:val>
                                        </p:tav>
                                      </p:tavLst>
                                    </p:anim>
                                    <p:animEffect transition="in" filter="fade">
                                      <p:cBhvr>
                                        <p:cTn id="88" dur="500"/>
                                        <p:tgtEl>
                                          <p:spTgt spid="39"/>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46"/>
                                        </p:tgtEl>
                                        <p:attrNameLst>
                                          <p:attrName>style.visibility</p:attrName>
                                        </p:attrNameLst>
                                      </p:cBhvr>
                                      <p:to>
                                        <p:strVal val="visible"/>
                                      </p:to>
                                    </p:set>
                                    <p:animEffect transition="in" filter="fade">
                                      <p:cBhvr>
                                        <p:cTn id="93" dur="500"/>
                                        <p:tgtEl>
                                          <p:spTgt spid="46"/>
                                        </p:tgtEl>
                                      </p:cBhvr>
                                    </p:animEffect>
                                  </p:childTnLst>
                                </p:cTn>
                              </p:par>
                              <p:par>
                                <p:cTn id="94" presetID="10" presetClass="entr" presetSubtype="0" fill="hold" nodeType="with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fade">
                                      <p:cBhvr>
                                        <p:cTn id="96" dur="500"/>
                                        <p:tgtEl>
                                          <p:spTgt spid="8"/>
                                        </p:tgtEl>
                                      </p:cBhvr>
                                    </p:animEffect>
                                  </p:childTnLst>
                                </p:cTn>
                              </p:par>
                              <p:par>
                                <p:cTn id="97" presetID="10" presetClass="entr" presetSubtype="0" fill="hold" nodeType="withEffect">
                                  <p:stCondLst>
                                    <p:cond delay="0"/>
                                  </p:stCondLst>
                                  <p:childTnLst>
                                    <p:set>
                                      <p:cBhvr>
                                        <p:cTn id="98" dur="1" fill="hold">
                                          <p:stCondLst>
                                            <p:cond delay="0"/>
                                          </p:stCondLst>
                                        </p:cTn>
                                        <p:tgtEl>
                                          <p:spTgt spid="48"/>
                                        </p:tgtEl>
                                        <p:attrNameLst>
                                          <p:attrName>style.visibility</p:attrName>
                                        </p:attrNameLst>
                                      </p:cBhvr>
                                      <p:to>
                                        <p:strVal val="visible"/>
                                      </p:to>
                                    </p:set>
                                    <p:animEffect transition="in" filter="fade">
                                      <p:cBhvr>
                                        <p:cTn id="99" dur="500"/>
                                        <p:tgtEl>
                                          <p:spTgt spid="48"/>
                                        </p:tgtEl>
                                      </p:cBhvr>
                                    </p:animEffect>
                                  </p:childTnLst>
                                </p:cTn>
                              </p:par>
                              <p:par>
                                <p:cTn id="100" presetID="10" presetClass="entr" presetSubtype="0" fill="hold" nodeType="with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fade">
                                      <p:cBhvr>
                                        <p:cTn id="10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7" grpId="0" animBg="1"/>
      <p:bldP spid="38" grpId="0" animBg="1"/>
      <p:bldP spid="3" grpId="0" animBg="1"/>
      <p:bldP spid="33" grpId="0" animBg="1"/>
      <p:bldP spid="35" grpId="0" animBg="1"/>
      <p:bldP spid="46" grpId="0" animBg="1"/>
      <p:bldP spid="36" grpId="0" animBg="1"/>
      <p:bldP spid="4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0853" y="264923"/>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Accounting Treatment</a:t>
            </a:r>
          </a:p>
        </p:txBody>
      </p:sp>
      <p:sp>
        <p:nvSpPr>
          <p:cNvPr id="4" name="Footer Placeholder 3"/>
          <p:cNvSpPr>
            <a:spLocks noGrp="1"/>
          </p:cNvSpPr>
          <p:nvPr>
            <p:ph type="ftr" sz="quarter" idx="11"/>
          </p:nvPr>
        </p:nvSpPr>
        <p:spPr>
          <a:xfrm>
            <a:off x="528638" y="6377627"/>
            <a:ext cx="3859212" cy="304800"/>
          </a:xfrm>
        </p:spPr>
        <p:txBody>
          <a:bodyPr/>
          <a:lstStyle/>
          <a:p>
            <a:pPr>
              <a:defRPr/>
            </a:pPr>
            <a:r>
              <a:rPr lang="en-IN"/>
              <a:t>© Indirect Taxes Committee, ICAI</a:t>
            </a:r>
          </a:p>
        </p:txBody>
      </p:sp>
      <p:sp>
        <p:nvSpPr>
          <p:cNvPr id="5" name="Slide Number Placeholder 4"/>
          <p:cNvSpPr>
            <a:spLocks noGrp="1"/>
          </p:cNvSpPr>
          <p:nvPr>
            <p:ph type="sldNum" sz="quarter" idx="12"/>
          </p:nvPr>
        </p:nvSpPr>
        <p:spPr>
          <a:xfrm>
            <a:off x="10352088" y="281627"/>
            <a:ext cx="838200" cy="768350"/>
          </a:xfrm>
        </p:spPr>
        <p:txBody>
          <a:bodyPr/>
          <a:lstStyle/>
          <a:p>
            <a:fld id="{2AC1C4F3-0758-4693-96D4-8901426768B0}" type="slidenum">
              <a:rPr lang="en-IN" altLang="en-US" smtClean="0"/>
              <a:pPr/>
              <a:t>13</a:t>
            </a:fld>
            <a:endParaRPr lang="en-IN" altLang="en-US"/>
          </a:p>
        </p:txBody>
      </p:sp>
      <p:sp>
        <p:nvSpPr>
          <p:cNvPr id="6" name="TextBox 5"/>
          <p:cNvSpPr txBox="1"/>
          <p:nvPr/>
        </p:nvSpPr>
        <p:spPr>
          <a:xfrm>
            <a:off x="436160" y="1091623"/>
            <a:ext cx="11546006" cy="5324535"/>
          </a:xfrm>
          <a:prstGeom prst="rect">
            <a:avLst/>
          </a:prstGeom>
          <a:noFill/>
        </p:spPr>
        <p:txBody>
          <a:bodyPr wrap="square" rtlCol="0">
            <a:spAutoFit/>
          </a:bodyPr>
          <a:lstStyle/>
          <a:p>
            <a:r>
              <a:rPr lang="en-IN" sz="1700" b="1" u="sng" dirty="0">
                <a:latin typeface="+mn-lt"/>
              </a:rPr>
              <a:t>EXAMPLE:</a:t>
            </a:r>
          </a:p>
          <a:p>
            <a:r>
              <a:rPr lang="en-IN" sz="1700" dirty="0">
                <a:latin typeface="+mn-lt"/>
              </a:rPr>
              <a:t>X and Co. sold a product of AED 100,000 on which 5% VAT is applicable the tax on transaction is AED 5,000. </a:t>
            </a:r>
          </a:p>
          <a:p>
            <a:r>
              <a:rPr lang="en-IN" sz="1700" dirty="0">
                <a:latin typeface="+mn-lt"/>
              </a:rPr>
              <a:t>This is output tax payable</a:t>
            </a:r>
          </a:p>
          <a:p>
            <a:r>
              <a:rPr lang="en-US" sz="1700" dirty="0">
                <a:latin typeface="+mn-lt"/>
              </a:rPr>
              <a:t>X and Co. would also have procured the product, let’s say @ 80,000 on which 5% tax would be 4,000. </a:t>
            </a:r>
          </a:p>
          <a:p>
            <a:r>
              <a:rPr lang="en-US" sz="1700" dirty="0">
                <a:latin typeface="+mn-lt"/>
              </a:rPr>
              <a:t>This is input tax credit.</a:t>
            </a:r>
            <a:endParaRPr lang="en-IN" sz="1700" dirty="0">
              <a:latin typeface="+mn-lt"/>
            </a:endParaRPr>
          </a:p>
          <a:p>
            <a:r>
              <a:rPr lang="en-US" sz="1700" dirty="0">
                <a:latin typeface="+mn-lt"/>
              </a:rPr>
              <a:t>Net tax payable by X and Co. will be 5,000 minus 4,000 = 1,000. Tax payable = Output tax minus Input tax</a:t>
            </a:r>
            <a:endParaRPr lang="en-IN" sz="1700" dirty="0">
              <a:latin typeface="+mn-lt"/>
            </a:endParaRPr>
          </a:p>
          <a:p>
            <a:endParaRPr lang="en-IN" sz="1700" dirty="0">
              <a:latin typeface="+mn-lt"/>
            </a:endParaRPr>
          </a:p>
          <a:p>
            <a:r>
              <a:rPr lang="en-US" sz="1700" dirty="0">
                <a:latin typeface="+mn-lt"/>
              </a:rPr>
              <a:t>Accounting entries will be as under –</a:t>
            </a:r>
            <a:endParaRPr lang="en-IN" sz="1700" dirty="0">
              <a:latin typeface="+mn-lt"/>
            </a:endParaRPr>
          </a:p>
          <a:p>
            <a:r>
              <a:rPr lang="en-US" sz="1700" b="1" dirty="0">
                <a:latin typeface="+mn-lt"/>
              </a:rPr>
              <a:t>Books of X and Co.						</a:t>
            </a:r>
          </a:p>
          <a:p>
            <a:r>
              <a:rPr lang="en-US" sz="1700" u="sng" dirty="0">
                <a:latin typeface="+mn-lt"/>
              </a:rPr>
              <a:t>Sale transaction</a:t>
            </a:r>
            <a:r>
              <a:rPr lang="en-US" sz="1700" dirty="0">
                <a:latin typeface="+mn-lt"/>
              </a:rPr>
              <a:t> –					</a:t>
            </a:r>
            <a:r>
              <a:rPr lang="en-US" sz="1700" u="sng" dirty="0">
                <a:latin typeface="+mn-lt"/>
              </a:rPr>
              <a:t>Purchase transaction</a:t>
            </a:r>
            <a:r>
              <a:rPr lang="en-US" sz="1700" dirty="0">
                <a:latin typeface="+mn-lt"/>
              </a:rPr>
              <a:t> –</a:t>
            </a:r>
            <a:endParaRPr lang="en-IN" sz="1700" dirty="0">
              <a:latin typeface="+mn-lt"/>
            </a:endParaRPr>
          </a:p>
          <a:p>
            <a:r>
              <a:rPr lang="en-US" sz="1700" dirty="0">
                <a:latin typeface="+mn-lt"/>
              </a:rPr>
              <a:t>Customer a/c Dr. 105,000					Purchases a/c      Dr.  80,000</a:t>
            </a:r>
            <a:endParaRPr lang="en-IN" sz="1700" dirty="0">
              <a:latin typeface="+mn-lt"/>
            </a:endParaRPr>
          </a:p>
          <a:p>
            <a:r>
              <a:rPr lang="en-US" sz="1700" dirty="0">
                <a:latin typeface="+mn-lt"/>
              </a:rPr>
              <a:t>To Sales a/c			100,000			VAT input tax a/c Dr.     4,000</a:t>
            </a:r>
            <a:endParaRPr lang="en-IN" sz="1700" dirty="0">
              <a:latin typeface="+mn-lt"/>
            </a:endParaRPr>
          </a:p>
          <a:p>
            <a:r>
              <a:rPr lang="en-US" sz="1700" dirty="0">
                <a:latin typeface="+mn-lt"/>
              </a:rPr>
              <a:t>To VAT output tax a/c 		    5,000			 To Vendor a/c			84,000 										</a:t>
            </a:r>
            <a:endParaRPr lang="en-IN" sz="1700" dirty="0">
              <a:latin typeface="+mn-lt"/>
            </a:endParaRPr>
          </a:p>
          <a:p>
            <a:r>
              <a:rPr lang="en-US" sz="1700" dirty="0">
                <a:latin typeface="+mn-lt"/>
              </a:rPr>
              <a:t>Following entry is passed offsetting 		 VAT output tax a/c Dr. 4,000 	</a:t>
            </a:r>
            <a:endParaRPr lang="en-IN" sz="1700" dirty="0">
              <a:latin typeface="+mn-lt"/>
            </a:endParaRPr>
          </a:p>
          <a:p>
            <a:r>
              <a:rPr lang="en-US" sz="1700" dirty="0">
                <a:latin typeface="+mn-lt"/>
              </a:rPr>
              <a:t>						 To VAT input tax a/c 			4,000 	</a:t>
            </a:r>
          </a:p>
          <a:p>
            <a:r>
              <a:rPr lang="en-US" sz="1700" dirty="0">
                <a:latin typeface="+mn-lt"/>
              </a:rPr>
              <a:t>The VAT output tax a/c ledger will read only the payable balance of 1,000 which will be cleared with a payment done as prescribed by law.</a:t>
            </a:r>
            <a:endParaRPr lang="en-IN" sz="1700" dirty="0">
              <a:latin typeface="+mn-lt"/>
            </a:endParaRPr>
          </a:p>
          <a:p>
            <a:r>
              <a:rPr lang="en-US" sz="1700" dirty="0">
                <a:latin typeface="+mn-lt"/>
              </a:rPr>
              <a:t>Post issuance of Executive orders what prototype of accounting records will be required and in what columnar formats for return filing etc. can also be addressed in the coming days.</a:t>
            </a:r>
            <a:endParaRPr lang="en-IN" sz="1700" dirty="0">
              <a:latin typeface="+mn-lt"/>
            </a:endParaRPr>
          </a:p>
        </p:txBody>
      </p:sp>
    </p:spTree>
    <p:extLst>
      <p:ext uri="{BB962C8B-B14F-4D97-AF65-F5344CB8AC3E}">
        <p14:creationId xmlns:p14="http://schemas.microsoft.com/office/powerpoint/2010/main" val="2888849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614" y="278571"/>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Analysis</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14</a:t>
            </a:fld>
            <a:endParaRPr lang="en-IN" altLang="en-US"/>
          </a:p>
        </p:txBody>
      </p:sp>
      <p:sp>
        <p:nvSpPr>
          <p:cNvPr id="6" name="TextBox 5"/>
          <p:cNvSpPr txBox="1"/>
          <p:nvPr/>
        </p:nvSpPr>
        <p:spPr>
          <a:xfrm>
            <a:off x="723331" y="1866635"/>
            <a:ext cx="11000096" cy="3139321"/>
          </a:xfrm>
          <a:prstGeom prst="rect">
            <a:avLst/>
          </a:prstGeom>
          <a:noFill/>
        </p:spPr>
        <p:txBody>
          <a:bodyPr wrap="square" rtlCol="0">
            <a:spAutoFit/>
          </a:bodyPr>
          <a:lstStyle/>
          <a:p>
            <a:r>
              <a:rPr lang="en-IN" sz="2200" dirty="0">
                <a:latin typeface="+mn-lt"/>
              </a:rPr>
              <a:t>The whole essence of the VAT system is in the credit of input tax. This means that taxes paid to procure all goods / services which have been utilised in supply of taxable goods / services (including zero rated) by the business can be set off against the output tax payable.</a:t>
            </a:r>
          </a:p>
          <a:p>
            <a:r>
              <a:rPr lang="en-IN" sz="2200" dirty="0">
                <a:latin typeface="+mn-lt"/>
              </a:rPr>
              <a:t>Effects:</a:t>
            </a:r>
          </a:p>
          <a:p>
            <a:r>
              <a:rPr lang="en-IN" sz="2200" dirty="0">
                <a:latin typeface="+mn-lt"/>
              </a:rPr>
              <a:t> - No cascading effect</a:t>
            </a:r>
          </a:p>
          <a:p>
            <a:r>
              <a:rPr lang="en-IN" sz="2200" dirty="0">
                <a:latin typeface="+mn-lt"/>
              </a:rPr>
              <a:t> - Only the value added at each stage is taxed and thus double taxation is avoided.</a:t>
            </a:r>
          </a:p>
          <a:p>
            <a:endParaRPr lang="en-IN" sz="2200" dirty="0">
              <a:latin typeface="+mn-lt"/>
            </a:endParaRPr>
          </a:p>
          <a:p>
            <a:r>
              <a:rPr lang="en-IN" sz="2200" b="1" dirty="0">
                <a:latin typeface="+mn-lt"/>
              </a:rPr>
              <a:t>Tax Payable = Output Tax payable – Total Recoverable tax</a:t>
            </a:r>
          </a:p>
          <a:p>
            <a:endParaRPr lang="en-IN" sz="2200" dirty="0">
              <a:latin typeface="+mn-lt"/>
            </a:endParaRPr>
          </a:p>
        </p:txBody>
      </p:sp>
    </p:spTree>
    <p:extLst>
      <p:ext uri="{BB962C8B-B14F-4D97-AF65-F5344CB8AC3E}">
        <p14:creationId xmlns:p14="http://schemas.microsoft.com/office/powerpoint/2010/main" val="9990004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5CC057-A04A-4249-B208-C9AE8FBC7161}"/>
              </a:ext>
            </a:extLst>
          </p:cNvPr>
          <p:cNvSpPr>
            <a:spLocks noGrp="1"/>
          </p:cNvSpPr>
          <p:nvPr>
            <p:ph type="title"/>
          </p:nvPr>
        </p:nvSpPr>
        <p:spPr>
          <a:xfrm>
            <a:off x="1216025" y="295275"/>
            <a:ext cx="8761413" cy="1358107"/>
          </a:xfrm>
        </p:spPr>
        <p:txBody>
          <a:bodyPr/>
          <a:lstStyle/>
          <a:p>
            <a:r>
              <a:rPr lang="en-US" b="1" dirty="0"/>
              <a:t>Total Recoverable Tax (Article 54)</a:t>
            </a:r>
            <a:br>
              <a:rPr lang="en-US" b="1" dirty="0"/>
            </a:br>
            <a:endParaRPr lang="en-IN" dirty="0"/>
          </a:p>
        </p:txBody>
      </p:sp>
      <p:sp>
        <p:nvSpPr>
          <p:cNvPr id="3" name="Content Placeholder 2">
            <a:extLst>
              <a:ext uri="{FF2B5EF4-FFF2-40B4-BE49-F238E27FC236}">
                <a16:creationId xmlns:a16="http://schemas.microsoft.com/office/drawing/2014/main" xmlns="" id="{EDA3D117-DB87-4A18-B9A9-DBB73A29B29B}"/>
              </a:ext>
            </a:extLst>
          </p:cNvPr>
          <p:cNvSpPr>
            <a:spLocks noGrp="1"/>
          </p:cNvSpPr>
          <p:nvPr>
            <p:ph idx="1"/>
          </p:nvPr>
        </p:nvSpPr>
        <p:spPr>
          <a:xfrm>
            <a:off x="1216025" y="1510749"/>
            <a:ext cx="9974263" cy="4558748"/>
          </a:xfrm>
        </p:spPr>
        <p:txBody>
          <a:bodyPr/>
          <a:lstStyle/>
          <a:p>
            <a:pPr marL="0" indent="0" algn="just">
              <a:buNone/>
            </a:pPr>
            <a:r>
              <a:rPr lang="en-US" dirty="0"/>
              <a:t>Total Recoverable Tax for any tax period is the total of input tax paid for the goods which are used or intended to be used in the for the following:</a:t>
            </a:r>
          </a:p>
          <a:p>
            <a:pPr marL="0" indent="0" algn="just">
              <a:buNone/>
            </a:pPr>
            <a:endParaRPr lang="en-US" sz="1600" dirty="0"/>
          </a:p>
          <a:p>
            <a:pPr algn="just"/>
            <a:endParaRPr lang="en-US" sz="1600" dirty="0"/>
          </a:p>
          <a:p>
            <a:pPr algn="just"/>
            <a:endParaRPr lang="en-US" sz="1600" dirty="0"/>
          </a:p>
          <a:p>
            <a:pPr algn="just"/>
            <a:endParaRPr lang="en-US" sz="1600" dirty="0"/>
          </a:p>
          <a:p>
            <a:pPr algn="just"/>
            <a:endParaRPr lang="en-US" sz="1600" dirty="0"/>
          </a:p>
          <a:p>
            <a:pPr algn="just"/>
            <a:endParaRPr lang="en-US" sz="1600" dirty="0"/>
          </a:p>
          <a:p>
            <a:pPr marL="0" indent="0" algn="just">
              <a:buNone/>
            </a:pPr>
            <a:endParaRPr lang="en-US" sz="1600" dirty="0"/>
          </a:p>
          <a:p>
            <a:pPr marL="0" indent="0" algn="just">
              <a:buNone/>
            </a:pPr>
            <a:r>
              <a:rPr lang="en-US" dirty="0"/>
              <a:t>Clauses (b) and (c) above signify the cases where the Input tax credit is made available even if tax is not payable to the State on the outward supplies made by taxable person using these </a:t>
            </a:r>
            <a:r>
              <a:rPr lang="en-IN" dirty="0"/>
              <a:t>inward supplies.</a:t>
            </a:r>
          </a:p>
          <a:p>
            <a:endParaRPr lang="en-IN" dirty="0"/>
          </a:p>
        </p:txBody>
      </p:sp>
      <p:sp>
        <p:nvSpPr>
          <p:cNvPr id="4" name="Footer Placeholder 3">
            <a:extLst>
              <a:ext uri="{FF2B5EF4-FFF2-40B4-BE49-F238E27FC236}">
                <a16:creationId xmlns:a16="http://schemas.microsoft.com/office/drawing/2014/main" xmlns="" id="{019DB70E-4FD8-4BBC-8864-F99209667BE0}"/>
              </a:ext>
            </a:extLst>
          </p:cNvPr>
          <p:cNvSpPr>
            <a:spLocks noGrp="1"/>
          </p:cNvSpPr>
          <p:nvPr>
            <p:ph type="ftr" sz="quarter" idx="11"/>
          </p:nvPr>
        </p:nvSpPr>
        <p:spPr/>
        <p:txBody>
          <a:bodyPr/>
          <a:lstStyle/>
          <a:p>
            <a:pPr>
              <a:defRPr/>
            </a:pPr>
            <a:r>
              <a:rPr lang="en-IN" dirty="0"/>
              <a:t>© Indirect Taxes Committee, ICAI</a:t>
            </a:r>
          </a:p>
        </p:txBody>
      </p:sp>
      <p:sp>
        <p:nvSpPr>
          <p:cNvPr id="5" name="Slide Number Placeholder 4">
            <a:extLst>
              <a:ext uri="{FF2B5EF4-FFF2-40B4-BE49-F238E27FC236}">
                <a16:creationId xmlns:a16="http://schemas.microsoft.com/office/drawing/2014/main" xmlns="" id="{1601854C-3731-46A0-99D8-E1898A7681B1}"/>
              </a:ext>
            </a:extLst>
          </p:cNvPr>
          <p:cNvSpPr>
            <a:spLocks noGrp="1"/>
          </p:cNvSpPr>
          <p:nvPr>
            <p:ph type="sldNum" sz="quarter" idx="12"/>
          </p:nvPr>
        </p:nvSpPr>
        <p:spPr/>
        <p:txBody>
          <a:bodyPr/>
          <a:lstStyle/>
          <a:p>
            <a:fld id="{2AC1C4F3-0758-4693-96D4-8901426768B0}" type="slidenum">
              <a:rPr lang="en-IN" altLang="en-US" smtClean="0"/>
              <a:pPr/>
              <a:t>15</a:t>
            </a:fld>
            <a:endParaRPr lang="en-IN" altLang="en-US"/>
          </a:p>
        </p:txBody>
      </p:sp>
      <p:graphicFrame>
        <p:nvGraphicFramePr>
          <p:cNvPr id="9" name="Diagram 8">
            <a:extLst>
              <a:ext uri="{FF2B5EF4-FFF2-40B4-BE49-F238E27FC236}">
                <a16:creationId xmlns:a16="http://schemas.microsoft.com/office/drawing/2014/main" xmlns="" id="{75887905-0A13-4C2A-A176-2920455A1EDE}"/>
              </a:ext>
            </a:extLst>
          </p:cNvPr>
          <p:cNvGraphicFramePr/>
          <p:nvPr>
            <p:extLst>
              <p:ext uri="{D42A27DB-BD31-4B8C-83A1-F6EECF244321}">
                <p14:modId xmlns:p14="http://schemas.microsoft.com/office/powerpoint/2010/main" val="4215613777"/>
              </p:ext>
            </p:extLst>
          </p:nvPr>
        </p:nvGraphicFramePr>
        <p:xfrm>
          <a:off x="1216025" y="2337448"/>
          <a:ext cx="9570899" cy="24516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7095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972820"/>
            <a:ext cx="12192000" cy="5852160"/>
          </a:xfrm>
          <a:prstGeom prst="rect">
            <a:avLst/>
          </a:prstGeom>
          <a:ln>
            <a:noFill/>
          </a:ln>
          <a:effectLst>
            <a:softEdge rad="112500"/>
          </a:effectLst>
        </p:spPr>
      </p:pic>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cap="small" dirty="0">
                <a:ln w="0"/>
                <a:solidFill>
                  <a:schemeClr val="bg1"/>
                </a:solidFill>
                <a:effectLst>
                  <a:outerShdw blurRad="38100" dist="25400" dir="5400000" algn="ctr" rotWithShape="0">
                    <a:srgbClr val="6E747A">
                      <a:alpha val="43000"/>
                    </a:srgbClr>
                  </a:outerShdw>
                </a:effectLst>
              </a:rPr>
              <a:t>Understanding: VAT Scope &amp; Rate</a:t>
            </a:r>
          </a:p>
        </p:txBody>
      </p:sp>
      <p:sp>
        <p:nvSpPr>
          <p:cNvPr id="4" name="Slide Number Placeholder 3"/>
          <p:cNvSpPr>
            <a:spLocks noGrp="1"/>
          </p:cNvSpPr>
          <p:nvPr>
            <p:ph type="sldNum" sz="quarter" idx="12"/>
          </p:nvPr>
        </p:nvSpPr>
        <p:spPr/>
        <p:txBody>
          <a:bodyPr/>
          <a:lstStyle/>
          <a:p>
            <a:fld id="{2C90AAB0-06BA-408B-B768-9CA9371867E2}" type="slidenum">
              <a:rPr lang="en-IN" altLang="en-US" smtClean="0"/>
              <a:pPr/>
              <a:t>16</a:t>
            </a:fld>
            <a:endParaRPr lang="en-IN" altLang="en-US"/>
          </a:p>
        </p:txBody>
      </p:sp>
      <p:sp>
        <p:nvSpPr>
          <p:cNvPr id="6" name="Footer Placeholder 2"/>
          <p:cNvSpPr txBox="1">
            <a:spLocks/>
          </p:cNvSpPr>
          <p:nvPr/>
        </p:nvSpPr>
        <p:spPr>
          <a:xfrm>
            <a:off x="617538" y="6296025"/>
            <a:ext cx="2201862" cy="295275"/>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dirty="0">
                <a:solidFill>
                  <a:schemeClr val="bg1"/>
                </a:solidFill>
              </a:rPr>
              <a:t>© Indirect Taxes Committee, ICAI</a:t>
            </a:r>
          </a:p>
        </p:txBody>
      </p:sp>
    </p:spTree>
    <p:extLst>
      <p:ext uri="{BB962C8B-B14F-4D97-AF65-F5344CB8AC3E}">
        <p14:creationId xmlns:p14="http://schemas.microsoft.com/office/powerpoint/2010/main" val="876821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5753" y="265906"/>
            <a:ext cx="8761413" cy="8270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The Statute</a:t>
            </a:r>
          </a:p>
        </p:txBody>
      </p:sp>
      <p:sp>
        <p:nvSpPr>
          <p:cNvPr id="3" name="Footer Placeholder 2"/>
          <p:cNvSpPr>
            <a:spLocks noGrp="1"/>
          </p:cNvSpPr>
          <p:nvPr>
            <p:ph type="ftr" sz="quarter" idx="11"/>
          </p:nvPr>
        </p:nvSpPr>
        <p:spPr>
          <a:xfrm>
            <a:off x="528638" y="6507163"/>
            <a:ext cx="3859212" cy="304800"/>
          </a:xfrm>
        </p:spPr>
        <p:txBody>
          <a:bodyPr/>
          <a:lstStyle/>
          <a:p>
            <a:pPr>
              <a:defRPr/>
            </a:pPr>
            <a:r>
              <a:rPr lang="en-IN"/>
              <a:t>© Indirect Taxes Committee, ICAI</a:t>
            </a:r>
          </a:p>
        </p:txBody>
      </p:sp>
      <p:sp>
        <p:nvSpPr>
          <p:cNvPr id="2560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25D6728-AEED-41A3-B361-9F5C0A990F3B}" type="slidenum">
              <a:rPr lang="en-IN" altLang="en-US">
                <a:solidFill>
                  <a:schemeClr val="bg1"/>
                </a:solidFill>
              </a:rPr>
              <a:pPr>
                <a:spcBef>
                  <a:spcPct val="0"/>
                </a:spcBef>
                <a:buClrTx/>
                <a:buSzTx/>
                <a:buFontTx/>
                <a:buNone/>
              </a:pPr>
              <a:t>17</a:t>
            </a:fld>
            <a:endParaRPr lang="en-IN" altLang="en-US">
              <a:solidFill>
                <a:schemeClr val="bg1"/>
              </a:solidFill>
            </a:endParaRPr>
          </a:p>
        </p:txBody>
      </p:sp>
      <p:sp>
        <p:nvSpPr>
          <p:cNvPr id="4" name="Content Placeholder 3"/>
          <p:cNvSpPr>
            <a:spLocks noGrp="1"/>
          </p:cNvSpPr>
          <p:nvPr>
            <p:ph idx="1"/>
          </p:nvPr>
        </p:nvSpPr>
        <p:spPr>
          <a:xfrm>
            <a:off x="1068947" y="1700011"/>
            <a:ext cx="10547797" cy="1352281"/>
          </a:xfrm>
        </p:spPr>
        <p:txBody>
          <a:bodyPr/>
          <a:lstStyle/>
          <a:p>
            <a:r>
              <a:rPr lang="en-IN" dirty="0"/>
              <a:t>Tax shall be imposed on:</a:t>
            </a:r>
          </a:p>
          <a:p>
            <a:pPr marL="0" indent="0">
              <a:buNone/>
            </a:pPr>
            <a:r>
              <a:rPr lang="en-IN" dirty="0"/>
              <a:t>1. Every </a:t>
            </a:r>
            <a:r>
              <a:rPr lang="en-IN" b="1" u="sng" dirty="0"/>
              <a:t>Taxable Supply + Deemed Supply</a:t>
            </a:r>
            <a:r>
              <a:rPr lang="en-IN" dirty="0"/>
              <a:t> made by the Taxable Person. </a:t>
            </a:r>
          </a:p>
          <a:p>
            <a:pPr marL="0" indent="0">
              <a:buNone/>
            </a:pPr>
            <a:r>
              <a:rPr lang="en-IN" dirty="0"/>
              <a:t>2. Import of </a:t>
            </a:r>
            <a:r>
              <a:rPr lang="en-IN" b="1" u="sng" dirty="0"/>
              <a:t>Concerned Goods</a:t>
            </a:r>
            <a:r>
              <a:rPr lang="en-IN" dirty="0"/>
              <a:t> except as specified in the Executive Regulation of this Decree – Law. </a:t>
            </a:r>
          </a:p>
        </p:txBody>
      </p:sp>
      <p:sp>
        <p:nvSpPr>
          <p:cNvPr id="6" name="TextBox 5"/>
          <p:cNvSpPr txBox="1"/>
          <p:nvPr/>
        </p:nvSpPr>
        <p:spPr>
          <a:xfrm>
            <a:off x="953037" y="1330679"/>
            <a:ext cx="1313645" cy="400110"/>
          </a:xfrm>
          <a:prstGeom prst="rect">
            <a:avLst/>
          </a:prstGeom>
          <a:noFill/>
        </p:spPr>
        <p:txBody>
          <a:bodyPr wrap="square" rtlCol="0">
            <a:spAutoFit/>
          </a:bodyPr>
          <a:lstStyle/>
          <a:p>
            <a:r>
              <a:rPr lang="en-IN" sz="2000" b="1" dirty="0">
                <a:latin typeface="+mn-lt"/>
              </a:rPr>
              <a:t>Article 2</a:t>
            </a:r>
          </a:p>
        </p:txBody>
      </p:sp>
      <p:sp>
        <p:nvSpPr>
          <p:cNvPr id="7" name="TextBox 6"/>
          <p:cNvSpPr txBox="1"/>
          <p:nvPr/>
        </p:nvSpPr>
        <p:spPr>
          <a:xfrm>
            <a:off x="953037" y="3408540"/>
            <a:ext cx="1848220" cy="400110"/>
          </a:xfrm>
          <a:prstGeom prst="rect">
            <a:avLst/>
          </a:prstGeom>
          <a:noFill/>
        </p:spPr>
        <p:txBody>
          <a:bodyPr wrap="square" rtlCol="0">
            <a:spAutoFit/>
          </a:bodyPr>
          <a:lstStyle/>
          <a:p>
            <a:r>
              <a:rPr lang="en-IN" sz="2000" b="1" dirty="0">
                <a:latin typeface="+mn-lt"/>
              </a:rPr>
              <a:t>Observation:</a:t>
            </a:r>
          </a:p>
        </p:txBody>
      </p:sp>
      <p:sp>
        <p:nvSpPr>
          <p:cNvPr id="8" name="TextBox 7"/>
          <p:cNvSpPr txBox="1"/>
          <p:nvPr/>
        </p:nvSpPr>
        <p:spPr>
          <a:xfrm>
            <a:off x="953036" y="3674841"/>
            <a:ext cx="7421707" cy="400110"/>
          </a:xfrm>
          <a:prstGeom prst="rect">
            <a:avLst/>
          </a:prstGeom>
          <a:noFill/>
        </p:spPr>
        <p:txBody>
          <a:bodyPr wrap="square" rtlCol="0">
            <a:spAutoFit/>
          </a:bodyPr>
          <a:lstStyle/>
          <a:p>
            <a:pPr algn="just"/>
            <a:r>
              <a:rPr lang="en-IN" sz="2000" b="1" dirty="0">
                <a:latin typeface="+mn-lt"/>
              </a:rPr>
              <a:t>Concerned Services have been kept out of the purview of Article 2.</a:t>
            </a:r>
          </a:p>
        </p:txBody>
      </p:sp>
      <p:sp>
        <p:nvSpPr>
          <p:cNvPr id="5" name="TextBox 4"/>
          <p:cNvSpPr txBox="1"/>
          <p:nvPr/>
        </p:nvSpPr>
        <p:spPr>
          <a:xfrm>
            <a:off x="953037" y="4339771"/>
            <a:ext cx="10571306" cy="1015663"/>
          </a:xfrm>
          <a:prstGeom prst="rect">
            <a:avLst/>
          </a:prstGeom>
          <a:noFill/>
        </p:spPr>
        <p:txBody>
          <a:bodyPr wrap="square" rtlCol="0">
            <a:spAutoFit/>
          </a:bodyPr>
          <a:lstStyle/>
          <a:p>
            <a:r>
              <a:rPr lang="en-IN" sz="2000" b="1" dirty="0">
                <a:latin typeface="+mn-lt"/>
              </a:rPr>
              <a:t>Concerned Services: </a:t>
            </a:r>
            <a:r>
              <a:rPr lang="en-IN" sz="2000" dirty="0">
                <a:latin typeface="+mn-lt"/>
              </a:rPr>
              <a:t>Services that have been imported, where the place of supply is in the State, and would not be exempt if supplied in the state.</a:t>
            </a:r>
          </a:p>
          <a:p>
            <a:endParaRPr lang="en-IN" sz="2000" dirty="0">
              <a:solidFill>
                <a:srgbClr val="FF0000"/>
              </a:solidFill>
              <a:latin typeface="+mn-lt"/>
            </a:endParaRPr>
          </a:p>
        </p:txBody>
      </p:sp>
    </p:spTree>
    <p:extLst>
      <p:ext uri="{BB962C8B-B14F-4D97-AF65-F5344CB8AC3E}">
        <p14:creationId xmlns:p14="http://schemas.microsoft.com/office/powerpoint/2010/main" val="1525785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36F7AB-9CA2-40C0-97DE-55EA4127329E}"/>
              </a:ext>
            </a:extLst>
          </p:cNvPr>
          <p:cNvSpPr>
            <a:spLocks noGrp="1"/>
          </p:cNvSpPr>
          <p:nvPr>
            <p:ph type="title"/>
          </p:nvPr>
        </p:nvSpPr>
        <p:spPr/>
        <p:txBody>
          <a:bodyPr/>
          <a:lstStyle/>
          <a:p>
            <a:r>
              <a:rPr lang="en-IN" b="1" dirty="0"/>
              <a:t>Types of Supply</a:t>
            </a:r>
            <a:br>
              <a:rPr lang="en-IN" b="1" dirty="0"/>
            </a:br>
            <a:endParaRPr lang="en-IN" dirty="0"/>
          </a:p>
        </p:txBody>
      </p:sp>
      <p:sp>
        <p:nvSpPr>
          <p:cNvPr id="4" name="Footer Placeholder 3">
            <a:extLst>
              <a:ext uri="{FF2B5EF4-FFF2-40B4-BE49-F238E27FC236}">
                <a16:creationId xmlns:a16="http://schemas.microsoft.com/office/drawing/2014/main" xmlns="" id="{3D70D33D-D6FF-451E-8BC7-189CDFC4DB45}"/>
              </a:ext>
            </a:extLst>
          </p:cNvPr>
          <p:cNvSpPr>
            <a:spLocks noGrp="1"/>
          </p:cNvSpPr>
          <p:nvPr>
            <p:ph type="ftr" sz="quarter" idx="11"/>
          </p:nvPr>
        </p:nvSpPr>
        <p:spPr/>
        <p:txBody>
          <a:bodyPr/>
          <a:lstStyle/>
          <a:p>
            <a:pPr>
              <a:defRPr/>
            </a:pPr>
            <a:r>
              <a:rPr lang="en-IN"/>
              <a:t>© Indirect Taxes Committee, ICAI</a:t>
            </a:r>
          </a:p>
        </p:txBody>
      </p:sp>
      <p:sp>
        <p:nvSpPr>
          <p:cNvPr id="5" name="Slide Number Placeholder 4">
            <a:extLst>
              <a:ext uri="{FF2B5EF4-FFF2-40B4-BE49-F238E27FC236}">
                <a16:creationId xmlns:a16="http://schemas.microsoft.com/office/drawing/2014/main" xmlns="" id="{94577B0C-99B3-4CFF-B965-D11609E41D4D}"/>
              </a:ext>
            </a:extLst>
          </p:cNvPr>
          <p:cNvSpPr>
            <a:spLocks noGrp="1"/>
          </p:cNvSpPr>
          <p:nvPr>
            <p:ph type="sldNum" sz="quarter" idx="12"/>
          </p:nvPr>
        </p:nvSpPr>
        <p:spPr/>
        <p:txBody>
          <a:bodyPr/>
          <a:lstStyle/>
          <a:p>
            <a:fld id="{2AC1C4F3-0758-4693-96D4-8901426768B0}" type="slidenum">
              <a:rPr lang="en-IN" altLang="en-US" smtClean="0"/>
              <a:pPr/>
              <a:t>18</a:t>
            </a:fld>
            <a:endParaRPr lang="en-IN" altLang="en-US"/>
          </a:p>
        </p:txBody>
      </p:sp>
      <p:pic>
        <p:nvPicPr>
          <p:cNvPr id="2050" name="Picture 1374" descr="Description: Description: https://www.emiratesca.com/wp-content/uploads/2017/07/vat11.jpg">
            <a:extLst>
              <a:ext uri="{FF2B5EF4-FFF2-40B4-BE49-F238E27FC236}">
                <a16:creationId xmlns:a16="http://schemas.microsoft.com/office/drawing/2014/main" xmlns="" id="{DE047115-E2DE-4879-8AD0-2D66A30210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318" b="7535"/>
          <a:stretch>
            <a:fillRect/>
          </a:stretch>
        </p:blipFill>
        <p:spPr bwMode="auto">
          <a:xfrm>
            <a:off x="821636" y="1470991"/>
            <a:ext cx="9530452" cy="466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2832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3375" y="246726"/>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Analysis</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19</a:t>
            </a:fld>
            <a:endParaRPr lang="en-IN" altLang="en-US"/>
          </a:p>
        </p:txBody>
      </p:sp>
      <p:sp>
        <p:nvSpPr>
          <p:cNvPr id="6" name="TextBox 5"/>
          <p:cNvSpPr txBox="1"/>
          <p:nvPr/>
        </p:nvSpPr>
        <p:spPr>
          <a:xfrm>
            <a:off x="711199" y="1451428"/>
            <a:ext cx="9710057" cy="461665"/>
          </a:xfrm>
          <a:prstGeom prst="rect">
            <a:avLst/>
          </a:prstGeom>
          <a:noFill/>
        </p:spPr>
        <p:txBody>
          <a:bodyPr wrap="square" rtlCol="0">
            <a:spAutoFit/>
          </a:bodyPr>
          <a:lstStyle/>
          <a:p>
            <a:r>
              <a:rPr lang="en-IN" sz="2400" dirty="0">
                <a:latin typeface="+mn-lt"/>
              </a:rPr>
              <a:t>Concerned Goods/Services hold relevance due to the context of importation.</a:t>
            </a:r>
          </a:p>
        </p:txBody>
      </p:sp>
      <p:graphicFrame>
        <p:nvGraphicFramePr>
          <p:cNvPr id="11" name="Diagram 10"/>
          <p:cNvGraphicFramePr/>
          <p:nvPr>
            <p:extLst>
              <p:ext uri="{D42A27DB-BD31-4B8C-83A1-F6EECF244321}">
                <p14:modId xmlns:p14="http://schemas.microsoft.com/office/powerpoint/2010/main" val="1054200776"/>
              </p:ext>
            </p:extLst>
          </p:nvPr>
        </p:nvGraphicFramePr>
        <p:xfrm>
          <a:off x="711199" y="2090057"/>
          <a:ext cx="11045372" cy="31641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p:cNvSpPr txBox="1"/>
          <p:nvPr/>
        </p:nvSpPr>
        <p:spPr>
          <a:xfrm>
            <a:off x="711198" y="5471886"/>
            <a:ext cx="11379202" cy="707886"/>
          </a:xfrm>
          <a:prstGeom prst="rect">
            <a:avLst/>
          </a:prstGeom>
          <a:noFill/>
        </p:spPr>
        <p:txBody>
          <a:bodyPr wrap="square" rtlCol="0">
            <a:spAutoFit/>
          </a:bodyPr>
          <a:lstStyle/>
          <a:p>
            <a:r>
              <a:rPr lang="en-IN" sz="2000" dirty="0">
                <a:latin typeface="+mn-lt"/>
              </a:rPr>
              <a:t>This gains relevance under Reverse Charge Mechanism where the liability to pay tax on importation of goods or services depends on whether they are exempt or not when supplied within the state.</a:t>
            </a:r>
          </a:p>
        </p:txBody>
      </p:sp>
    </p:spTree>
    <p:extLst>
      <p:ext uri="{BB962C8B-B14F-4D97-AF65-F5344CB8AC3E}">
        <p14:creationId xmlns:p14="http://schemas.microsoft.com/office/powerpoint/2010/main" val="1349515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3457" y="295275"/>
            <a:ext cx="8761413" cy="8270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Important Terms</a:t>
            </a:r>
          </a:p>
        </p:txBody>
      </p:sp>
      <p:sp>
        <p:nvSpPr>
          <p:cNvPr id="3" name="Footer Placeholder 2"/>
          <p:cNvSpPr>
            <a:spLocks noGrp="1"/>
          </p:cNvSpPr>
          <p:nvPr>
            <p:ph type="ftr" sz="quarter" idx="11"/>
          </p:nvPr>
        </p:nvSpPr>
        <p:spPr>
          <a:xfrm>
            <a:off x="0" y="6516687"/>
            <a:ext cx="3859212" cy="304800"/>
          </a:xfrm>
        </p:spPr>
        <p:txBody>
          <a:bodyPr/>
          <a:lstStyle/>
          <a:p>
            <a:pPr>
              <a:defRPr/>
            </a:pPr>
            <a:r>
              <a:rPr lang="en-IN" dirty="0"/>
              <a:t>© Indirect Taxes Committee, ICAI</a:t>
            </a:r>
          </a:p>
        </p:txBody>
      </p:sp>
      <p:sp>
        <p:nvSpPr>
          <p:cNvPr id="2560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25D6728-AEED-41A3-B361-9F5C0A990F3B}" type="slidenum">
              <a:rPr lang="en-IN" altLang="en-US">
                <a:solidFill>
                  <a:schemeClr val="bg1"/>
                </a:solidFill>
              </a:rPr>
              <a:pPr>
                <a:spcBef>
                  <a:spcPct val="0"/>
                </a:spcBef>
                <a:buClrTx/>
                <a:buSzTx/>
                <a:buFontTx/>
                <a:buNone/>
              </a:pPr>
              <a:t>20</a:t>
            </a:fld>
            <a:endParaRPr lang="en-IN" altLang="en-US">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02039177"/>
              </p:ext>
            </p:extLst>
          </p:nvPr>
        </p:nvGraphicFramePr>
        <p:xfrm>
          <a:off x="537029" y="1364343"/>
          <a:ext cx="11103428" cy="5007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568317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4313" y="295275"/>
            <a:ext cx="8761413" cy="8270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Concept of Goods and Services</a:t>
            </a:r>
          </a:p>
        </p:txBody>
      </p:sp>
      <p:sp>
        <p:nvSpPr>
          <p:cNvPr id="3" name="Footer Placeholder 2"/>
          <p:cNvSpPr>
            <a:spLocks noGrp="1"/>
          </p:cNvSpPr>
          <p:nvPr>
            <p:ph type="ftr" sz="quarter" idx="11"/>
          </p:nvPr>
        </p:nvSpPr>
        <p:spPr>
          <a:xfrm>
            <a:off x="0" y="6549451"/>
            <a:ext cx="3859212" cy="304800"/>
          </a:xfrm>
        </p:spPr>
        <p:txBody>
          <a:bodyPr/>
          <a:lstStyle/>
          <a:p>
            <a:pPr>
              <a:defRPr/>
            </a:pPr>
            <a:r>
              <a:rPr lang="en-IN" dirty="0"/>
              <a:t>© Indirect Taxes Committee, ICAI</a:t>
            </a:r>
          </a:p>
        </p:txBody>
      </p:sp>
      <p:sp>
        <p:nvSpPr>
          <p:cNvPr id="2560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25D6728-AEED-41A3-B361-9F5C0A990F3B}" type="slidenum">
              <a:rPr lang="en-IN" altLang="en-US">
                <a:solidFill>
                  <a:schemeClr val="bg1"/>
                </a:solidFill>
              </a:rPr>
              <a:pPr>
                <a:spcBef>
                  <a:spcPct val="0"/>
                </a:spcBef>
                <a:buClrTx/>
                <a:buSzTx/>
                <a:buFontTx/>
                <a:buNone/>
              </a:pPr>
              <a:t>21</a:t>
            </a:fld>
            <a:endParaRPr lang="en-IN" altLang="en-US">
              <a:solidFill>
                <a:schemeClr val="bg1"/>
              </a:solidFill>
            </a:endParaRPr>
          </a:p>
        </p:txBody>
      </p:sp>
      <p:sp>
        <p:nvSpPr>
          <p:cNvPr id="4" name="Content Placeholder 3"/>
          <p:cNvSpPr>
            <a:spLocks noGrp="1"/>
          </p:cNvSpPr>
          <p:nvPr>
            <p:ph idx="1"/>
          </p:nvPr>
        </p:nvSpPr>
        <p:spPr>
          <a:xfrm>
            <a:off x="1216025" y="2243138"/>
            <a:ext cx="9865957" cy="3416300"/>
          </a:xfrm>
        </p:spPr>
        <p:txBody>
          <a:bodyPr/>
          <a:lstStyle/>
          <a:p>
            <a:pPr algn="just"/>
            <a:r>
              <a:rPr lang="en-IN" dirty="0"/>
              <a:t>Services appear to include ‘non-physical’ property along with ‘anything’ else that can be supplied. Services must be understood not merely as a verb but a noun that is capable of encompassing all transactions that escape the definition of goods. </a:t>
            </a:r>
          </a:p>
        </p:txBody>
      </p:sp>
      <p:sp>
        <p:nvSpPr>
          <p:cNvPr id="5" name="Oval 4"/>
          <p:cNvSpPr/>
          <p:nvPr/>
        </p:nvSpPr>
        <p:spPr>
          <a:xfrm>
            <a:off x="1996225" y="3812146"/>
            <a:ext cx="7598536" cy="1622739"/>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IN" b="1" dirty="0">
                <a:solidFill>
                  <a:schemeClr val="tx1"/>
                </a:solidFill>
              </a:rPr>
              <a:t>Services</a:t>
            </a:r>
          </a:p>
        </p:txBody>
      </p:sp>
      <p:sp>
        <p:nvSpPr>
          <p:cNvPr id="6" name="Flowchart: Connector 5"/>
          <p:cNvSpPr/>
          <p:nvPr/>
        </p:nvSpPr>
        <p:spPr>
          <a:xfrm>
            <a:off x="6606862" y="4468969"/>
            <a:ext cx="1493949" cy="837127"/>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tx1"/>
                </a:solidFill>
              </a:rPr>
              <a:t>Goods</a:t>
            </a:r>
          </a:p>
        </p:txBody>
      </p:sp>
    </p:spTree>
    <p:extLst>
      <p:ext uri="{BB962C8B-B14F-4D97-AF65-F5344CB8AC3E}">
        <p14:creationId xmlns:p14="http://schemas.microsoft.com/office/powerpoint/2010/main" val="24762458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9177" y="295275"/>
            <a:ext cx="8761413" cy="8270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‘In’ UAE</a:t>
            </a:r>
          </a:p>
        </p:txBody>
      </p:sp>
      <p:sp>
        <p:nvSpPr>
          <p:cNvPr id="3" name="Footer Placeholder 2"/>
          <p:cNvSpPr>
            <a:spLocks noGrp="1"/>
          </p:cNvSpPr>
          <p:nvPr>
            <p:ph type="ftr" sz="quarter" idx="11"/>
          </p:nvPr>
        </p:nvSpPr>
        <p:spPr>
          <a:xfrm>
            <a:off x="0" y="6553200"/>
            <a:ext cx="3859212" cy="304800"/>
          </a:xfrm>
        </p:spPr>
        <p:txBody>
          <a:bodyPr/>
          <a:lstStyle/>
          <a:p>
            <a:pPr>
              <a:defRPr/>
            </a:pPr>
            <a:r>
              <a:rPr lang="en-IN"/>
              <a:t>© Indirect Taxes Committee, ICAI</a:t>
            </a:r>
          </a:p>
        </p:txBody>
      </p:sp>
      <p:sp>
        <p:nvSpPr>
          <p:cNvPr id="2560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25D6728-AEED-41A3-B361-9F5C0A990F3B}" type="slidenum">
              <a:rPr lang="en-IN" altLang="en-US">
                <a:solidFill>
                  <a:schemeClr val="bg1"/>
                </a:solidFill>
              </a:rPr>
              <a:pPr>
                <a:spcBef>
                  <a:spcPct val="0"/>
                </a:spcBef>
                <a:buClrTx/>
                <a:buSzTx/>
                <a:buFontTx/>
                <a:buNone/>
              </a:pPr>
              <a:t>22</a:t>
            </a:fld>
            <a:endParaRPr lang="en-IN" altLang="en-US">
              <a:solidFill>
                <a:schemeClr val="bg1"/>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61025765"/>
              </p:ext>
            </p:extLst>
          </p:nvPr>
        </p:nvGraphicFramePr>
        <p:xfrm>
          <a:off x="837127" y="1635617"/>
          <a:ext cx="11050073" cy="47780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114915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B625CF-A38F-4E8F-A2B0-B7EF608EC8EF}"/>
              </a:ext>
            </a:extLst>
          </p:cNvPr>
          <p:cNvSpPr>
            <a:spLocks noGrp="1"/>
          </p:cNvSpPr>
          <p:nvPr>
            <p:ph type="title"/>
          </p:nvPr>
        </p:nvSpPr>
        <p:spPr>
          <a:xfrm>
            <a:off x="1215318" y="410817"/>
            <a:ext cx="8761413" cy="967409"/>
          </a:xfrm>
        </p:spPr>
        <p:txBody>
          <a:bodyPr/>
          <a:lstStyle/>
          <a:p>
            <a:r>
              <a:rPr lang="en-IN" i="1" dirty="0"/>
              <a:t>Scope of Tax – Domestic</a:t>
            </a:r>
            <a:r>
              <a:rPr lang="en-IN" dirty="0"/>
              <a:t/>
            </a:r>
            <a:br>
              <a:rPr lang="en-IN" dirty="0"/>
            </a:br>
            <a:endParaRPr lang="en-IN" dirty="0"/>
          </a:p>
        </p:txBody>
      </p:sp>
      <p:sp>
        <p:nvSpPr>
          <p:cNvPr id="4" name="Footer Placeholder 3">
            <a:extLst>
              <a:ext uri="{FF2B5EF4-FFF2-40B4-BE49-F238E27FC236}">
                <a16:creationId xmlns:a16="http://schemas.microsoft.com/office/drawing/2014/main" xmlns="" id="{5307DC0B-15E8-4AE3-9E81-20CEB10FC150}"/>
              </a:ext>
            </a:extLst>
          </p:cNvPr>
          <p:cNvSpPr>
            <a:spLocks noGrp="1"/>
          </p:cNvSpPr>
          <p:nvPr>
            <p:ph type="ftr" sz="quarter" idx="11"/>
          </p:nvPr>
        </p:nvSpPr>
        <p:spPr/>
        <p:txBody>
          <a:bodyPr/>
          <a:lstStyle/>
          <a:p>
            <a:pPr>
              <a:defRPr/>
            </a:pPr>
            <a:r>
              <a:rPr lang="en-IN"/>
              <a:t>© Indirect Taxes Committee, ICAI</a:t>
            </a:r>
          </a:p>
        </p:txBody>
      </p:sp>
      <p:sp>
        <p:nvSpPr>
          <p:cNvPr id="5" name="Slide Number Placeholder 4">
            <a:extLst>
              <a:ext uri="{FF2B5EF4-FFF2-40B4-BE49-F238E27FC236}">
                <a16:creationId xmlns:a16="http://schemas.microsoft.com/office/drawing/2014/main" xmlns="" id="{26F2EA8A-ECBD-4CC2-95BF-BEB9E69B7506}"/>
              </a:ext>
            </a:extLst>
          </p:cNvPr>
          <p:cNvSpPr>
            <a:spLocks noGrp="1"/>
          </p:cNvSpPr>
          <p:nvPr>
            <p:ph type="sldNum" sz="quarter" idx="12"/>
          </p:nvPr>
        </p:nvSpPr>
        <p:spPr/>
        <p:txBody>
          <a:bodyPr/>
          <a:lstStyle/>
          <a:p>
            <a:fld id="{2AC1C4F3-0758-4693-96D4-8901426768B0}" type="slidenum">
              <a:rPr lang="en-IN" altLang="en-US" smtClean="0"/>
              <a:pPr/>
              <a:t>23</a:t>
            </a:fld>
            <a:endParaRPr lang="en-IN" altLang="en-US"/>
          </a:p>
        </p:txBody>
      </p:sp>
      <p:pic>
        <p:nvPicPr>
          <p:cNvPr id="1026" name="Diagram 11">
            <a:extLst>
              <a:ext uri="{FF2B5EF4-FFF2-40B4-BE49-F238E27FC236}">
                <a16:creationId xmlns:a16="http://schemas.microsoft.com/office/drawing/2014/main" xmlns="" id="{9159A476-EF44-4A12-9B98-67ADC194FA4C}"/>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0174" y="1656522"/>
            <a:ext cx="9780104" cy="4518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78875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0033" y="295275"/>
            <a:ext cx="8761413" cy="8270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Tax Rate</a:t>
            </a:r>
          </a:p>
        </p:txBody>
      </p:sp>
      <p:sp>
        <p:nvSpPr>
          <p:cNvPr id="3" name="Footer Placeholder 2"/>
          <p:cNvSpPr>
            <a:spLocks noGrp="1"/>
          </p:cNvSpPr>
          <p:nvPr>
            <p:ph type="ftr" sz="quarter" idx="11"/>
          </p:nvPr>
        </p:nvSpPr>
        <p:spPr>
          <a:xfrm>
            <a:off x="0" y="6516689"/>
            <a:ext cx="3859212" cy="304800"/>
          </a:xfrm>
        </p:spPr>
        <p:txBody>
          <a:bodyPr/>
          <a:lstStyle/>
          <a:p>
            <a:pPr>
              <a:defRPr/>
            </a:pPr>
            <a:r>
              <a:rPr lang="en-IN" dirty="0"/>
              <a:t>© Indirect Taxes Committee, ICAI</a:t>
            </a:r>
          </a:p>
        </p:txBody>
      </p:sp>
      <p:sp>
        <p:nvSpPr>
          <p:cNvPr id="2560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25D6728-AEED-41A3-B361-9F5C0A990F3B}" type="slidenum">
              <a:rPr lang="en-IN" altLang="en-US">
                <a:solidFill>
                  <a:schemeClr val="bg1"/>
                </a:solidFill>
              </a:rPr>
              <a:pPr>
                <a:spcBef>
                  <a:spcPct val="0"/>
                </a:spcBef>
                <a:buClrTx/>
                <a:buSzTx/>
                <a:buFontTx/>
                <a:buNone/>
              </a:pPr>
              <a:t>24</a:t>
            </a:fld>
            <a:endParaRPr lang="en-IN" altLang="en-US">
              <a:solidFill>
                <a:schemeClr val="bg1"/>
              </a:solidFill>
            </a:endParaRPr>
          </a:p>
        </p:txBody>
      </p:sp>
      <p:sp>
        <p:nvSpPr>
          <p:cNvPr id="4" name="Content Placeholder 3"/>
          <p:cNvSpPr>
            <a:spLocks noGrp="1"/>
          </p:cNvSpPr>
          <p:nvPr>
            <p:ph idx="1"/>
          </p:nvPr>
        </p:nvSpPr>
        <p:spPr>
          <a:xfrm>
            <a:off x="1093197" y="1601692"/>
            <a:ext cx="4701816" cy="595597"/>
          </a:xfrm>
        </p:spPr>
        <p:txBody>
          <a:bodyPr/>
          <a:lstStyle/>
          <a:p>
            <a:r>
              <a:rPr lang="en-IN" dirty="0"/>
              <a:t>Standard Rate of five (5) per cent. </a:t>
            </a:r>
          </a:p>
        </p:txBody>
      </p:sp>
      <p:sp>
        <p:nvSpPr>
          <p:cNvPr id="5" name="TextBox 4"/>
          <p:cNvSpPr txBox="1"/>
          <p:nvPr/>
        </p:nvSpPr>
        <p:spPr>
          <a:xfrm>
            <a:off x="1478572" y="2151261"/>
            <a:ext cx="9357751" cy="1015663"/>
          </a:xfrm>
          <a:prstGeom prst="rect">
            <a:avLst/>
          </a:prstGeom>
          <a:noFill/>
        </p:spPr>
        <p:txBody>
          <a:bodyPr wrap="square" rtlCol="0">
            <a:spAutoFit/>
          </a:bodyPr>
          <a:lstStyle/>
          <a:p>
            <a:pPr algn="just"/>
            <a:r>
              <a:rPr lang="en-IN" sz="2000" b="1" dirty="0">
                <a:latin typeface="+mn-lt"/>
              </a:rPr>
              <a:t>Special Rate: </a:t>
            </a:r>
            <a:r>
              <a:rPr lang="en-IN" sz="2000" dirty="0">
                <a:latin typeface="+mn-lt"/>
              </a:rPr>
              <a:t>Where articles 44 to 52 of the VAT Law excludes applicability of VAT on transactions that are zero – rated or are granted specific exemptions, then the rate of tax prescribed in those articles will apply and not the standard – rate prescribed in this article. </a:t>
            </a:r>
            <a:endParaRPr lang="en-IN" sz="2000" b="1" dirty="0">
              <a:latin typeface="+mn-lt"/>
            </a:endParaRPr>
          </a:p>
        </p:txBody>
      </p:sp>
      <p:sp>
        <p:nvSpPr>
          <p:cNvPr id="8" name="TextBox 7"/>
          <p:cNvSpPr txBox="1"/>
          <p:nvPr/>
        </p:nvSpPr>
        <p:spPr>
          <a:xfrm>
            <a:off x="1478571" y="4204422"/>
            <a:ext cx="9908275" cy="707886"/>
          </a:xfrm>
          <a:prstGeom prst="rect">
            <a:avLst/>
          </a:prstGeom>
          <a:noFill/>
        </p:spPr>
        <p:txBody>
          <a:bodyPr wrap="square" rtlCol="0">
            <a:spAutoFit/>
          </a:bodyPr>
          <a:lstStyle/>
          <a:p>
            <a:pPr algn="just"/>
            <a:r>
              <a:rPr lang="en-IN" sz="2000" dirty="0">
                <a:latin typeface="+mn-lt"/>
              </a:rPr>
              <a:t>VAT in UAE will be imposed at a standard rate of 5% unless special rates are prescribed in the VAT law or through the Executive Regulation of the Law.</a:t>
            </a:r>
          </a:p>
        </p:txBody>
      </p:sp>
      <p:sp>
        <p:nvSpPr>
          <p:cNvPr id="7" name="TextBox 6"/>
          <p:cNvSpPr txBox="1"/>
          <p:nvPr/>
        </p:nvSpPr>
        <p:spPr>
          <a:xfrm>
            <a:off x="1478572" y="3601829"/>
            <a:ext cx="2179028" cy="461665"/>
          </a:xfrm>
          <a:prstGeom prst="rect">
            <a:avLst/>
          </a:prstGeom>
          <a:noFill/>
        </p:spPr>
        <p:txBody>
          <a:bodyPr wrap="square" rtlCol="0">
            <a:spAutoFit/>
          </a:bodyPr>
          <a:lstStyle/>
          <a:p>
            <a:r>
              <a:rPr lang="en-IN" sz="2400" b="1" dirty="0">
                <a:latin typeface="+mn-lt"/>
              </a:rPr>
              <a:t>To Conclude:</a:t>
            </a:r>
          </a:p>
        </p:txBody>
      </p:sp>
    </p:spTree>
    <p:extLst>
      <p:ext uri="{BB962C8B-B14F-4D97-AF65-F5344CB8AC3E}">
        <p14:creationId xmlns:p14="http://schemas.microsoft.com/office/powerpoint/2010/main" val="27667982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95275"/>
            <a:ext cx="8761413" cy="8270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Article 4: Responsibility of Tax</a:t>
            </a:r>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25604"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25D6728-AEED-41A3-B361-9F5C0A990F3B}" type="slidenum">
              <a:rPr lang="en-IN" altLang="en-US">
                <a:solidFill>
                  <a:schemeClr val="bg1"/>
                </a:solidFill>
              </a:rPr>
              <a:pPr>
                <a:spcBef>
                  <a:spcPct val="0"/>
                </a:spcBef>
                <a:buClrTx/>
                <a:buSzTx/>
                <a:buFontTx/>
                <a:buNone/>
              </a:pPr>
              <a:t>25</a:t>
            </a:fld>
            <a:endParaRPr lang="en-IN" altLang="en-US">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59370493"/>
              </p:ext>
            </p:extLst>
          </p:nvPr>
        </p:nvGraphicFramePr>
        <p:xfrm>
          <a:off x="1216025" y="2243137"/>
          <a:ext cx="10052989" cy="41447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p:cNvSpPr/>
          <p:nvPr/>
        </p:nvSpPr>
        <p:spPr>
          <a:xfrm>
            <a:off x="1059544" y="1487606"/>
            <a:ext cx="7131420" cy="585893"/>
          </a:xfrm>
          <a:prstGeom prst="rect">
            <a:avLst/>
          </a:prstGeom>
          <a:noFill/>
          <a:ln>
            <a:no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IN" dirty="0"/>
              <a:t>The Tax imposed shall be the responsibility of the following:</a:t>
            </a:r>
          </a:p>
        </p:txBody>
      </p:sp>
    </p:spTree>
    <p:extLst>
      <p:ext uri="{BB962C8B-B14F-4D97-AF65-F5344CB8AC3E}">
        <p14:creationId xmlns:p14="http://schemas.microsoft.com/office/powerpoint/2010/main" val="123456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95275"/>
            <a:ext cx="8761413" cy="8270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Article 4</a:t>
            </a: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2662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F48405E5-6D08-44DC-9C22-198917F79AED}" type="slidenum">
              <a:rPr lang="en-IN" altLang="en-US">
                <a:solidFill>
                  <a:schemeClr val="bg1"/>
                </a:solidFill>
              </a:rPr>
              <a:pPr>
                <a:spcBef>
                  <a:spcPct val="0"/>
                </a:spcBef>
                <a:buClrTx/>
                <a:buSzTx/>
                <a:buFontTx/>
                <a:buNone/>
              </a:pPr>
              <a:t>26</a:t>
            </a:fld>
            <a:endParaRPr lang="en-IN" altLang="en-US">
              <a:solidFill>
                <a:schemeClr val="bg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59782700"/>
              </p:ext>
            </p:extLst>
          </p:nvPr>
        </p:nvGraphicFramePr>
        <p:xfrm>
          <a:off x="1216025" y="2243137"/>
          <a:ext cx="10065868" cy="40288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08041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cap="small" dirty="0">
                <a:ln w="0"/>
                <a:solidFill>
                  <a:schemeClr val="bg1"/>
                </a:solidFill>
                <a:effectLst>
                  <a:outerShdw blurRad="38100" dist="25400" dir="5400000" algn="ctr" rotWithShape="0">
                    <a:srgbClr val="6E747A">
                      <a:alpha val="43000"/>
                    </a:srgbClr>
                  </a:outerShdw>
                </a:effectLst>
              </a:rPr>
              <a:t>Taxable Supplies (Title Three)</a:t>
            </a:r>
          </a:p>
        </p:txBody>
      </p:sp>
      <p:sp>
        <p:nvSpPr>
          <p:cNvPr id="4" name="Slide Number Placeholder 3"/>
          <p:cNvSpPr>
            <a:spLocks noGrp="1"/>
          </p:cNvSpPr>
          <p:nvPr>
            <p:ph type="sldNum" sz="quarter" idx="12"/>
          </p:nvPr>
        </p:nvSpPr>
        <p:spPr/>
        <p:txBody>
          <a:bodyPr/>
          <a:lstStyle/>
          <a:p>
            <a:fld id="{2C90AAB0-06BA-408B-B768-9CA9371867E2}" type="slidenum">
              <a:rPr lang="en-IN" altLang="en-US" smtClean="0"/>
              <a:pPr/>
              <a:t>27</a:t>
            </a:fld>
            <a:endParaRPr lang="en-IN" altLang="en-US"/>
          </a:p>
        </p:txBody>
      </p:sp>
      <p:sp>
        <p:nvSpPr>
          <p:cNvPr id="6" name="Footer Placeholder 2"/>
          <p:cNvSpPr txBox="1">
            <a:spLocks/>
          </p:cNvSpPr>
          <p:nvPr/>
        </p:nvSpPr>
        <p:spPr>
          <a:xfrm>
            <a:off x="617538" y="6296025"/>
            <a:ext cx="3859212" cy="304800"/>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a:solidFill>
                  <a:schemeClr val="bg1"/>
                </a:solidFill>
              </a:rPr>
              <a:t>© Indirect Taxes Committee, ICAI</a:t>
            </a:r>
          </a:p>
        </p:txBody>
      </p:sp>
      <p:pic>
        <p:nvPicPr>
          <p:cNvPr id="3" name="Picture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941070"/>
            <a:ext cx="12191999" cy="5852159"/>
          </a:xfrm>
          <a:prstGeom prst="rect">
            <a:avLst/>
          </a:prstGeom>
          <a:ln>
            <a:noFill/>
          </a:ln>
          <a:effectLst>
            <a:softEdge rad="112500"/>
          </a:effectLst>
        </p:spPr>
      </p:pic>
      <p:sp>
        <p:nvSpPr>
          <p:cNvPr id="9" name="Footer Placeholder 2"/>
          <p:cNvSpPr txBox="1">
            <a:spLocks/>
          </p:cNvSpPr>
          <p:nvPr/>
        </p:nvSpPr>
        <p:spPr>
          <a:xfrm>
            <a:off x="617538" y="6296025"/>
            <a:ext cx="2201862" cy="295275"/>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dirty="0">
                <a:solidFill>
                  <a:schemeClr val="bg1"/>
                </a:solidFill>
              </a:rPr>
              <a:t>© Indirect Taxes Committee, ICAI</a:t>
            </a:r>
          </a:p>
        </p:txBody>
      </p:sp>
    </p:spTree>
    <p:extLst>
      <p:ext uri="{BB962C8B-B14F-4D97-AF65-F5344CB8AC3E}">
        <p14:creationId xmlns:p14="http://schemas.microsoft.com/office/powerpoint/2010/main" val="6412553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95275"/>
            <a:ext cx="8761413" cy="8270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Concept of Supply </a:t>
            </a: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2662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F48405E5-6D08-44DC-9C22-198917F79AED}" type="slidenum">
              <a:rPr lang="en-IN" altLang="en-US">
                <a:solidFill>
                  <a:schemeClr val="bg1"/>
                </a:solidFill>
              </a:rPr>
              <a:pPr>
                <a:spcBef>
                  <a:spcPct val="0"/>
                </a:spcBef>
                <a:buClrTx/>
                <a:buSzTx/>
                <a:buFontTx/>
                <a:buNone/>
              </a:pPr>
              <a:t>28</a:t>
            </a:fld>
            <a:endParaRPr lang="en-IN" altLang="en-US">
              <a:solidFill>
                <a:schemeClr val="bg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222762107"/>
              </p:ext>
            </p:extLst>
          </p:nvPr>
        </p:nvGraphicFramePr>
        <p:xfrm>
          <a:off x="528638" y="1335664"/>
          <a:ext cx="11053762" cy="4419600"/>
        </p:xfrm>
        <a:graphic>
          <a:graphicData uri="http://schemas.openxmlformats.org/drawingml/2006/table">
            <a:tbl>
              <a:tblPr firstRow="1" bandRow="1">
                <a:tableStyleId>{5C22544A-7EE6-4342-B048-85BDC9FD1C3A}</a:tableStyleId>
              </a:tblPr>
              <a:tblGrid>
                <a:gridCol w="11053762">
                  <a:extLst>
                    <a:ext uri="{9D8B030D-6E8A-4147-A177-3AD203B41FA5}">
                      <a16:colId xmlns:a16="http://schemas.microsoft.com/office/drawing/2014/main" xmlns="" val="20000"/>
                    </a:ext>
                  </a:extLst>
                </a:gridCol>
              </a:tblGrid>
              <a:tr h="1297808">
                <a:tc>
                  <a:txBody>
                    <a:bodyPr/>
                    <a:lstStyle/>
                    <a:p>
                      <a:pPr algn="just"/>
                      <a:r>
                        <a:rPr lang="en-US" sz="1700" b="0" dirty="0">
                          <a:solidFill>
                            <a:schemeClr val="tx1"/>
                          </a:solidFill>
                          <a:latin typeface="+mj-lt"/>
                        </a:rPr>
                        <a:t> - Supply of </a:t>
                      </a:r>
                      <a:r>
                        <a:rPr lang="en-US" sz="1700" b="1" u="sng" dirty="0">
                          <a:solidFill>
                            <a:schemeClr val="tx1"/>
                          </a:solidFill>
                          <a:latin typeface="+mj-lt"/>
                        </a:rPr>
                        <a:t>Goods Article (5): </a:t>
                      </a:r>
                    </a:p>
                    <a:p>
                      <a:pPr algn="just"/>
                      <a:r>
                        <a:rPr lang="en-US" sz="1700" b="0" u="none" dirty="0">
                          <a:solidFill>
                            <a:schemeClr val="tx1"/>
                          </a:solidFill>
                          <a:latin typeface="+mj-lt"/>
                        </a:rPr>
                        <a:t>The following shall be considered a supply of Goods: </a:t>
                      </a:r>
                    </a:p>
                    <a:p>
                      <a:pPr marL="342900" indent="-342900" algn="just">
                        <a:buAutoNum type="arabicPeriod"/>
                      </a:pPr>
                      <a:r>
                        <a:rPr lang="en-US" sz="1700" b="0" u="none" dirty="0">
                          <a:solidFill>
                            <a:schemeClr val="tx1"/>
                          </a:solidFill>
                          <a:latin typeface="+mj-lt"/>
                        </a:rPr>
                        <a:t>Transfer of ownership of the Goods or the right to use them to another person according to what is specified in the Executive Regulation of this Decree –</a:t>
                      </a:r>
                      <a:r>
                        <a:rPr lang="en-US" sz="1700" b="0" u="none" baseline="0" dirty="0">
                          <a:solidFill>
                            <a:schemeClr val="tx1"/>
                          </a:solidFill>
                          <a:latin typeface="+mj-lt"/>
                        </a:rPr>
                        <a:t> Law. </a:t>
                      </a:r>
                    </a:p>
                    <a:p>
                      <a:pPr marL="342900" indent="-342900" algn="just">
                        <a:buAutoNum type="arabicPeriod"/>
                      </a:pPr>
                      <a:r>
                        <a:rPr lang="en-US" sz="1700" b="0" u="none" baseline="0" dirty="0">
                          <a:solidFill>
                            <a:schemeClr val="tx1"/>
                          </a:solidFill>
                          <a:latin typeface="+mj-lt"/>
                        </a:rPr>
                        <a:t>Entry into a contract between two parties entailing the transfer of Goods at a later time, pursuant to the conditions specified in the Executive Regulation of this Decree – Law. </a:t>
                      </a:r>
                      <a:endParaRPr lang="en-US" sz="1700" b="0" u="none" dirty="0">
                        <a:solidFill>
                          <a:schemeClr val="tx1"/>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633344">
                <a:tc>
                  <a:txBody>
                    <a:bodyPr/>
                    <a:lstStyle/>
                    <a:p>
                      <a:pPr marL="285750" indent="-285750" algn="just">
                        <a:buFontTx/>
                        <a:buChar char="-"/>
                      </a:pPr>
                      <a:r>
                        <a:rPr lang="en-US" sz="1700" b="0" dirty="0">
                          <a:solidFill>
                            <a:schemeClr val="tx1"/>
                          </a:solidFill>
                          <a:latin typeface="+mj-lt"/>
                        </a:rPr>
                        <a:t>Supply of </a:t>
                      </a:r>
                      <a:r>
                        <a:rPr lang="en-US" sz="1700" b="1" u="sng" dirty="0">
                          <a:solidFill>
                            <a:schemeClr val="tx1"/>
                          </a:solidFill>
                          <a:latin typeface="+mj-lt"/>
                        </a:rPr>
                        <a:t>Services </a:t>
                      </a:r>
                      <a:r>
                        <a:rPr lang="en-US" sz="1700" b="1" u="sng" kern="1200" dirty="0">
                          <a:solidFill>
                            <a:schemeClr val="tx1"/>
                          </a:solidFill>
                          <a:latin typeface="+mn-lt"/>
                          <a:ea typeface="+mn-ea"/>
                          <a:cs typeface="+mn-cs"/>
                        </a:rPr>
                        <a:t>Article (6)</a:t>
                      </a:r>
                      <a:r>
                        <a:rPr lang="en-US" sz="1700" b="1" u="sng" dirty="0">
                          <a:solidFill>
                            <a:schemeClr val="tx1"/>
                          </a:solidFill>
                          <a:latin typeface="+mj-lt"/>
                        </a:rPr>
                        <a:t>:</a:t>
                      </a:r>
                    </a:p>
                    <a:p>
                      <a:pPr marL="0" indent="0" algn="just">
                        <a:buFontTx/>
                        <a:buNone/>
                      </a:pPr>
                      <a:r>
                        <a:rPr lang="en-US" sz="1700" b="0" u="none" dirty="0">
                          <a:solidFill>
                            <a:schemeClr val="tx1"/>
                          </a:solidFill>
                          <a:latin typeface="+mj-lt"/>
                        </a:rPr>
                        <a:t>A</a:t>
                      </a:r>
                      <a:r>
                        <a:rPr lang="en-US" sz="1700" b="0" u="none" baseline="0" dirty="0">
                          <a:solidFill>
                            <a:schemeClr val="tx1"/>
                          </a:solidFill>
                          <a:latin typeface="+mj-lt"/>
                        </a:rPr>
                        <a:t> supply of services shall be every supply that is not considered a supply of Goods, including any provision of services specified in the Executive Regulation of this Decree – Law. </a:t>
                      </a:r>
                      <a:endParaRPr lang="en-US" sz="1700" b="0" u="none" dirty="0">
                        <a:solidFill>
                          <a:schemeClr val="tx1"/>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1477640">
                <a:tc>
                  <a:txBody>
                    <a:bodyPr/>
                    <a:lstStyle/>
                    <a:p>
                      <a:pPr marL="285750" indent="-285750" algn="just">
                        <a:buFontTx/>
                        <a:buChar char="-"/>
                      </a:pPr>
                      <a:r>
                        <a:rPr lang="en-US" sz="1700" b="0" dirty="0">
                          <a:solidFill>
                            <a:schemeClr val="tx1"/>
                          </a:solidFill>
                          <a:latin typeface="+mj-lt"/>
                        </a:rPr>
                        <a:t>Supply in </a:t>
                      </a:r>
                      <a:r>
                        <a:rPr lang="en-US" sz="1700" b="1" u="sng" dirty="0">
                          <a:solidFill>
                            <a:schemeClr val="tx1"/>
                          </a:solidFill>
                          <a:latin typeface="+mj-lt"/>
                        </a:rPr>
                        <a:t>Special Cases </a:t>
                      </a:r>
                      <a:r>
                        <a:rPr lang="en-US" sz="1700" b="1" u="sng" kern="1200" dirty="0">
                          <a:solidFill>
                            <a:schemeClr val="tx1"/>
                          </a:solidFill>
                          <a:latin typeface="+mn-lt"/>
                          <a:ea typeface="+mn-ea"/>
                          <a:cs typeface="+mn-cs"/>
                        </a:rPr>
                        <a:t>Article (7)</a:t>
                      </a:r>
                      <a:r>
                        <a:rPr lang="en-US" sz="1700" b="1" u="sng" dirty="0">
                          <a:solidFill>
                            <a:schemeClr val="tx1"/>
                          </a:solidFill>
                          <a:latin typeface="+mj-lt"/>
                        </a:rPr>
                        <a:t>:</a:t>
                      </a:r>
                    </a:p>
                    <a:p>
                      <a:pPr marL="0" indent="0" algn="just">
                        <a:buFontTx/>
                        <a:buNone/>
                      </a:pPr>
                      <a:r>
                        <a:rPr lang="en-US" sz="1700" b="0" u="none" dirty="0">
                          <a:solidFill>
                            <a:schemeClr val="tx1"/>
                          </a:solidFill>
                          <a:latin typeface="+mj-lt"/>
                        </a:rPr>
                        <a:t>As</a:t>
                      </a:r>
                      <a:r>
                        <a:rPr lang="en-US" sz="1700" b="0" u="none" baseline="0" dirty="0">
                          <a:solidFill>
                            <a:schemeClr val="tx1"/>
                          </a:solidFill>
                          <a:latin typeface="+mj-lt"/>
                        </a:rPr>
                        <a:t> an exception to what is stated in Articles (5) and (6) of this Decree – Law, the following shall not be considered a supply:</a:t>
                      </a:r>
                    </a:p>
                    <a:p>
                      <a:pPr marL="342900" indent="-342900" algn="just">
                        <a:buFontTx/>
                        <a:buAutoNum type="arabicPeriod"/>
                      </a:pPr>
                      <a:r>
                        <a:rPr lang="en-US" sz="1700" b="0" u="none" baseline="0" dirty="0">
                          <a:solidFill>
                            <a:schemeClr val="tx1"/>
                          </a:solidFill>
                          <a:latin typeface="+mj-lt"/>
                        </a:rPr>
                        <a:t>The sale or issuance of any Voucher unless the received consideration exceeds its advertised monetary value, as specified in the Executive Regulation of this Decree – Law. </a:t>
                      </a:r>
                    </a:p>
                    <a:p>
                      <a:pPr marL="342900" indent="-342900" algn="just">
                        <a:buFontTx/>
                        <a:buAutoNum type="arabicPeriod"/>
                      </a:pPr>
                      <a:r>
                        <a:rPr lang="en-US" sz="1700" b="0" u="none" baseline="0" dirty="0">
                          <a:solidFill>
                            <a:schemeClr val="tx1"/>
                          </a:solidFill>
                          <a:latin typeface="+mj-lt"/>
                        </a:rPr>
                        <a:t>The transfer of whole or an independent part of a Business from a person to a taxable person for the purposes of continuing the Business that was transferred. </a:t>
                      </a:r>
                      <a:endParaRPr lang="en-US" sz="1700" b="0" u="none" dirty="0">
                        <a:solidFill>
                          <a:schemeClr val="tx1"/>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0791936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95275"/>
            <a:ext cx="8761413" cy="8270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Concept of Supply </a:t>
            </a: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2662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F48405E5-6D08-44DC-9C22-198917F79AED}" type="slidenum">
              <a:rPr lang="en-IN" altLang="en-US">
                <a:solidFill>
                  <a:schemeClr val="bg1"/>
                </a:solidFill>
              </a:rPr>
              <a:pPr>
                <a:spcBef>
                  <a:spcPct val="0"/>
                </a:spcBef>
                <a:buClrTx/>
                <a:buSzTx/>
                <a:buFontTx/>
                <a:buNone/>
              </a:pPr>
              <a:t>29</a:t>
            </a:fld>
            <a:endParaRPr lang="en-IN" altLang="en-US">
              <a:solidFill>
                <a:schemeClr val="bg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48922864"/>
              </p:ext>
            </p:extLst>
          </p:nvPr>
        </p:nvGraphicFramePr>
        <p:xfrm>
          <a:off x="528638" y="1335664"/>
          <a:ext cx="11053762" cy="4589648"/>
        </p:xfrm>
        <a:graphic>
          <a:graphicData uri="http://schemas.openxmlformats.org/drawingml/2006/table">
            <a:tbl>
              <a:tblPr firstRow="1" bandRow="1">
                <a:tableStyleId>{5C22544A-7EE6-4342-B048-85BDC9FD1C3A}</a:tableStyleId>
              </a:tblPr>
              <a:tblGrid>
                <a:gridCol w="11053762">
                  <a:extLst>
                    <a:ext uri="{9D8B030D-6E8A-4147-A177-3AD203B41FA5}">
                      <a16:colId xmlns:a16="http://schemas.microsoft.com/office/drawing/2014/main" xmlns="" val="20000"/>
                    </a:ext>
                  </a:extLst>
                </a:gridCol>
              </a:tblGrid>
              <a:tr h="1297808">
                <a:tc>
                  <a:txBody>
                    <a:bodyPr/>
                    <a:lstStyle/>
                    <a:p>
                      <a:pPr algn="just"/>
                      <a:r>
                        <a:rPr lang="en-US" sz="1700" b="0" dirty="0">
                          <a:solidFill>
                            <a:schemeClr val="tx1"/>
                          </a:solidFill>
                          <a:latin typeface="+mj-lt"/>
                        </a:rPr>
                        <a:t> - Supply of </a:t>
                      </a:r>
                      <a:r>
                        <a:rPr lang="en-US" sz="1700" b="1" u="sng" dirty="0">
                          <a:solidFill>
                            <a:schemeClr val="tx1"/>
                          </a:solidFill>
                          <a:latin typeface="+mj-lt"/>
                        </a:rPr>
                        <a:t>more than one component </a:t>
                      </a:r>
                      <a:r>
                        <a:rPr lang="en-US" sz="1700" b="1" u="sng" kern="1200" dirty="0">
                          <a:solidFill>
                            <a:schemeClr val="tx1"/>
                          </a:solidFill>
                          <a:latin typeface="+mn-lt"/>
                          <a:ea typeface="+mn-ea"/>
                          <a:cs typeface="+mn-cs"/>
                        </a:rPr>
                        <a:t>Article (8)</a:t>
                      </a:r>
                      <a:r>
                        <a:rPr lang="en-US" sz="1700" b="1" u="sng" dirty="0">
                          <a:solidFill>
                            <a:schemeClr val="tx1"/>
                          </a:solidFill>
                          <a:latin typeface="+mj-lt"/>
                        </a:rPr>
                        <a:t>: </a:t>
                      </a:r>
                    </a:p>
                    <a:p>
                      <a:pPr algn="just"/>
                      <a:r>
                        <a:rPr lang="en-US" sz="1700" b="0" u="none" baseline="0" dirty="0">
                          <a:solidFill>
                            <a:schemeClr val="tx1"/>
                          </a:solidFill>
                          <a:latin typeface="+mj-lt"/>
                        </a:rPr>
                        <a:t>The Executive Regulation of this Decree – Law shall specify the conditions for treating a supply made of more than one component for one price, whether such components are Goods or Services or both. </a:t>
                      </a:r>
                      <a:endParaRPr lang="en-US" sz="1700" b="0" u="none" dirty="0">
                        <a:solidFill>
                          <a:schemeClr val="tx1"/>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0"/>
                  </a:ext>
                </a:extLst>
              </a:tr>
              <a:tr h="633344">
                <a:tc>
                  <a:txBody>
                    <a:bodyPr/>
                    <a:lstStyle/>
                    <a:p>
                      <a:pPr marL="285750" indent="-285750" algn="just">
                        <a:buFontTx/>
                        <a:buChar char="-"/>
                      </a:pPr>
                      <a:r>
                        <a:rPr lang="en-US" sz="1700" b="0" dirty="0">
                          <a:solidFill>
                            <a:schemeClr val="tx1"/>
                          </a:solidFill>
                          <a:latin typeface="+mj-lt"/>
                        </a:rPr>
                        <a:t>Supply </a:t>
                      </a:r>
                      <a:r>
                        <a:rPr lang="en-US" sz="1700" b="1" u="sng" dirty="0">
                          <a:solidFill>
                            <a:schemeClr val="tx1"/>
                          </a:solidFill>
                          <a:latin typeface="+mj-lt"/>
                        </a:rPr>
                        <a:t>via Agent </a:t>
                      </a:r>
                      <a:r>
                        <a:rPr lang="en-US" sz="1700" b="1" u="sng" kern="1200" dirty="0">
                          <a:solidFill>
                            <a:schemeClr val="tx1"/>
                          </a:solidFill>
                          <a:latin typeface="+mn-lt"/>
                          <a:ea typeface="+mn-ea"/>
                          <a:cs typeface="+mn-cs"/>
                        </a:rPr>
                        <a:t>Article (9)</a:t>
                      </a:r>
                      <a:r>
                        <a:rPr lang="en-US" sz="1700" b="1" u="sng" dirty="0">
                          <a:solidFill>
                            <a:schemeClr val="tx1"/>
                          </a:solidFill>
                          <a:latin typeface="+mj-lt"/>
                        </a:rPr>
                        <a:t>:</a:t>
                      </a:r>
                    </a:p>
                    <a:p>
                      <a:pPr marL="0" indent="0" algn="just">
                        <a:buFontTx/>
                        <a:buNone/>
                      </a:pPr>
                      <a:r>
                        <a:rPr lang="en-US" sz="1700" b="0" u="none" baseline="0" dirty="0">
                          <a:solidFill>
                            <a:schemeClr val="tx1"/>
                          </a:solidFill>
                          <a:latin typeface="+mj-lt"/>
                        </a:rPr>
                        <a:t> 1. The Supply of Goods and Services through an agent acting in the name of and on behalf of a principal is considered to be a supply by the principal and for his benefit. </a:t>
                      </a:r>
                    </a:p>
                    <a:p>
                      <a:pPr marL="0" indent="0" algn="just">
                        <a:buFontTx/>
                        <a:buNone/>
                      </a:pPr>
                      <a:r>
                        <a:rPr lang="en-US" sz="1700" b="0" u="none" baseline="0" dirty="0">
                          <a:solidFill>
                            <a:schemeClr val="tx1"/>
                          </a:solidFill>
                          <a:latin typeface="+mj-lt"/>
                        </a:rPr>
                        <a:t>2. The Supply of Goods and Services through an agent acting in his name is considered to be a direct supply by the agent and for his benefit. </a:t>
                      </a:r>
                      <a:endParaRPr lang="en-US" sz="1700" b="0" u="none" dirty="0">
                        <a:solidFill>
                          <a:schemeClr val="tx1"/>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1477640">
                <a:tc>
                  <a:txBody>
                    <a:bodyPr/>
                    <a:lstStyle/>
                    <a:p>
                      <a:pPr marL="285750" indent="-285750" algn="just">
                        <a:buFontTx/>
                        <a:buChar char="-"/>
                      </a:pPr>
                      <a:r>
                        <a:rPr lang="en-US" sz="1700" b="0" dirty="0">
                          <a:solidFill>
                            <a:schemeClr val="tx1"/>
                          </a:solidFill>
                          <a:latin typeface="+mj-lt"/>
                        </a:rPr>
                        <a:t>Supply by </a:t>
                      </a:r>
                      <a:r>
                        <a:rPr lang="en-US" sz="1700" b="1" u="sng" dirty="0">
                          <a:solidFill>
                            <a:schemeClr val="tx1"/>
                          </a:solidFill>
                          <a:latin typeface="+mj-lt"/>
                        </a:rPr>
                        <a:t>Government Entities </a:t>
                      </a:r>
                      <a:r>
                        <a:rPr lang="en-US" sz="1700" b="1" u="sng" kern="1200" dirty="0">
                          <a:solidFill>
                            <a:schemeClr val="tx1"/>
                          </a:solidFill>
                          <a:latin typeface="+mn-lt"/>
                          <a:ea typeface="+mn-ea"/>
                          <a:cs typeface="+mn-cs"/>
                        </a:rPr>
                        <a:t>Article (10)</a:t>
                      </a:r>
                      <a:r>
                        <a:rPr lang="en-US" sz="1700" b="1" u="sng" dirty="0">
                          <a:solidFill>
                            <a:schemeClr val="tx1"/>
                          </a:solidFill>
                          <a:latin typeface="+mj-lt"/>
                        </a:rPr>
                        <a:t>:</a:t>
                      </a:r>
                    </a:p>
                    <a:p>
                      <a:pPr marL="342900" indent="-342900" algn="just">
                        <a:buFontTx/>
                        <a:buAutoNum type="arabicPeriod"/>
                      </a:pPr>
                      <a:r>
                        <a:rPr lang="en-US" sz="1700" b="0" u="none" baseline="0" dirty="0">
                          <a:solidFill>
                            <a:schemeClr val="tx1"/>
                          </a:solidFill>
                          <a:latin typeface="+mj-lt"/>
                        </a:rPr>
                        <a:t>A Government Entity is regarded as making a supply in the course of business in the following cases: </a:t>
                      </a:r>
                    </a:p>
                    <a:p>
                      <a:pPr marL="342900" indent="-342900" algn="just">
                        <a:buFontTx/>
                        <a:buAutoNum type="alphaLcPeriod"/>
                      </a:pPr>
                      <a:r>
                        <a:rPr lang="en-US" sz="1700" b="0" u="none" baseline="0" dirty="0">
                          <a:solidFill>
                            <a:schemeClr val="tx1"/>
                          </a:solidFill>
                          <a:latin typeface="+mj-lt"/>
                        </a:rPr>
                        <a:t>If its activities are conducted in a non-sovereign capacity.</a:t>
                      </a:r>
                    </a:p>
                    <a:p>
                      <a:pPr marL="342900" indent="-342900" algn="just">
                        <a:buFontTx/>
                        <a:buAutoNum type="alphaLcPeriod"/>
                      </a:pPr>
                      <a:r>
                        <a:rPr lang="en-US" sz="1700" b="0" u="none" baseline="0" dirty="0">
                          <a:solidFill>
                            <a:schemeClr val="tx1"/>
                          </a:solidFill>
                          <a:latin typeface="+mj-lt"/>
                        </a:rPr>
                        <a:t>If its activities are in competition with the private sector. </a:t>
                      </a:r>
                    </a:p>
                    <a:p>
                      <a:pPr marL="0" indent="0" algn="just">
                        <a:buFontTx/>
                        <a:buNone/>
                      </a:pPr>
                      <a:r>
                        <a:rPr lang="en-US" sz="1700" b="0" u="none" baseline="0" dirty="0">
                          <a:solidFill>
                            <a:schemeClr val="tx1"/>
                          </a:solidFill>
                          <a:latin typeface="+mj-lt"/>
                        </a:rPr>
                        <a:t>2. A Cabinet decision shall be issued at the suggestion of the Minister determining the Government Entities and their activities that are considered as conducted in Sovereign Capacity and instances where its activities are considered not in competition with the private sector. </a:t>
                      </a:r>
                      <a:endParaRPr lang="en-US" sz="1700" b="0" u="none" dirty="0">
                        <a:solidFill>
                          <a:schemeClr val="tx1"/>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5422938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30</a:t>
            </a:fld>
            <a:endParaRPr lang="en-IN" altLang="en-US"/>
          </a:p>
        </p:txBody>
      </p:sp>
      <p:sp>
        <p:nvSpPr>
          <p:cNvPr id="6" name="Title 1"/>
          <p:cNvSpPr>
            <a:spLocks noGrp="1"/>
          </p:cNvSpPr>
          <p:nvPr>
            <p:ph type="title"/>
          </p:nvPr>
        </p:nvSpPr>
        <p:spPr>
          <a:xfrm>
            <a:off x="1216025" y="295275"/>
            <a:ext cx="8761413" cy="8270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Taxable Supplies</a:t>
            </a:r>
          </a:p>
        </p:txBody>
      </p:sp>
      <p:sp>
        <p:nvSpPr>
          <p:cNvPr id="7" name="Content Placeholder 3"/>
          <p:cNvSpPr>
            <a:spLocks noGrp="1"/>
          </p:cNvSpPr>
          <p:nvPr>
            <p:ph idx="1"/>
          </p:nvPr>
        </p:nvSpPr>
        <p:spPr>
          <a:xfrm>
            <a:off x="1093197" y="1601692"/>
            <a:ext cx="4701816" cy="595597"/>
          </a:xfrm>
        </p:spPr>
        <p:txBody>
          <a:bodyPr/>
          <a:lstStyle/>
          <a:p>
            <a:pPr marL="0" indent="0">
              <a:buNone/>
            </a:pPr>
            <a:r>
              <a:rPr lang="en-US" sz="1800" dirty="0"/>
              <a:t>A taxable supply at the </a:t>
            </a:r>
            <a:r>
              <a:rPr lang="en-US" sz="1800" b="1" dirty="0"/>
              <a:t>standard rate </a:t>
            </a:r>
            <a:r>
              <a:rPr lang="en-US" sz="1800" dirty="0"/>
              <a:t>is a supply on which tax is charged </a:t>
            </a:r>
            <a:r>
              <a:rPr lang="en-US" sz="1800" b="1" dirty="0"/>
              <a:t>at 5% </a:t>
            </a:r>
            <a:r>
              <a:rPr lang="en-US" sz="1800" dirty="0"/>
              <a:t>and for which the </a:t>
            </a:r>
            <a:r>
              <a:rPr lang="en-US" sz="1800" b="1" dirty="0"/>
              <a:t>related input tax is deductible.</a:t>
            </a:r>
            <a:endParaRPr lang="en-IN" sz="1800" dirty="0"/>
          </a:p>
        </p:txBody>
      </p:sp>
      <p:sp>
        <p:nvSpPr>
          <p:cNvPr id="8" name="Content Placeholder 3"/>
          <p:cNvSpPr txBox="1">
            <a:spLocks/>
          </p:cNvSpPr>
          <p:nvPr/>
        </p:nvSpPr>
        <p:spPr bwMode="auto">
          <a:xfrm>
            <a:off x="6836918" y="1601692"/>
            <a:ext cx="4403351" cy="59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buNone/>
            </a:pPr>
            <a:r>
              <a:rPr lang="en-US" sz="1800" dirty="0"/>
              <a:t>A </a:t>
            </a:r>
            <a:r>
              <a:rPr lang="en-US" sz="1800" b="1" dirty="0"/>
              <a:t>zero-rated supply </a:t>
            </a:r>
            <a:r>
              <a:rPr lang="en-US" sz="1800" dirty="0"/>
              <a:t>is a taxable supply on which tax is charged at </a:t>
            </a:r>
            <a:r>
              <a:rPr lang="en-US" sz="1800" b="1" dirty="0"/>
              <a:t>zero percent </a:t>
            </a:r>
            <a:r>
              <a:rPr lang="en-US" sz="1800" dirty="0"/>
              <a:t>and for which the </a:t>
            </a:r>
            <a:r>
              <a:rPr lang="en-US" sz="1800" b="1" dirty="0"/>
              <a:t>related input tax is deductible.</a:t>
            </a:r>
            <a:endParaRPr lang="en-IN" sz="1800" dirty="0"/>
          </a:p>
        </p:txBody>
      </p:sp>
      <p:sp>
        <p:nvSpPr>
          <p:cNvPr id="9" name="Content Placeholder 3"/>
          <p:cNvSpPr txBox="1">
            <a:spLocks/>
          </p:cNvSpPr>
          <p:nvPr/>
        </p:nvSpPr>
        <p:spPr bwMode="auto">
          <a:xfrm>
            <a:off x="1093197" y="2676619"/>
            <a:ext cx="4701816" cy="384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r>
              <a:rPr lang="en-US" sz="1800" b="1" u="sng" dirty="0"/>
              <a:t>Common Standard-rated Supplies</a:t>
            </a:r>
            <a:endParaRPr lang="en-IN" sz="1800" b="1" u="sng" dirty="0"/>
          </a:p>
        </p:txBody>
      </p:sp>
      <p:sp>
        <p:nvSpPr>
          <p:cNvPr id="10" name="Content Placeholder 3"/>
          <p:cNvSpPr txBox="1">
            <a:spLocks/>
          </p:cNvSpPr>
          <p:nvPr/>
        </p:nvSpPr>
        <p:spPr bwMode="auto">
          <a:xfrm>
            <a:off x="6836918" y="2676618"/>
            <a:ext cx="4353370" cy="384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r>
              <a:rPr lang="en-US" sz="1800" b="1" u="sng" dirty="0"/>
              <a:t>Common Zero-rated Supplies</a:t>
            </a:r>
            <a:endParaRPr lang="en-IN" sz="1800" b="1" u="sng" dirty="0"/>
          </a:p>
        </p:txBody>
      </p:sp>
      <p:pic>
        <p:nvPicPr>
          <p:cNvPr id="14" name="Picture 13"/>
          <p:cNvPicPr>
            <a:picLocks/>
          </p:cNvPicPr>
          <p:nvPr/>
        </p:nvPicPr>
        <p:blipFill>
          <a:blip r:embed="rId2" cstate="print"/>
          <a:stretch>
            <a:fillRect/>
          </a:stretch>
        </p:blipFill>
        <p:spPr>
          <a:xfrm>
            <a:off x="1505977" y="2944575"/>
            <a:ext cx="1469885" cy="1508362"/>
          </a:xfrm>
          <a:prstGeom prst="rect">
            <a:avLst/>
          </a:prstGeom>
        </p:spPr>
      </p:pic>
      <p:pic>
        <p:nvPicPr>
          <p:cNvPr id="15" name="Picture 14"/>
          <p:cNvPicPr>
            <a:picLocks/>
          </p:cNvPicPr>
          <p:nvPr/>
        </p:nvPicPr>
        <p:blipFill>
          <a:blip r:embed="rId3" cstate="print"/>
          <a:stretch>
            <a:fillRect/>
          </a:stretch>
        </p:blipFill>
        <p:spPr>
          <a:xfrm>
            <a:off x="3652390" y="3011131"/>
            <a:ext cx="1470920" cy="1441806"/>
          </a:xfrm>
          <a:prstGeom prst="rect">
            <a:avLst/>
          </a:prstGeom>
        </p:spPr>
      </p:pic>
      <p:pic>
        <p:nvPicPr>
          <p:cNvPr id="16" name="Picture 15"/>
          <p:cNvPicPr>
            <a:picLocks/>
          </p:cNvPicPr>
          <p:nvPr/>
        </p:nvPicPr>
        <p:blipFill>
          <a:blip r:embed="rId4" cstate="print"/>
          <a:stretch>
            <a:fillRect/>
          </a:stretch>
        </p:blipFill>
        <p:spPr>
          <a:xfrm>
            <a:off x="1404376" y="4595409"/>
            <a:ext cx="1669023" cy="1441877"/>
          </a:xfrm>
          <a:prstGeom prst="rect">
            <a:avLst/>
          </a:prstGeom>
        </p:spPr>
      </p:pic>
      <p:pic>
        <p:nvPicPr>
          <p:cNvPr id="17" name="Picture 16"/>
          <p:cNvPicPr>
            <a:picLocks/>
          </p:cNvPicPr>
          <p:nvPr/>
        </p:nvPicPr>
        <p:blipFill rotWithShape="1">
          <a:blip r:embed="rId5" cstate="print">
            <a:extLst>
              <a:ext uri="{28A0092B-C50C-407E-A947-70E740481C1C}">
                <a14:useLocalDpi xmlns:a14="http://schemas.microsoft.com/office/drawing/2010/main"/>
              </a:ext>
            </a:extLst>
          </a:blip>
          <a:srcRect l="6109" t="11922" r="12795" b="12059"/>
          <a:stretch/>
        </p:blipFill>
        <p:spPr>
          <a:xfrm>
            <a:off x="3652390" y="4629599"/>
            <a:ext cx="1401435" cy="1142233"/>
          </a:xfrm>
          <a:prstGeom prst="rect">
            <a:avLst/>
          </a:prstGeom>
        </p:spPr>
      </p:pic>
      <p:sp>
        <p:nvSpPr>
          <p:cNvPr id="18" name="Content Placeholder 3"/>
          <p:cNvSpPr txBox="1">
            <a:spLocks/>
          </p:cNvSpPr>
          <p:nvPr/>
        </p:nvSpPr>
        <p:spPr bwMode="auto">
          <a:xfrm>
            <a:off x="1505977" y="4224218"/>
            <a:ext cx="1582047" cy="33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r>
              <a:rPr lang="en-US" sz="1600" b="1">
                <a:solidFill>
                  <a:schemeClr val="bg1">
                    <a:lumMod val="50000"/>
                  </a:schemeClr>
                </a:solidFill>
              </a:rPr>
              <a:t>Retail </a:t>
            </a:r>
            <a:r>
              <a:rPr lang="en-US" sz="1600" b="1" dirty="0">
                <a:solidFill>
                  <a:schemeClr val="bg1">
                    <a:lumMod val="50000"/>
                  </a:schemeClr>
                </a:solidFill>
              </a:rPr>
              <a:t>s</a:t>
            </a:r>
            <a:r>
              <a:rPr lang="en-US" sz="1600" b="1">
                <a:solidFill>
                  <a:schemeClr val="bg1">
                    <a:lumMod val="50000"/>
                  </a:schemeClr>
                </a:solidFill>
              </a:rPr>
              <a:t>upplies</a:t>
            </a:r>
            <a:endParaRPr lang="en-IN" sz="1600" b="1" dirty="0">
              <a:solidFill>
                <a:schemeClr val="bg1">
                  <a:lumMod val="50000"/>
                </a:schemeClr>
              </a:solidFill>
            </a:endParaRPr>
          </a:p>
        </p:txBody>
      </p:sp>
      <p:sp>
        <p:nvSpPr>
          <p:cNvPr id="19" name="Content Placeholder 3"/>
          <p:cNvSpPr txBox="1">
            <a:spLocks/>
          </p:cNvSpPr>
          <p:nvPr/>
        </p:nvSpPr>
        <p:spPr bwMode="auto">
          <a:xfrm>
            <a:off x="3500765" y="4224218"/>
            <a:ext cx="1814075" cy="33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r>
              <a:rPr lang="en-US" sz="1600" b="1" dirty="0">
                <a:solidFill>
                  <a:schemeClr val="bg1">
                    <a:lumMod val="50000"/>
                  </a:schemeClr>
                </a:solidFill>
              </a:rPr>
              <a:t>Car sale </a:t>
            </a:r>
            <a:r>
              <a:rPr lang="en-US" sz="1600" b="1">
                <a:solidFill>
                  <a:schemeClr val="bg1">
                    <a:lumMod val="50000"/>
                  </a:schemeClr>
                </a:solidFill>
              </a:rPr>
              <a:t>&amp; rentals</a:t>
            </a:r>
            <a:endParaRPr lang="en-IN" sz="1600" b="1" dirty="0">
              <a:solidFill>
                <a:schemeClr val="bg1">
                  <a:lumMod val="50000"/>
                </a:schemeClr>
              </a:solidFill>
            </a:endParaRPr>
          </a:p>
        </p:txBody>
      </p:sp>
      <p:sp>
        <p:nvSpPr>
          <p:cNvPr id="20" name="Content Placeholder 3"/>
          <p:cNvSpPr txBox="1">
            <a:spLocks/>
          </p:cNvSpPr>
          <p:nvPr/>
        </p:nvSpPr>
        <p:spPr bwMode="auto">
          <a:xfrm>
            <a:off x="1254668" y="5838187"/>
            <a:ext cx="2084663" cy="33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r>
              <a:rPr lang="en-US" sz="1600" b="1" dirty="0">
                <a:solidFill>
                  <a:schemeClr val="bg1">
                    <a:lumMod val="50000"/>
                  </a:schemeClr>
                </a:solidFill>
              </a:rPr>
              <a:t>Hotels &amp; Restaurants</a:t>
            </a:r>
            <a:endParaRPr lang="en-IN" sz="1600" b="1" dirty="0">
              <a:solidFill>
                <a:schemeClr val="bg1">
                  <a:lumMod val="50000"/>
                </a:schemeClr>
              </a:solidFill>
            </a:endParaRPr>
          </a:p>
        </p:txBody>
      </p:sp>
      <p:sp>
        <p:nvSpPr>
          <p:cNvPr id="21" name="Content Placeholder 3"/>
          <p:cNvSpPr txBox="1">
            <a:spLocks/>
          </p:cNvSpPr>
          <p:nvPr/>
        </p:nvSpPr>
        <p:spPr bwMode="auto">
          <a:xfrm>
            <a:off x="3444105" y="5838188"/>
            <a:ext cx="2350908" cy="33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r>
              <a:rPr lang="en-US" sz="1600" b="1" dirty="0">
                <a:solidFill>
                  <a:schemeClr val="bg1">
                    <a:lumMod val="50000"/>
                  </a:schemeClr>
                </a:solidFill>
              </a:rPr>
              <a:t>Repairs &amp; Maintenance</a:t>
            </a:r>
            <a:endParaRPr lang="en-IN" sz="1600" b="1" dirty="0">
              <a:solidFill>
                <a:schemeClr val="bg1">
                  <a:lumMod val="50000"/>
                </a:schemeClr>
              </a:solidFill>
            </a:endParaRPr>
          </a:p>
        </p:txBody>
      </p:sp>
      <p:pic>
        <p:nvPicPr>
          <p:cNvPr id="22" name="Picture 21"/>
          <p:cNvPicPr>
            <a:picLocks/>
          </p:cNvPicPr>
          <p:nvPr/>
        </p:nvPicPr>
        <p:blipFill rotWithShape="1">
          <a:blip r:embed="rId6" cstate="print">
            <a:extLst>
              <a:ext uri="{28A0092B-C50C-407E-A947-70E740481C1C}">
                <a14:useLocalDpi xmlns:a14="http://schemas.microsoft.com/office/drawing/2010/main"/>
              </a:ext>
            </a:extLst>
          </a:blip>
          <a:srcRect l="13808" t="10248" r="12406" b="11420"/>
          <a:stretch/>
        </p:blipFill>
        <p:spPr>
          <a:xfrm>
            <a:off x="7434746" y="3070106"/>
            <a:ext cx="1295400" cy="1154113"/>
          </a:xfrm>
          <a:prstGeom prst="rect">
            <a:avLst/>
          </a:prstGeom>
        </p:spPr>
      </p:pic>
      <p:sp>
        <p:nvSpPr>
          <p:cNvPr id="23" name="Content Placeholder 3"/>
          <p:cNvSpPr txBox="1">
            <a:spLocks/>
          </p:cNvSpPr>
          <p:nvPr/>
        </p:nvSpPr>
        <p:spPr bwMode="auto">
          <a:xfrm>
            <a:off x="7175408" y="4233625"/>
            <a:ext cx="1814075" cy="33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r>
              <a:rPr lang="en-US" sz="1600" b="1" dirty="0">
                <a:solidFill>
                  <a:schemeClr val="bg1">
                    <a:lumMod val="50000"/>
                  </a:schemeClr>
                </a:solidFill>
              </a:rPr>
              <a:t>Basic Food</a:t>
            </a:r>
            <a:endParaRPr lang="en-IN" sz="1600" b="1" dirty="0">
              <a:solidFill>
                <a:schemeClr val="bg1">
                  <a:lumMod val="50000"/>
                </a:schemeClr>
              </a:solidFill>
            </a:endParaRPr>
          </a:p>
        </p:txBody>
      </p:sp>
      <p:pic>
        <p:nvPicPr>
          <p:cNvPr id="24" name="Picture 23"/>
          <p:cNvPicPr>
            <a:picLocks/>
          </p:cNvPicPr>
          <p:nvPr/>
        </p:nvPicPr>
        <p:blipFill rotWithShape="1">
          <a:blip r:embed="rId7" cstate="print">
            <a:extLst>
              <a:ext uri="{28A0092B-C50C-407E-A947-70E740481C1C}">
                <a14:useLocalDpi xmlns:a14="http://schemas.microsoft.com/office/drawing/2010/main"/>
              </a:ext>
            </a:extLst>
          </a:blip>
          <a:srcRect l="13871" t="16089" r="15129" b="15314"/>
          <a:stretch/>
        </p:blipFill>
        <p:spPr>
          <a:xfrm>
            <a:off x="9353470" y="3146543"/>
            <a:ext cx="1078939" cy="1077675"/>
          </a:xfrm>
          <a:prstGeom prst="rect">
            <a:avLst/>
          </a:prstGeom>
        </p:spPr>
      </p:pic>
      <p:sp>
        <p:nvSpPr>
          <p:cNvPr id="25" name="Content Placeholder 3"/>
          <p:cNvSpPr txBox="1">
            <a:spLocks/>
          </p:cNvSpPr>
          <p:nvPr/>
        </p:nvSpPr>
        <p:spPr bwMode="auto">
          <a:xfrm>
            <a:off x="9024615" y="4225448"/>
            <a:ext cx="2104587" cy="33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r>
              <a:rPr lang="en-US" sz="1600" b="1" dirty="0">
                <a:solidFill>
                  <a:schemeClr val="bg1">
                    <a:lumMod val="50000"/>
                  </a:schemeClr>
                </a:solidFill>
              </a:rPr>
              <a:t>Medicines &amp; </a:t>
            </a:r>
            <a:r>
              <a:rPr lang="en-US" sz="1600" b="1">
                <a:solidFill>
                  <a:schemeClr val="bg1">
                    <a:lumMod val="50000"/>
                  </a:schemeClr>
                </a:solidFill>
              </a:rPr>
              <a:t>Medical Equipment</a:t>
            </a:r>
            <a:endParaRPr lang="en-IN" sz="1600" b="1" dirty="0">
              <a:solidFill>
                <a:schemeClr val="bg1">
                  <a:lumMod val="50000"/>
                </a:schemeClr>
              </a:solidFill>
            </a:endParaRPr>
          </a:p>
        </p:txBody>
      </p:sp>
      <p:pic>
        <p:nvPicPr>
          <p:cNvPr id="26" name="Picture 25"/>
          <p:cNvPicPr>
            <a:picLocks/>
          </p:cNvPicPr>
          <p:nvPr/>
        </p:nvPicPr>
        <p:blipFill>
          <a:blip r:embed="rId8" cstate="print"/>
          <a:stretch>
            <a:fillRect/>
          </a:stretch>
        </p:blipFill>
        <p:spPr>
          <a:xfrm>
            <a:off x="7549045" y="4629600"/>
            <a:ext cx="1066800" cy="1066800"/>
          </a:xfrm>
          <a:prstGeom prst="rect">
            <a:avLst/>
          </a:prstGeom>
        </p:spPr>
      </p:pic>
      <p:sp>
        <p:nvSpPr>
          <p:cNvPr id="27" name="Content Placeholder 3"/>
          <p:cNvSpPr txBox="1">
            <a:spLocks/>
          </p:cNvSpPr>
          <p:nvPr/>
        </p:nvSpPr>
        <p:spPr bwMode="auto">
          <a:xfrm>
            <a:off x="7644295" y="5838187"/>
            <a:ext cx="876299" cy="33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r>
              <a:rPr lang="en-US" sz="1600" b="1">
                <a:solidFill>
                  <a:schemeClr val="bg1">
                    <a:lumMod val="50000"/>
                  </a:schemeClr>
                </a:solidFill>
              </a:rPr>
              <a:t>Exports</a:t>
            </a:r>
            <a:endParaRPr lang="en-IN" sz="1600" b="1" dirty="0">
              <a:solidFill>
                <a:schemeClr val="bg1">
                  <a:lumMod val="50000"/>
                </a:schemeClr>
              </a:solidFill>
            </a:endParaRPr>
          </a:p>
        </p:txBody>
      </p:sp>
      <p:pic>
        <p:nvPicPr>
          <p:cNvPr id="28" name="Picture 27"/>
          <p:cNvPicPr>
            <a:picLocks/>
          </p:cNvPicPr>
          <p:nvPr/>
        </p:nvPicPr>
        <p:blipFill rotWithShape="1">
          <a:blip r:embed="rId9" cstate="print">
            <a:extLst>
              <a:ext uri="{28A0092B-C50C-407E-A947-70E740481C1C}">
                <a14:useLocalDpi xmlns:a14="http://schemas.microsoft.com/office/drawing/2010/main"/>
              </a:ext>
            </a:extLst>
          </a:blip>
          <a:srcRect l="5665" t="24071" r="12724" b="21808"/>
          <a:stretch/>
        </p:blipFill>
        <p:spPr>
          <a:xfrm>
            <a:off x="9251308" y="4829294"/>
            <a:ext cx="1181101" cy="933132"/>
          </a:xfrm>
          <a:prstGeom prst="rect">
            <a:avLst/>
          </a:prstGeom>
        </p:spPr>
      </p:pic>
      <p:sp>
        <p:nvSpPr>
          <p:cNvPr id="29" name="Content Placeholder 3"/>
          <p:cNvSpPr txBox="1">
            <a:spLocks/>
          </p:cNvSpPr>
          <p:nvPr/>
        </p:nvSpPr>
        <p:spPr bwMode="auto">
          <a:xfrm>
            <a:off x="9024615" y="5824966"/>
            <a:ext cx="1919468" cy="33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r>
              <a:rPr lang="en-US" sz="1600" b="1" dirty="0">
                <a:solidFill>
                  <a:schemeClr val="bg1">
                    <a:lumMod val="50000"/>
                  </a:schemeClr>
                </a:solidFill>
              </a:rPr>
              <a:t>Certain </a:t>
            </a:r>
            <a:r>
              <a:rPr lang="en-US" sz="1600" b="1">
                <a:solidFill>
                  <a:schemeClr val="bg1">
                    <a:lumMod val="50000"/>
                  </a:schemeClr>
                </a:solidFill>
              </a:rPr>
              <a:t>Transport mechanisms</a:t>
            </a:r>
            <a:endParaRPr lang="en-IN" sz="1600" b="1" dirty="0">
              <a:solidFill>
                <a:schemeClr val="bg1">
                  <a:lumMod val="50000"/>
                </a:schemeClr>
              </a:solidFill>
            </a:endParaRPr>
          </a:p>
        </p:txBody>
      </p:sp>
    </p:spTree>
    <p:extLst>
      <p:ext uri="{BB962C8B-B14F-4D97-AF65-F5344CB8AC3E}">
        <p14:creationId xmlns:p14="http://schemas.microsoft.com/office/powerpoint/2010/main" val="1366021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31</a:t>
            </a:fld>
            <a:endParaRPr lang="en-IN" altLang="en-US"/>
          </a:p>
        </p:txBody>
      </p:sp>
      <p:sp>
        <p:nvSpPr>
          <p:cNvPr id="6" name="Title 1"/>
          <p:cNvSpPr>
            <a:spLocks noGrp="1"/>
          </p:cNvSpPr>
          <p:nvPr>
            <p:ph type="title"/>
          </p:nvPr>
        </p:nvSpPr>
        <p:spPr>
          <a:xfrm>
            <a:off x="1216025" y="295275"/>
            <a:ext cx="8761413" cy="8270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Exempt Supply</a:t>
            </a:r>
          </a:p>
        </p:txBody>
      </p:sp>
      <p:sp>
        <p:nvSpPr>
          <p:cNvPr id="7" name="Content Placeholder 3"/>
          <p:cNvSpPr>
            <a:spLocks noGrp="1"/>
          </p:cNvSpPr>
          <p:nvPr>
            <p:ph idx="1"/>
          </p:nvPr>
        </p:nvSpPr>
        <p:spPr>
          <a:xfrm>
            <a:off x="528638" y="1601693"/>
            <a:ext cx="11193461" cy="443008"/>
          </a:xfrm>
        </p:spPr>
        <p:txBody>
          <a:bodyPr/>
          <a:lstStyle/>
          <a:p>
            <a:pPr marL="0" indent="0" algn="ctr">
              <a:buNone/>
            </a:pPr>
            <a:r>
              <a:rPr lang="en-US" sz="1800" dirty="0"/>
              <a:t>An exempt supply is a supply on which </a:t>
            </a:r>
            <a:r>
              <a:rPr lang="en-US" sz="1800" b="1" dirty="0"/>
              <a:t>tax is not charged </a:t>
            </a:r>
            <a:r>
              <a:rPr lang="en-US" sz="1800" dirty="0"/>
              <a:t>and for which the </a:t>
            </a:r>
            <a:r>
              <a:rPr lang="en-US" sz="1800" b="1" dirty="0"/>
              <a:t>related input tax is not deductible.</a:t>
            </a:r>
            <a:endParaRPr lang="en-IN" sz="1800" dirty="0"/>
          </a:p>
        </p:txBody>
      </p:sp>
      <p:sp>
        <p:nvSpPr>
          <p:cNvPr id="9" name="Content Placeholder 3"/>
          <p:cNvSpPr txBox="1">
            <a:spLocks/>
          </p:cNvSpPr>
          <p:nvPr/>
        </p:nvSpPr>
        <p:spPr bwMode="auto">
          <a:xfrm>
            <a:off x="534989" y="2809825"/>
            <a:ext cx="11193460" cy="384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r>
              <a:rPr lang="en-US" sz="1800" b="1" u="sng" dirty="0" smtClean="0"/>
              <a:t>Exempt </a:t>
            </a:r>
            <a:r>
              <a:rPr lang="en-US" sz="1800" b="1" u="sng" dirty="0"/>
              <a:t>Supplies</a:t>
            </a:r>
            <a:endParaRPr lang="en-IN" sz="1800" b="1" u="sng" dirty="0"/>
          </a:p>
        </p:txBody>
      </p:sp>
      <p:sp>
        <p:nvSpPr>
          <p:cNvPr id="18" name="Content Placeholder 3"/>
          <p:cNvSpPr txBox="1">
            <a:spLocks/>
          </p:cNvSpPr>
          <p:nvPr/>
        </p:nvSpPr>
        <p:spPr bwMode="auto">
          <a:xfrm>
            <a:off x="1222375" y="5401029"/>
            <a:ext cx="1582047" cy="33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r>
              <a:rPr lang="en-US" sz="1600" b="1" dirty="0" smtClean="0"/>
              <a:t>Healthcare (</a:t>
            </a:r>
            <a:r>
              <a:rPr lang="en-US" sz="1600" b="1" dirty="0" smtClean="0">
                <a:solidFill>
                  <a:schemeClr val="accent4">
                    <a:lumMod val="75000"/>
                  </a:schemeClr>
                </a:solidFill>
              </a:rPr>
              <a:t>Zero rated</a:t>
            </a:r>
            <a:r>
              <a:rPr lang="en-US" sz="1600" b="1" dirty="0" smtClean="0"/>
              <a:t>)</a:t>
            </a:r>
            <a:endParaRPr lang="en-IN" sz="1600" b="1" dirty="0"/>
          </a:p>
        </p:txBody>
      </p:sp>
      <p:sp>
        <p:nvSpPr>
          <p:cNvPr id="19" name="Content Placeholder 3"/>
          <p:cNvSpPr txBox="1">
            <a:spLocks/>
          </p:cNvSpPr>
          <p:nvPr/>
        </p:nvSpPr>
        <p:spPr bwMode="auto">
          <a:xfrm>
            <a:off x="3487162" y="5401029"/>
            <a:ext cx="1814075" cy="33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r>
              <a:rPr lang="en-US" sz="1600" b="1" dirty="0"/>
              <a:t>Financial Services</a:t>
            </a:r>
            <a:endParaRPr lang="en-IN" sz="1600" b="1" dirty="0"/>
          </a:p>
        </p:txBody>
      </p:sp>
      <p:sp>
        <p:nvSpPr>
          <p:cNvPr id="20" name="Content Placeholder 3"/>
          <p:cNvSpPr txBox="1">
            <a:spLocks/>
          </p:cNvSpPr>
          <p:nvPr/>
        </p:nvSpPr>
        <p:spPr bwMode="auto">
          <a:xfrm>
            <a:off x="5983977" y="5401029"/>
            <a:ext cx="2084663" cy="33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r>
              <a:rPr lang="en-US" sz="1600" b="1" dirty="0"/>
              <a:t>Residential Dwellings</a:t>
            </a:r>
            <a:endParaRPr lang="en-IN" sz="1600" b="1" dirty="0"/>
          </a:p>
        </p:txBody>
      </p:sp>
      <p:sp>
        <p:nvSpPr>
          <p:cNvPr id="21" name="Content Placeholder 3"/>
          <p:cNvSpPr txBox="1">
            <a:spLocks/>
          </p:cNvSpPr>
          <p:nvPr/>
        </p:nvSpPr>
        <p:spPr bwMode="auto">
          <a:xfrm>
            <a:off x="8581254" y="5401028"/>
            <a:ext cx="3147195" cy="33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
              <a:defRPr sz="2000" kern="1200">
                <a:solidFill>
                  <a:schemeClr val="tx1"/>
                </a:solidFill>
                <a:latin typeface="+mn-lt"/>
                <a:ea typeface="+mn-ea"/>
                <a:cs typeface="+mn-cs"/>
              </a:defRPr>
            </a:lvl1pPr>
            <a:lvl2pPr marL="742950" indent="-285750" algn="l" defTabSz="457200" rtl="0" eaLnBrk="0" fontAlgn="base" hangingPunct="0">
              <a:spcBef>
                <a:spcPts val="1000"/>
              </a:spcBef>
              <a:spcAft>
                <a:spcPct val="0"/>
              </a:spcAft>
              <a:buClr>
                <a:schemeClr val="tx2">
                  <a:lumMod val="75000"/>
                </a:schemeClr>
              </a:buClr>
              <a:buSzPct val="80000"/>
              <a:buFont typeface="Arial" panose="020B0604020202020204" pitchFamily="34" charset="0"/>
              <a:buChar char="•"/>
              <a:defRPr sz="1800" kern="1200">
                <a:solidFill>
                  <a:schemeClr val="tx1"/>
                </a:solidFill>
                <a:latin typeface="+mn-lt"/>
                <a:ea typeface="+mn-ea"/>
                <a:cs typeface="+mn-cs"/>
              </a:defRPr>
            </a:lvl2pPr>
            <a:lvl3pPr marL="1143000" indent="-228600" algn="l" defTabSz="457200" rtl="0" eaLnBrk="0" fontAlgn="base" hangingPunct="0">
              <a:spcBef>
                <a:spcPts val="1000"/>
              </a:spcBef>
              <a:spcAft>
                <a:spcPct val="0"/>
              </a:spcAft>
              <a:buClr>
                <a:schemeClr val="tx2">
                  <a:lumMod val="75000"/>
                </a:schemeClr>
              </a:buClr>
              <a:buSzPct val="80000"/>
              <a:buFont typeface="Courier New" panose="02070309020205020404" pitchFamily="49" charset="0"/>
              <a:buChar char="o"/>
              <a:defRPr sz="1600" kern="1200">
                <a:solidFill>
                  <a:schemeClr val="tx1"/>
                </a:solidFill>
                <a:latin typeface="+mn-lt"/>
                <a:ea typeface="+mn-ea"/>
                <a:cs typeface="+mn-cs"/>
              </a:defRPr>
            </a:lvl3pPr>
            <a:lvl4pPr marL="16002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Ø"/>
              <a:defRPr sz="1400" kern="1200">
                <a:solidFill>
                  <a:schemeClr val="tx1"/>
                </a:solidFill>
                <a:latin typeface="+mn-lt"/>
                <a:ea typeface="+mn-ea"/>
                <a:cs typeface="+mn-cs"/>
              </a:defRPr>
            </a:lvl4pPr>
            <a:lvl5pPr marL="2057400" indent="-228600" algn="l" defTabSz="457200" rtl="0" eaLnBrk="0" fontAlgn="base" hangingPunct="0">
              <a:spcBef>
                <a:spcPts val="1000"/>
              </a:spcBef>
              <a:spcAft>
                <a:spcPct val="0"/>
              </a:spcAft>
              <a:buClr>
                <a:schemeClr val="tx2">
                  <a:lumMod val="75000"/>
                </a:schemeClr>
              </a:buClr>
              <a:buSzPct val="80000"/>
              <a:buFont typeface="Wingdings" panose="05000000000000000000" pitchFamily="2" charset="2"/>
              <a:buChar char="ü"/>
              <a:defRPr sz="1400" kern="1200">
                <a:solidFill>
                  <a:schemeClr val="tx1"/>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marL="0" indent="0" algn="ctr">
              <a:buFont typeface="Wingdings" panose="05000000000000000000" pitchFamily="2" charset="2"/>
              <a:buNone/>
            </a:pPr>
            <a:r>
              <a:rPr lang="en-US" sz="1600" b="1" dirty="0"/>
              <a:t>Domestic Passenger Transport</a:t>
            </a:r>
            <a:endParaRPr lang="en-IN" sz="1600" b="1" dirty="0"/>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a:ext>
            </a:extLst>
          </a:blip>
          <a:srcRect l="22037" t="15509" r="27080" b="15740"/>
          <a:stretch/>
        </p:blipFill>
        <p:spPr>
          <a:xfrm>
            <a:off x="1392115" y="3657051"/>
            <a:ext cx="1242565" cy="1678873"/>
          </a:xfrm>
          <a:prstGeom prst="rect">
            <a:avLst/>
          </a:prstGeom>
        </p:spPr>
      </p:pic>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l="9385" t="8704" r="7778" b="8333"/>
          <a:stretch/>
        </p:blipFill>
        <p:spPr>
          <a:xfrm>
            <a:off x="6174910" y="3657051"/>
            <a:ext cx="1800535" cy="1803288"/>
          </a:xfrm>
          <a:prstGeom prst="rect">
            <a:avLst/>
          </a:prstGeom>
        </p:spPr>
      </p:pic>
      <p:pic>
        <p:nvPicPr>
          <p:cNvPr id="30" name="Picture 29"/>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8714007" y="3657051"/>
            <a:ext cx="3014442" cy="1681526"/>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87162" y="3872599"/>
            <a:ext cx="1907710" cy="1247775"/>
          </a:xfrm>
          <a:prstGeom prst="rect">
            <a:avLst/>
          </a:prstGeom>
        </p:spPr>
      </p:pic>
    </p:spTree>
    <p:extLst>
      <p:ext uri="{BB962C8B-B14F-4D97-AF65-F5344CB8AC3E}">
        <p14:creationId xmlns:p14="http://schemas.microsoft.com/office/powerpoint/2010/main" val="1027916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295275"/>
            <a:ext cx="8761413" cy="8270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Case Study</a:t>
            </a:r>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378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8EABBEB-5880-4660-9595-B95AE76461DA}" type="slidenum">
              <a:rPr lang="en-IN" altLang="en-US">
                <a:solidFill>
                  <a:schemeClr val="bg1"/>
                </a:solidFill>
              </a:rPr>
              <a:pPr>
                <a:spcBef>
                  <a:spcPct val="0"/>
                </a:spcBef>
                <a:buClrTx/>
                <a:buSzTx/>
                <a:buFontTx/>
                <a:buNone/>
              </a:pPr>
              <a:t>32</a:t>
            </a:fld>
            <a:endParaRPr lang="en-IN" altLang="en-US">
              <a:solidFill>
                <a:schemeClr val="bg1"/>
              </a:solidFill>
            </a:endParaRPr>
          </a:p>
        </p:txBody>
      </p:sp>
      <p:sp>
        <p:nvSpPr>
          <p:cNvPr id="4" name="TextBox 3"/>
          <p:cNvSpPr txBox="1"/>
          <p:nvPr/>
        </p:nvSpPr>
        <p:spPr>
          <a:xfrm>
            <a:off x="762379" y="1821844"/>
            <a:ext cx="11013743" cy="4031873"/>
          </a:xfrm>
          <a:prstGeom prst="rect">
            <a:avLst/>
          </a:prstGeom>
          <a:noFill/>
        </p:spPr>
        <p:txBody>
          <a:bodyPr wrap="square" rtlCol="0">
            <a:spAutoFit/>
          </a:bodyPr>
          <a:lstStyle/>
          <a:p>
            <a:r>
              <a:rPr lang="en-IN" sz="3200" b="1" dirty="0">
                <a:latin typeface="+mn-lt"/>
              </a:rPr>
              <a:t>Case: </a:t>
            </a:r>
          </a:p>
          <a:p>
            <a:pPr algn="just"/>
            <a:r>
              <a:rPr lang="en-IN" sz="3200" b="1" dirty="0">
                <a:latin typeface="+mn-lt"/>
              </a:rPr>
              <a:t> - </a:t>
            </a:r>
            <a:r>
              <a:rPr lang="en-IN" sz="3200" dirty="0">
                <a:latin typeface="+mn-lt"/>
              </a:rPr>
              <a:t>M/s </a:t>
            </a:r>
            <a:r>
              <a:rPr lang="en-IN" sz="3200" dirty="0" err="1">
                <a:latin typeface="+mn-lt"/>
              </a:rPr>
              <a:t>Khwaja</a:t>
            </a:r>
            <a:r>
              <a:rPr lang="en-IN" sz="3200" dirty="0">
                <a:latin typeface="+mn-lt"/>
              </a:rPr>
              <a:t> LLC made the following supplies for VAT purposes. All supplies are inclusive of VAT.</a:t>
            </a:r>
          </a:p>
          <a:p>
            <a:pPr algn="just"/>
            <a:endParaRPr lang="en-IN" sz="3200" dirty="0">
              <a:latin typeface="+mn-lt"/>
            </a:endParaRPr>
          </a:p>
          <a:p>
            <a:pPr algn="just"/>
            <a:r>
              <a:rPr lang="en-IN" sz="3200" b="1" dirty="0">
                <a:latin typeface="+mn-lt"/>
              </a:rPr>
              <a:t> - </a:t>
            </a:r>
            <a:r>
              <a:rPr lang="en-IN" sz="3200" dirty="0">
                <a:latin typeface="+mn-lt"/>
              </a:rPr>
              <a:t>Standard Rate of 5% applies.</a:t>
            </a:r>
          </a:p>
          <a:p>
            <a:pPr algn="just"/>
            <a:endParaRPr lang="en-IN" sz="3200" dirty="0">
              <a:latin typeface="+mn-lt"/>
            </a:endParaRPr>
          </a:p>
          <a:p>
            <a:pPr algn="just"/>
            <a:r>
              <a:rPr lang="en-IN" sz="3200" b="1" dirty="0">
                <a:latin typeface="+mn-lt"/>
              </a:rPr>
              <a:t> - </a:t>
            </a:r>
            <a:r>
              <a:rPr lang="en-IN" sz="3200" dirty="0">
                <a:latin typeface="+mn-lt"/>
              </a:rPr>
              <a:t>Expenses incurred in the making of total supplies amounted to AED 85,000 (VAT included)</a:t>
            </a:r>
            <a:endParaRPr lang="en-IN" sz="3200" b="1" dirty="0">
              <a:latin typeface="+mn-lt"/>
            </a:endParaRPr>
          </a:p>
        </p:txBody>
      </p:sp>
    </p:spTree>
    <p:extLst>
      <p:ext uri="{BB962C8B-B14F-4D97-AF65-F5344CB8AC3E}">
        <p14:creationId xmlns:p14="http://schemas.microsoft.com/office/powerpoint/2010/main" val="17712519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295275"/>
            <a:ext cx="8761413" cy="8270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Scenarios</a:t>
            </a:r>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378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8EABBEB-5880-4660-9595-B95AE76461DA}" type="slidenum">
              <a:rPr lang="en-IN" altLang="en-US">
                <a:solidFill>
                  <a:schemeClr val="bg1"/>
                </a:solidFill>
              </a:rPr>
              <a:pPr>
                <a:spcBef>
                  <a:spcPct val="0"/>
                </a:spcBef>
                <a:buClrTx/>
                <a:buSzTx/>
                <a:buFontTx/>
                <a:buNone/>
              </a:pPr>
              <a:t>33</a:t>
            </a:fld>
            <a:endParaRPr lang="en-IN" altLang="en-US">
              <a:solidFill>
                <a:schemeClr val="bg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78013936"/>
              </p:ext>
            </p:extLst>
          </p:nvPr>
        </p:nvGraphicFramePr>
        <p:xfrm>
          <a:off x="1219201" y="1564706"/>
          <a:ext cx="9779355" cy="4368254"/>
        </p:xfrm>
        <a:graphic>
          <a:graphicData uri="http://schemas.openxmlformats.org/drawingml/2006/table">
            <a:tbl>
              <a:tblPr firstRow="1" bandRow="1">
                <a:tableStyleId>{7E9639D4-E3E2-4D34-9284-5A2195B3D0D7}</a:tableStyleId>
              </a:tblPr>
              <a:tblGrid>
                <a:gridCol w="1953115">
                  <a:extLst>
                    <a:ext uri="{9D8B030D-6E8A-4147-A177-3AD203B41FA5}">
                      <a16:colId xmlns:a16="http://schemas.microsoft.com/office/drawing/2014/main" xmlns="" val="20000"/>
                    </a:ext>
                  </a:extLst>
                </a:gridCol>
                <a:gridCol w="1956560">
                  <a:extLst>
                    <a:ext uri="{9D8B030D-6E8A-4147-A177-3AD203B41FA5}">
                      <a16:colId xmlns:a16="http://schemas.microsoft.com/office/drawing/2014/main" xmlns="" val="20001"/>
                    </a:ext>
                  </a:extLst>
                </a:gridCol>
                <a:gridCol w="1956560">
                  <a:extLst>
                    <a:ext uri="{9D8B030D-6E8A-4147-A177-3AD203B41FA5}">
                      <a16:colId xmlns:a16="http://schemas.microsoft.com/office/drawing/2014/main" xmlns="" val="20002"/>
                    </a:ext>
                  </a:extLst>
                </a:gridCol>
                <a:gridCol w="1956560">
                  <a:extLst>
                    <a:ext uri="{9D8B030D-6E8A-4147-A177-3AD203B41FA5}">
                      <a16:colId xmlns:a16="http://schemas.microsoft.com/office/drawing/2014/main" xmlns="" val="20003"/>
                    </a:ext>
                  </a:extLst>
                </a:gridCol>
                <a:gridCol w="1956560">
                  <a:extLst>
                    <a:ext uri="{9D8B030D-6E8A-4147-A177-3AD203B41FA5}">
                      <a16:colId xmlns:a16="http://schemas.microsoft.com/office/drawing/2014/main" xmlns="" val="20004"/>
                    </a:ext>
                  </a:extLst>
                </a:gridCol>
              </a:tblGrid>
              <a:tr h="382168">
                <a:tc>
                  <a:txBody>
                    <a:bodyPr/>
                    <a:lstStyle/>
                    <a:p>
                      <a:r>
                        <a:rPr lang="en-IN" dirty="0"/>
                        <a:t>Particulars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IN" dirty="0"/>
                        <a:t>Scenario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IN" dirty="0"/>
                        <a:t>Scenario 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IN" dirty="0"/>
                        <a:t>Scenario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IN" dirty="0"/>
                        <a:t>Scenario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xmlns="" val="10000"/>
                  </a:ext>
                </a:extLst>
              </a:tr>
              <a:tr h="504226">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Value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Value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Value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Value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870465">
                <a:tc>
                  <a:txBody>
                    <a:bodyPr/>
                    <a:lstStyle/>
                    <a:p>
                      <a:r>
                        <a:rPr lang="en-IN" dirty="0"/>
                        <a:t>Standard Rated</a:t>
                      </a:r>
                      <a:r>
                        <a:rPr lang="en-IN" baseline="0" dirty="0"/>
                        <a:t> Supplies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60,000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100,000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870465">
                <a:tc>
                  <a:txBody>
                    <a:bodyPr/>
                    <a:lstStyle/>
                    <a:p>
                      <a:r>
                        <a:rPr lang="en-IN" dirty="0"/>
                        <a:t>Zero Rated Supplies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10,000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100,000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870465">
                <a:tc>
                  <a:txBody>
                    <a:bodyPr/>
                    <a:lstStyle/>
                    <a:p>
                      <a:r>
                        <a:rPr lang="en-IN" dirty="0"/>
                        <a:t>Exempt Supplies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30,000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100,000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r h="87046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N" dirty="0"/>
                        <a:t>Total Supplies</a:t>
                      </a:r>
                    </a:p>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a:t>100,000</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100,000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100,000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IN" dirty="0"/>
                        <a:t>100,000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28994973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295275"/>
            <a:ext cx="8761413" cy="8270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Scenarios</a:t>
            </a:r>
          </a:p>
        </p:txBody>
      </p:sp>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37893"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8EABBEB-5880-4660-9595-B95AE76461DA}" type="slidenum">
              <a:rPr lang="en-IN" altLang="en-US">
                <a:solidFill>
                  <a:schemeClr val="bg1"/>
                </a:solidFill>
              </a:rPr>
              <a:pPr>
                <a:spcBef>
                  <a:spcPct val="0"/>
                </a:spcBef>
                <a:buClrTx/>
                <a:buSzTx/>
                <a:buFontTx/>
                <a:buNone/>
              </a:pPr>
              <a:t>34</a:t>
            </a:fld>
            <a:endParaRPr lang="en-IN" altLang="en-US">
              <a:solidFill>
                <a:schemeClr val="bg1"/>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693869328"/>
              </p:ext>
            </p:extLst>
          </p:nvPr>
        </p:nvGraphicFramePr>
        <p:xfrm>
          <a:off x="1300766" y="1730130"/>
          <a:ext cx="9775065" cy="4964252"/>
        </p:xfrm>
        <a:graphic>
          <a:graphicData uri="http://schemas.openxmlformats.org/drawingml/2006/table">
            <a:tbl>
              <a:tblPr firstRow="1" bandRow="1">
                <a:tableStyleId>{073A0DAA-6AF3-43AB-8588-CEC1D06C72B9}</a:tableStyleId>
              </a:tblPr>
              <a:tblGrid>
                <a:gridCol w="4056845">
                  <a:extLst>
                    <a:ext uri="{9D8B030D-6E8A-4147-A177-3AD203B41FA5}">
                      <a16:colId xmlns:a16="http://schemas.microsoft.com/office/drawing/2014/main" xmlns="" val="20000"/>
                    </a:ext>
                  </a:extLst>
                </a:gridCol>
                <a:gridCol w="1403797">
                  <a:extLst>
                    <a:ext uri="{9D8B030D-6E8A-4147-A177-3AD203B41FA5}">
                      <a16:colId xmlns:a16="http://schemas.microsoft.com/office/drawing/2014/main" xmlns="" val="20001"/>
                    </a:ext>
                  </a:extLst>
                </a:gridCol>
                <a:gridCol w="1661375">
                  <a:extLst>
                    <a:ext uri="{9D8B030D-6E8A-4147-A177-3AD203B41FA5}">
                      <a16:colId xmlns:a16="http://schemas.microsoft.com/office/drawing/2014/main" xmlns="" val="20002"/>
                    </a:ext>
                  </a:extLst>
                </a:gridCol>
                <a:gridCol w="1416676">
                  <a:extLst>
                    <a:ext uri="{9D8B030D-6E8A-4147-A177-3AD203B41FA5}">
                      <a16:colId xmlns:a16="http://schemas.microsoft.com/office/drawing/2014/main" xmlns="" val="20003"/>
                    </a:ext>
                  </a:extLst>
                </a:gridCol>
                <a:gridCol w="1236372">
                  <a:extLst>
                    <a:ext uri="{9D8B030D-6E8A-4147-A177-3AD203B41FA5}">
                      <a16:colId xmlns:a16="http://schemas.microsoft.com/office/drawing/2014/main" xmlns="" val="20004"/>
                    </a:ext>
                  </a:extLst>
                </a:gridCol>
              </a:tblGrid>
              <a:tr h="379237">
                <a:tc>
                  <a:txBody>
                    <a:bodyPr/>
                    <a:lstStyle/>
                    <a:p>
                      <a:r>
                        <a:rPr lang="en-IN" dirty="0"/>
                        <a:t>Particulars</a:t>
                      </a:r>
                    </a:p>
                  </a:txBody>
                  <a:tcPr>
                    <a:solidFill>
                      <a:schemeClr val="tx2"/>
                    </a:solidFill>
                  </a:tcPr>
                </a:tc>
                <a:tc>
                  <a:txBody>
                    <a:bodyPr/>
                    <a:lstStyle/>
                    <a:p>
                      <a:r>
                        <a:rPr lang="en-IN" dirty="0"/>
                        <a:t>Scenario 1</a:t>
                      </a:r>
                    </a:p>
                  </a:txBody>
                  <a:tcPr>
                    <a:solidFill>
                      <a:schemeClr val="tx2"/>
                    </a:solidFill>
                  </a:tcPr>
                </a:tc>
                <a:tc>
                  <a:txBody>
                    <a:bodyPr/>
                    <a:lstStyle/>
                    <a:p>
                      <a:r>
                        <a:rPr lang="en-IN" dirty="0"/>
                        <a:t>Scenario 2</a:t>
                      </a:r>
                    </a:p>
                  </a:txBody>
                  <a:tcPr>
                    <a:solidFill>
                      <a:schemeClr val="tx2"/>
                    </a:solidFill>
                  </a:tcPr>
                </a:tc>
                <a:tc>
                  <a:txBody>
                    <a:bodyPr/>
                    <a:lstStyle/>
                    <a:p>
                      <a:r>
                        <a:rPr lang="en-IN" dirty="0"/>
                        <a:t>Scenario 3</a:t>
                      </a:r>
                    </a:p>
                  </a:txBody>
                  <a:tcPr>
                    <a:solidFill>
                      <a:schemeClr val="tx2"/>
                    </a:solidFill>
                  </a:tcPr>
                </a:tc>
                <a:tc>
                  <a:txBody>
                    <a:bodyPr/>
                    <a:lstStyle/>
                    <a:p>
                      <a:r>
                        <a:rPr lang="en-IN" dirty="0"/>
                        <a:t>Scenario 4</a:t>
                      </a:r>
                    </a:p>
                  </a:txBody>
                  <a:tcPr>
                    <a:solidFill>
                      <a:schemeClr val="tx2"/>
                    </a:solidFill>
                  </a:tcPr>
                </a:tc>
                <a:extLst>
                  <a:ext uri="{0D108BD9-81ED-4DB2-BD59-A6C34878D82A}">
                    <a16:rowId xmlns:a16="http://schemas.microsoft.com/office/drawing/2014/main" xmlns="" val="10000"/>
                  </a:ext>
                </a:extLst>
              </a:tr>
              <a:tr h="563828">
                <a:tc>
                  <a:txBody>
                    <a:bodyPr/>
                    <a:lstStyle/>
                    <a:p>
                      <a:endParaRPr lang="en-IN" dirty="0"/>
                    </a:p>
                  </a:txBody>
                  <a:tcPr/>
                </a:tc>
                <a:tc>
                  <a:txBody>
                    <a:bodyPr/>
                    <a:lstStyle/>
                    <a:p>
                      <a:pPr algn="ctr"/>
                      <a:r>
                        <a:rPr lang="en-IN" dirty="0"/>
                        <a:t>Value       </a:t>
                      </a:r>
                    </a:p>
                  </a:txBody>
                  <a:tcPr/>
                </a:tc>
                <a:tc>
                  <a:txBody>
                    <a:bodyPr/>
                    <a:lstStyle/>
                    <a:p>
                      <a:pPr algn="ctr"/>
                      <a:r>
                        <a:rPr lang="en-IN" dirty="0"/>
                        <a:t>Value</a:t>
                      </a:r>
                    </a:p>
                  </a:txBody>
                  <a:tcPr/>
                </a:tc>
                <a:tc>
                  <a:txBody>
                    <a:bodyPr/>
                    <a:lstStyle/>
                    <a:p>
                      <a:pPr algn="ctr"/>
                      <a:r>
                        <a:rPr lang="en-IN" dirty="0"/>
                        <a:t>Value</a:t>
                      </a:r>
                    </a:p>
                  </a:txBody>
                  <a:tcPr/>
                </a:tc>
                <a:tc>
                  <a:txBody>
                    <a:bodyPr/>
                    <a:lstStyle/>
                    <a:p>
                      <a:pPr algn="ctr"/>
                      <a:r>
                        <a:rPr lang="en-IN" dirty="0"/>
                        <a:t>Value</a:t>
                      </a:r>
                    </a:p>
                  </a:txBody>
                  <a:tcPr/>
                </a:tc>
                <a:extLst>
                  <a:ext uri="{0D108BD9-81ED-4DB2-BD59-A6C34878D82A}">
                    <a16:rowId xmlns:a16="http://schemas.microsoft.com/office/drawing/2014/main" xmlns="" val="10001"/>
                  </a:ext>
                </a:extLst>
              </a:tr>
              <a:tr h="404856">
                <a:tc>
                  <a:txBody>
                    <a:bodyPr/>
                    <a:lstStyle/>
                    <a:p>
                      <a:r>
                        <a:rPr lang="en-IN" dirty="0"/>
                        <a:t>Standard Rated</a:t>
                      </a:r>
                      <a:r>
                        <a:rPr lang="en-IN" baseline="0" dirty="0"/>
                        <a:t> Supplies </a:t>
                      </a:r>
                      <a:r>
                        <a:rPr lang="en-IN" sz="1800" kern="1200" dirty="0">
                          <a:solidFill>
                            <a:schemeClr val="tx1"/>
                          </a:solidFill>
                          <a:effectLst/>
                          <a:latin typeface="+mn-lt"/>
                          <a:ea typeface="+mn-ea"/>
                          <a:cs typeface="+mn-cs"/>
                        </a:rPr>
                        <a:t>(60,000*5/105%)</a:t>
                      </a:r>
                      <a:endParaRPr lang="en-IN" dirty="0">
                        <a:solidFill>
                          <a:schemeClr val="tx1"/>
                        </a:solidFill>
                      </a:endParaRPr>
                    </a:p>
                  </a:txBody>
                  <a:tcPr/>
                </a:tc>
                <a:tc>
                  <a:txBody>
                    <a:bodyPr/>
                    <a:lstStyle/>
                    <a:p>
                      <a:pPr algn="ctr"/>
                      <a:r>
                        <a:rPr lang="en-IN" dirty="0"/>
                        <a:t>2,857</a:t>
                      </a:r>
                    </a:p>
                  </a:txBody>
                  <a:tcPr/>
                </a:tc>
                <a:tc>
                  <a:txBody>
                    <a:bodyPr/>
                    <a:lstStyle/>
                    <a:p>
                      <a:pPr algn="ctr"/>
                      <a:r>
                        <a:rPr lang="en-IN" dirty="0"/>
                        <a:t>4,762</a:t>
                      </a:r>
                    </a:p>
                  </a:txBody>
                  <a:tcPr/>
                </a:tc>
                <a:tc>
                  <a:txBody>
                    <a:bodyPr/>
                    <a:lstStyle/>
                    <a:p>
                      <a:pPr algn="ctr"/>
                      <a:r>
                        <a:rPr lang="en-IN" dirty="0"/>
                        <a:t>-</a:t>
                      </a:r>
                    </a:p>
                  </a:txBody>
                  <a:tcPr/>
                </a:tc>
                <a:tc>
                  <a:txBody>
                    <a:bodyPr/>
                    <a:lstStyle/>
                    <a:p>
                      <a:pPr algn="ctr"/>
                      <a:r>
                        <a:rPr lang="en-IN" dirty="0"/>
                        <a:t>-</a:t>
                      </a:r>
                    </a:p>
                  </a:txBody>
                  <a:tcPr/>
                </a:tc>
                <a:extLst>
                  <a:ext uri="{0D108BD9-81ED-4DB2-BD59-A6C34878D82A}">
                    <a16:rowId xmlns:a16="http://schemas.microsoft.com/office/drawing/2014/main" xmlns="" val="10002"/>
                  </a:ext>
                </a:extLst>
              </a:tr>
              <a:tr h="463639">
                <a:tc>
                  <a:txBody>
                    <a:bodyPr/>
                    <a:lstStyle/>
                    <a:p>
                      <a:r>
                        <a:rPr lang="en-IN" dirty="0"/>
                        <a:t>Zero Rated Supplies</a:t>
                      </a:r>
                    </a:p>
                  </a:txBody>
                  <a:tcPr/>
                </a:tc>
                <a:tc>
                  <a:txBody>
                    <a:bodyPr/>
                    <a:lstStyle/>
                    <a:p>
                      <a:pPr algn="ctr"/>
                      <a:r>
                        <a:rPr lang="en-IN" dirty="0"/>
                        <a:t>-</a:t>
                      </a:r>
                    </a:p>
                  </a:txBody>
                  <a:tcPr/>
                </a:tc>
                <a:tc>
                  <a:txBody>
                    <a:bodyPr/>
                    <a:lstStyle/>
                    <a:p>
                      <a:pPr algn="ctr"/>
                      <a:r>
                        <a:rPr lang="en-IN" dirty="0"/>
                        <a:t>-</a:t>
                      </a:r>
                    </a:p>
                  </a:txBody>
                  <a:tcPr/>
                </a:tc>
                <a:tc>
                  <a:txBody>
                    <a:bodyPr/>
                    <a:lstStyle/>
                    <a:p>
                      <a:pPr algn="ctr"/>
                      <a:r>
                        <a:rPr lang="en-IN" dirty="0"/>
                        <a:t>-</a:t>
                      </a:r>
                    </a:p>
                  </a:txBody>
                  <a:tcPr/>
                </a:tc>
                <a:tc>
                  <a:txBody>
                    <a:bodyPr/>
                    <a:lstStyle/>
                    <a:p>
                      <a:pPr algn="ctr"/>
                      <a:r>
                        <a:rPr lang="en-IN" dirty="0"/>
                        <a:t>-</a:t>
                      </a:r>
                    </a:p>
                  </a:txBody>
                  <a:tcPr/>
                </a:tc>
                <a:extLst>
                  <a:ext uri="{0D108BD9-81ED-4DB2-BD59-A6C34878D82A}">
                    <a16:rowId xmlns:a16="http://schemas.microsoft.com/office/drawing/2014/main" xmlns="" val="10003"/>
                  </a:ext>
                </a:extLst>
              </a:tr>
              <a:tr h="425003">
                <a:tc>
                  <a:txBody>
                    <a:bodyPr/>
                    <a:lstStyle/>
                    <a:p>
                      <a:r>
                        <a:rPr lang="en-IN" dirty="0"/>
                        <a:t>Exempt Supplies</a:t>
                      </a:r>
                    </a:p>
                  </a:txBody>
                  <a:tcPr/>
                </a:tc>
                <a:tc>
                  <a:txBody>
                    <a:bodyPr/>
                    <a:lstStyle/>
                    <a:p>
                      <a:pPr algn="ctr"/>
                      <a:r>
                        <a:rPr lang="en-IN" dirty="0"/>
                        <a:t>-</a:t>
                      </a:r>
                    </a:p>
                  </a:txBody>
                  <a:tcPr/>
                </a:tc>
                <a:tc>
                  <a:txBody>
                    <a:bodyPr/>
                    <a:lstStyle/>
                    <a:p>
                      <a:pPr algn="ctr"/>
                      <a:r>
                        <a:rPr lang="en-IN" dirty="0"/>
                        <a:t>-</a:t>
                      </a:r>
                    </a:p>
                  </a:txBody>
                  <a:tcPr/>
                </a:tc>
                <a:tc>
                  <a:txBody>
                    <a:bodyPr/>
                    <a:lstStyle/>
                    <a:p>
                      <a:pPr algn="ctr"/>
                      <a:r>
                        <a:rPr lang="en-IN" dirty="0"/>
                        <a:t>-</a:t>
                      </a:r>
                    </a:p>
                  </a:txBody>
                  <a:tcPr/>
                </a:tc>
                <a:tc>
                  <a:txBody>
                    <a:bodyPr/>
                    <a:lstStyle/>
                    <a:p>
                      <a:pPr algn="ctr"/>
                      <a:r>
                        <a:rPr lang="en-IN" dirty="0"/>
                        <a:t>-</a:t>
                      </a:r>
                    </a:p>
                  </a:txBody>
                  <a:tcPr/>
                </a:tc>
                <a:extLst>
                  <a:ext uri="{0D108BD9-81ED-4DB2-BD59-A6C34878D82A}">
                    <a16:rowId xmlns:a16="http://schemas.microsoft.com/office/drawing/2014/main" xmlns="" val="10004"/>
                  </a:ext>
                </a:extLst>
              </a:tr>
              <a:tr h="46363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IN" dirty="0"/>
                        <a:t>Total Output VAT</a:t>
                      </a:r>
                    </a:p>
                    <a:p>
                      <a:endParaRPr lang="en-IN" dirty="0"/>
                    </a:p>
                  </a:txBody>
                  <a:tcPr/>
                </a:tc>
                <a:tc>
                  <a:txBody>
                    <a:bodyPr/>
                    <a:lstStyle/>
                    <a:p>
                      <a:pPr algn="ctr"/>
                      <a:r>
                        <a:rPr lang="en-IN" dirty="0"/>
                        <a:t>2,857</a:t>
                      </a:r>
                    </a:p>
                  </a:txBody>
                  <a:tcPr/>
                </a:tc>
                <a:tc>
                  <a:txBody>
                    <a:bodyPr/>
                    <a:lstStyle/>
                    <a:p>
                      <a:pPr algn="ctr"/>
                      <a:r>
                        <a:rPr lang="en-IN" dirty="0"/>
                        <a:t>4,762</a:t>
                      </a:r>
                    </a:p>
                  </a:txBody>
                  <a:tcPr/>
                </a:tc>
                <a:tc>
                  <a:txBody>
                    <a:bodyPr/>
                    <a:lstStyle/>
                    <a:p>
                      <a:pPr algn="ctr"/>
                      <a:r>
                        <a:rPr lang="en-IN" dirty="0"/>
                        <a:t>-</a:t>
                      </a:r>
                    </a:p>
                  </a:txBody>
                  <a:tcPr/>
                </a:tc>
                <a:tc>
                  <a:txBody>
                    <a:bodyPr/>
                    <a:lstStyle/>
                    <a:p>
                      <a:pPr algn="ctr"/>
                      <a:r>
                        <a:rPr lang="en-IN" dirty="0"/>
                        <a:t>-</a:t>
                      </a:r>
                    </a:p>
                  </a:txBody>
                  <a:tcPr/>
                </a:tc>
                <a:extLst>
                  <a:ext uri="{0D108BD9-81ED-4DB2-BD59-A6C34878D82A}">
                    <a16:rowId xmlns:a16="http://schemas.microsoft.com/office/drawing/2014/main" xmlns="" val="10005"/>
                  </a:ext>
                </a:extLst>
              </a:tr>
              <a:tr h="663665">
                <a:tc>
                  <a:txBody>
                    <a:bodyPr/>
                    <a:lstStyle/>
                    <a:p>
                      <a:r>
                        <a:rPr lang="en-IN" i="1" dirty="0"/>
                        <a:t>Less:</a:t>
                      </a:r>
                      <a:r>
                        <a:rPr lang="en-IN" dirty="0"/>
                        <a:t> Apportioned</a:t>
                      </a:r>
                      <a:r>
                        <a:rPr lang="en-IN" baseline="0" dirty="0"/>
                        <a:t> input VAT on expenses to make standard-rated and zero-rated supplies. [(85,000 *60% * 5/105) + (85,000 * 10% * 5/100)]</a:t>
                      </a:r>
                      <a:endParaRPr lang="en-IN" dirty="0"/>
                    </a:p>
                  </a:txBody>
                  <a:tcPr/>
                </a:tc>
                <a:tc>
                  <a:txBody>
                    <a:bodyPr/>
                    <a:lstStyle/>
                    <a:p>
                      <a:pPr algn="ctr"/>
                      <a:r>
                        <a:rPr lang="en-IN" dirty="0"/>
                        <a:t>2,833</a:t>
                      </a:r>
                    </a:p>
                  </a:txBody>
                  <a:tcPr/>
                </a:tc>
                <a:tc>
                  <a:txBody>
                    <a:bodyPr/>
                    <a:lstStyle/>
                    <a:p>
                      <a:pPr algn="ctr"/>
                      <a:r>
                        <a:rPr lang="en-IN" dirty="0"/>
                        <a:t>4,048</a:t>
                      </a:r>
                    </a:p>
                  </a:txBody>
                  <a:tcPr/>
                </a:tc>
                <a:tc>
                  <a:txBody>
                    <a:bodyPr/>
                    <a:lstStyle/>
                    <a:p>
                      <a:pPr algn="ctr"/>
                      <a:r>
                        <a:rPr lang="en-IN" dirty="0"/>
                        <a:t>4,048</a:t>
                      </a:r>
                    </a:p>
                  </a:txBody>
                  <a:tcPr/>
                </a:tc>
                <a:tc>
                  <a:txBody>
                    <a:bodyPr/>
                    <a:lstStyle/>
                    <a:p>
                      <a:pPr algn="ctr"/>
                      <a:r>
                        <a:rPr lang="en-IN" dirty="0"/>
                        <a:t>-</a:t>
                      </a:r>
                    </a:p>
                  </a:txBody>
                  <a:tcPr/>
                </a:tc>
                <a:extLst>
                  <a:ext uri="{0D108BD9-81ED-4DB2-BD59-A6C34878D82A}">
                    <a16:rowId xmlns:a16="http://schemas.microsoft.com/office/drawing/2014/main" xmlns="" val="10006"/>
                  </a:ext>
                </a:extLst>
              </a:tr>
              <a:tr h="663665">
                <a:tc>
                  <a:txBody>
                    <a:bodyPr/>
                    <a:lstStyle/>
                    <a:p>
                      <a:r>
                        <a:rPr lang="en-IN" dirty="0"/>
                        <a:t>Net VAT due / (refundable)</a:t>
                      </a:r>
                    </a:p>
                  </a:txBody>
                  <a:tcPr/>
                </a:tc>
                <a:tc>
                  <a:txBody>
                    <a:bodyPr/>
                    <a:lstStyle/>
                    <a:p>
                      <a:pPr algn="ctr"/>
                      <a:r>
                        <a:rPr lang="en-IN" dirty="0"/>
                        <a:t>24</a:t>
                      </a:r>
                    </a:p>
                  </a:txBody>
                  <a:tcPr/>
                </a:tc>
                <a:tc>
                  <a:txBody>
                    <a:bodyPr/>
                    <a:lstStyle/>
                    <a:p>
                      <a:pPr algn="ctr"/>
                      <a:r>
                        <a:rPr lang="en-IN" dirty="0"/>
                        <a:t>714</a:t>
                      </a:r>
                    </a:p>
                  </a:txBody>
                  <a:tcPr/>
                </a:tc>
                <a:tc>
                  <a:txBody>
                    <a:bodyPr/>
                    <a:lstStyle/>
                    <a:p>
                      <a:pPr algn="ctr"/>
                      <a:r>
                        <a:rPr lang="en-IN" dirty="0"/>
                        <a:t>(4,048)</a:t>
                      </a:r>
                    </a:p>
                  </a:txBody>
                  <a:tcPr/>
                </a:tc>
                <a:tc>
                  <a:txBody>
                    <a:bodyPr/>
                    <a:lstStyle/>
                    <a:p>
                      <a:pPr algn="ctr"/>
                      <a:r>
                        <a:rPr lang="en-IN" dirty="0"/>
                        <a:t>-</a:t>
                      </a:r>
                    </a:p>
                  </a:txBody>
                  <a:tcPr/>
                </a:tc>
                <a:extLst>
                  <a:ext uri="{0D108BD9-81ED-4DB2-BD59-A6C34878D82A}">
                    <a16:rowId xmlns:a16="http://schemas.microsoft.com/office/drawing/2014/main" xmlns="" val="10007"/>
                  </a:ext>
                </a:extLst>
              </a:tr>
            </a:tbl>
          </a:graphicData>
        </a:graphic>
      </p:graphicFrame>
      <p:sp>
        <p:nvSpPr>
          <p:cNvPr id="4" name="TextBox 3"/>
          <p:cNvSpPr txBox="1"/>
          <p:nvPr/>
        </p:nvSpPr>
        <p:spPr>
          <a:xfrm>
            <a:off x="1300766" y="1360798"/>
            <a:ext cx="7068534" cy="369332"/>
          </a:xfrm>
          <a:prstGeom prst="rect">
            <a:avLst/>
          </a:prstGeom>
          <a:noFill/>
        </p:spPr>
        <p:txBody>
          <a:bodyPr wrap="square" rtlCol="0">
            <a:spAutoFit/>
          </a:bodyPr>
          <a:lstStyle/>
          <a:p>
            <a:r>
              <a:rPr lang="en-IN" dirty="0">
                <a:latin typeface="+mn-lt"/>
              </a:rPr>
              <a:t>Net VAT due to / (refunded by) </a:t>
            </a:r>
            <a:r>
              <a:rPr lang="en-IN" dirty="0" err="1">
                <a:latin typeface="+mn-lt"/>
              </a:rPr>
              <a:t>Khwaja</a:t>
            </a:r>
            <a:r>
              <a:rPr lang="en-IN" dirty="0">
                <a:latin typeface="+mn-lt"/>
              </a:rPr>
              <a:t> LLC will be calculated as follows: </a:t>
            </a:r>
          </a:p>
        </p:txBody>
      </p:sp>
    </p:spTree>
    <p:extLst>
      <p:ext uri="{BB962C8B-B14F-4D97-AF65-F5344CB8AC3E}">
        <p14:creationId xmlns:p14="http://schemas.microsoft.com/office/powerpoint/2010/main" val="12106027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95275"/>
            <a:ext cx="8761413" cy="8270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Meaning and Scope of Supply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74048274"/>
              </p:ext>
            </p:extLst>
          </p:nvPr>
        </p:nvGraphicFramePr>
        <p:xfrm>
          <a:off x="1790163" y="2215167"/>
          <a:ext cx="8706118" cy="3271234"/>
        </p:xfrm>
        <a:graphic>
          <a:graphicData uri="http://schemas.openxmlformats.org/drawingml/2006/table">
            <a:tbl>
              <a:tblPr firstRow="1" bandRow="1">
                <a:tableStyleId>{073A0DAA-6AF3-43AB-8588-CEC1D06C72B9}</a:tableStyleId>
              </a:tblPr>
              <a:tblGrid>
                <a:gridCol w="2729640">
                  <a:extLst>
                    <a:ext uri="{9D8B030D-6E8A-4147-A177-3AD203B41FA5}">
                      <a16:colId xmlns:a16="http://schemas.microsoft.com/office/drawing/2014/main" xmlns="" val="20000"/>
                    </a:ext>
                  </a:extLst>
                </a:gridCol>
                <a:gridCol w="1443115">
                  <a:extLst>
                    <a:ext uri="{9D8B030D-6E8A-4147-A177-3AD203B41FA5}">
                      <a16:colId xmlns:a16="http://schemas.microsoft.com/office/drawing/2014/main" xmlns="" val="20001"/>
                    </a:ext>
                  </a:extLst>
                </a:gridCol>
                <a:gridCol w="1571222">
                  <a:extLst>
                    <a:ext uri="{9D8B030D-6E8A-4147-A177-3AD203B41FA5}">
                      <a16:colId xmlns:a16="http://schemas.microsoft.com/office/drawing/2014/main" xmlns="" val="20002"/>
                    </a:ext>
                  </a:extLst>
                </a:gridCol>
                <a:gridCol w="1663952">
                  <a:extLst>
                    <a:ext uri="{9D8B030D-6E8A-4147-A177-3AD203B41FA5}">
                      <a16:colId xmlns:a16="http://schemas.microsoft.com/office/drawing/2014/main" xmlns="" val="20003"/>
                    </a:ext>
                  </a:extLst>
                </a:gridCol>
                <a:gridCol w="1298189">
                  <a:extLst>
                    <a:ext uri="{9D8B030D-6E8A-4147-A177-3AD203B41FA5}">
                      <a16:colId xmlns:a16="http://schemas.microsoft.com/office/drawing/2014/main" xmlns="" val="20004"/>
                    </a:ext>
                  </a:extLst>
                </a:gridCol>
              </a:tblGrid>
              <a:tr h="734770">
                <a:tc>
                  <a:txBody>
                    <a:bodyPr/>
                    <a:lstStyle/>
                    <a:p>
                      <a:pPr marL="342900" indent="-342900" algn="l">
                        <a:buAutoNum type="alphaUcPeriod"/>
                      </a:pPr>
                      <a:r>
                        <a:rPr lang="en-IN" dirty="0"/>
                        <a:t>Output</a:t>
                      </a:r>
                      <a:r>
                        <a:rPr lang="en-IN" baseline="0" dirty="0"/>
                        <a:t> Tax</a:t>
                      </a:r>
                    </a:p>
                  </a:txBody>
                  <a:tcPr>
                    <a:solidFill>
                      <a:schemeClr val="tx2"/>
                    </a:solidFill>
                  </a:tcPr>
                </a:tc>
                <a:tc>
                  <a:txBody>
                    <a:bodyPr/>
                    <a:lstStyle/>
                    <a:p>
                      <a:pPr algn="ctr"/>
                      <a:r>
                        <a:rPr lang="en-IN" dirty="0"/>
                        <a:t>2,857</a:t>
                      </a:r>
                    </a:p>
                  </a:txBody>
                  <a:tcPr>
                    <a:solidFill>
                      <a:schemeClr val="tx2"/>
                    </a:solidFill>
                  </a:tcPr>
                </a:tc>
                <a:tc>
                  <a:txBody>
                    <a:bodyPr/>
                    <a:lstStyle/>
                    <a:p>
                      <a:pPr algn="ctr"/>
                      <a:r>
                        <a:rPr lang="en-IN" dirty="0"/>
                        <a:t>4,762</a:t>
                      </a:r>
                    </a:p>
                  </a:txBody>
                  <a:tcPr>
                    <a:solidFill>
                      <a:schemeClr val="tx2"/>
                    </a:solidFill>
                  </a:tcPr>
                </a:tc>
                <a:tc>
                  <a:txBody>
                    <a:bodyPr/>
                    <a:lstStyle/>
                    <a:p>
                      <a:pPr algn="ctr"/>
                      <a:r>
                        <a:rPr lang="en-IN" dirty="0"/>
                        <a:t>-</a:t>
                      </a:r>
                    </a:p>
                  </a:txBody>
                  <a:tcPr>
                    <a:solidFill>
                      <a:schemeClr val="tx2"/>
                    </a:solidFill>
                  </a:tcPr>
                </a:tc>
                <a:tc>
                  <a:txBody>
                    <a:bodyPr/>
                    <a:lstStyle/>
                    <a:p>
                      <a:pPr algn="ctr"/>
                      <a:r>
                        <a:rPr lang="en-IN" dirty="0"/>
                        <a:t>-</a:t>
                      </a:r>
                    </a:p>
                  </a:txBody>
                  <a:tcPr>
                    <a:solidFill>
                      <a:schemeClr val="tx2"/>
                    </a:solidFill>
                  </a:tcPr>
                </a:tc>
                <a:extLst>
                  <a:ext uri="{0D108BD9-81ED-4DB2-BD59-A6C34878D82A}">
                    <a16:rowId xmlns:a16="http://schemas.microsoft.com/office/drawing/2014/main" xmlns="" val="10000"/>
                  </a:ext>
                </a:extLst>
              </a:tr>
              <a:tr h="1268232">
                <a:tc>
                  <a:txBody>
                    <a:bodyPr/>
                    <a:lstStyle/>
                    <a:p>
                      <a:pPr algn="l"/>
                      <a:r>
                        <a:rPr lang="en-IN" dirty="0"/>
                        <a:t>B. Input Tax on Taxable Supplies </a:t>
                      </a:r>
                    </a:p>
                  </a:txBody>
                  <a:tcPr/>
                </a:tc>
                <a:tc>
                  <a:txBody>
                    <a:bodyPr/>
                    <a:lstStyle/>
                    <a:p>
                      <a:pPr algn="ctr"/>
                      <a:r>
                        <a:rPr lang="en-IN" dirty="0"/>
                        <a:t>(2,833)</a:t>
                      </a:r>
                    </a:p>
                  </a:txBody>
                  <a:tcPr/>
                </a:tc>
                <a:tc>
                  <a:txBody>
                    <a:bodyPr/>
                    <a:lstStyle/>
                    <a:p>
                      <a:pPr algn="ctr"/>
                      <a:r>
                        <a:rPr lang="en-IN" dirty="0"/>
                        <a:t>(4,048)</a:t>
                      </a:r>
                    </a:p>
                  </a:txBody>
                  <a:tcPr/>
                </a:tc>
                <a:tc>
                  <a:txBody>
                    <a:bodyPr/>
                    <a:lstStyle/>
                    <a:p>
                      <a:pPr algn="ctr"/>
                      <a:r>
                        <a:rPr lang="en-IN" dirty="0"/>
                        <a:t>(4048)</a:t>
                      </a:r>
                    </a:p>
                  </a:txBody>
                  <a:tcPr/>
                </a:tc>
                <a:tc>
                  <a:txBody>
                    <a:bodyPr/>
                    <a:lstStyle/>
                    <a:p>
                      <a:pPr algn="ctr"/>
                      <a:r>
                        <a:rPr lang="en-IN" dirty="0"/>
                        <a:t>-</a:t>
                      </a:r>
                    </a:p>
                  </a:txBody>
                  <a:tcPr/>
                </a:tc>
                <a:extLst>
                  <a:ext uri="{0D108BD9-81ED-4DB2-BD59-A6C34878D82A}">
                    <a16:rowId xmlns:a16="http://schemas.microsoft.com/office/drawing/2014/main" xmlns="" val="10001"/>
                  </a:ext>
                </a:extLst>
              </a:tr>
              <a:tr h="1268232">
                <a:tc>
                  <a:txBody>
                    <a:bodyPr/>
                    <a:lstStyle/>
                    <a:p>
                      <a:pPr algn="l"/>
                      <a:r>
                        <a:rPr lang="en-IN" dirty="0"/>
                        <a:t>C. Net VAT</a:t>
                      </a:r>
                      <a:r>
                        <a:rPr lang="en-IN" baseline="0" dirty="0"/>
                        <a:t> Payable / (Refundable)</a:t>
                      </a:r>
                      <a:endParaRPr lang="en-IN" dirty="0"/>
                    </a:p>
                  </a:txBody>
                  <a:tcPr/>
                </a:tc>
                <a:tc>
                  <a:txBody>
                    <a:bodyPr/>
                    <a:lstStyle/>
                    <a:p>
                      <a:pPr algn="ctr"/>
                      <a:r>
                        <a:rPr lang="en-IN" dirty="0"/>
                        <a:t>24</a:t>
                      </a:r>
                    </a:p>
                  </a:txBody>
                  <a:tcPr/>
                </a:tc>
                <a:tc>
                  <a:txBody>
                    <a:bodyPr/>
                    <a:lstStyle/>
                    <a:p>
                      <a:pPr algn="ctr"/>
                      <a:r>
                        <a:rPr lang="en-IN" dirty="0"/>
                        <a:t>714</a:t>
                      </a:r>
                    </a:p>
                  </a:txBody>
                  <a:tcPr/>
                </a:tc>
                <a:tc>
                  <a:txBody>
                    <a:bodyPr/>
                    <a:lstStyle/>
                    <a:p>
                      <a:pPr algn="ctr"/>
                      <a:r>
                        <a:rPr lang="en-IN" dirty="0"/>
                        <a:t>(4048)</a:t>
                      </a:r>
                    </a:p>
                  </a:txBody>
                  <a:tcPr/>
                </a:tc>
                <a:tc>
                  <a:txBody>
                    <a:bodyPr/>
                    <a:lstStyle/>
                    <a:p>
                      <a:pPr algn="ctr"/>
                      <a:r>
                        <a:rPr lang="en-IN" dirty="0"/>
                        <a:t>-</a:t>
                      </a:r>
                    </a:p>
                  </a:txBody>
                  <a:tcPr/>
                </a:tc>
                <a:extLst>
                  <a:ext uri="{0D108BD9-81ED-4DB2-BD59-A6C34878D82A}">
                    <a16:rowId xmlns:a16="http://schemas.microsoft.com/office/drawing/2014/main" xmlns="" val="10002"/>
                  </a:ext>
                </a:extLst>
              </a:tr>
            </a:tbl>
          </a:graphicData>
        </a:graphic>
      </p:graphicFrame>
      <p:sp>
        <p:nvSpPr>
          <p:cNvPr id="3" name="Footer Placeholder 2"/>
          <p:cNvSpPr>
            <a:spLocks noGrp="1"/>
          </p:cNvSpPr>
          <p:nvPr>
            <p:ph type="ftr" sz="quarter" idx="11"/>
          </p:nvPr>
        </p:nvSpPr>
        <p:spPr/>
        <p:txBody>
          <a:bodyPr/>
          <a:lstStyle/>
          <a:p>
            <a:pPr>
              <a:defRPr/>
            </a:pPr>
            <a:r>
              <a:rPr lang="en-IN"/>
              <a:t>© Indirect Taxes Committee, ICAI</a:t>
            </a:r>
          </a:p>
        </p:txBody>
      </p:sp>
      <p:sp>
        <p:nvSpPr>
          <p:cNvPr id="2662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F48405E5-6D08-44DC-9C22-198917F79AED}" type="slidenum">
              <a:rPr lang="en-IN" altLang="en-US">
                <a:solidFill>
                  <a:schemeClr val="bg1"/>
                </a:solidFill>
              </a:rPr>
              <a:pPr>
                <a:spcBef>
                  <a:spcPct val="0"/>
                </a:spcBef>
                <a:buClrTx/>
                <a:buSzTx/>
                <a:buFontTx/>
                <a:buNone/>
              </a:pPr>
              <a:t>35</a:t>
            </a:fld>
            <a:endParaRPr lang="en-IN" altLang="en-US">
              <a:solidFill>
                <a:schemeClr val="bg1"/>
              </a:solidFill>
            </a:endParaRPr>
          </a:p>
        </p:txBody>
      </p:sp>
      <p:sp>
        <p:nvSpPr>
          <p:cNvPr id="5" name="TextBox 4"/>
          <p:cNvSpPr txBox="1"/>
          <p:nvPr/>
        </p:nvSpPr>
        <p:spPr>
          <a:xfrm>
            <a:off x="1790163" y="1738648"/>
            <a:ext cx="3889420" cy="369332"/>
          </a:xfrm>
          <a:prstGeom prst="rect">
            <a:avLst/>
          </a:prstGeom>
          <a:noFill/>
        </p:spPr>
        <p:txBody>
          <a:bodyPr wrap="square" rtlCol="0">
            <a:spAutoFit/>
          </a:bodyPr>
          <a:lstStyle/>
          <a:p>
            <a:r>
              <a:rPr lang="en-IN" b="1" dirty="0">
                <a:latin typeface="+mn-lt"/>
              </a:rPr>
              <a:t>Conclusion:</a:t>
            </a:r>
          </a:p>
        </p:txBody>
      </p:sp>
    </p:spTree>
    <p:extLst>
      <p:ext uri="{BB962C8B-B14F-4D97-AF65-F5344CB8AC3E}">
        <p14:creationId xmlns:p14="http://schemas.microsoft.com/office/powerpoint/2010/main" val="13150618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295275"/>
            <a:ext cx="8761413" cy="8270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Conclusive Notes:</a:t>
            </a: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26629"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F48405E5-6D08-44DC-9C22-198917F79AED}" type="slidenum">
              <a:rPr lang="en-IN" altLang="en-US">
                <a:solidFill>
                  <a:schemeClr val="bg1"/>
                </a:solidFill>
              </a:rPr>
              <a:pPr>
                <a:spcBef>
                  <a:spcPct val="0"/>
                </a:spcBef>
                <a:buClrTx/>
                <a:buSzTx/>
                <a:buFontTx/>
                <a:buNone/>
              </a:pPr>
              <a:t>36</a:t>
            </a:fld>
            <a:endParaRPr lang="en-IN" altLang="en-US">
              <a:solidFill>
                <a:schemeClr val="bg1"/>
              </a:solidFill>
            </a:endParaRPr>
          </a:p>
        </p:txBody>
      </p:sp>
      <p:sp>
        <p:nvSpPr>
          <p:cNvPr id="6" name="Content Placeholder 5"/>
          <p:cNvSpPr>
            <a:spLocks noGrp="1"/>
          </p:cNvSpPr>
          <p:nvPr>
            <p:ph idx="1"/>
          </p:nvPr>
        </p:nvSpPr>
        <p:spPr>
          <a:xfrm>
            <a:off x="1216025" y="1378039"/>
            <a:ext cx="9949958" cy="5100033"/>
          </a:xfrm>
        </p:spPr>
        <p:txBody>
          <a:bodyPr/>
          <a:lstStyle/>
          <a:p>
            <a:pPr marL="0" indent="0">
              <a:buNone/>
            </a:pPr>
            <a:r>
              <a:rPr lang="en-IN" b="1" dirty="0"/>
              <a:t>A. Output Tax Calculation:			</a:t>
            </a:r>
            <a:r>
              <a:rPr lang="en-IN" u="sng" dirty="0"/>
              <a:t>Sales (including VAT)  </a:t>
            </a:r>
            <a:r>
              <a:rPr lang="en-IN" dirty="0"/>
              <a:t>* 5</a:t>
            </a:r>
            <a:endParaRPr lang="en-IN" u="sng" dirty="0"/>
          </a:p>
          <a:p>
            <a:pPr marL="0" indent="0">
              <a:buNone/>
            </a:pPr>
            <a:r>
              <a:rPr lang="en-IN" dirty="0"/>
              <a:t>											105</a:t>
            </a:r>
          </a:p>
          <a:p>
            <a:pPr marL="0" indent="0">
              <a:buNone/>
            </a:pPr>
            <a:r>
              <a:rPr lang="en-IN" b="1" dirty="0"/>
              <a:t>B. Input Tax on Taxable Supplies Calculation:		</a:t>
            </a:r>
          </a:p>
          <a:p>
            <a:pPr marL="0" indent="0">
              <a:buNone/>
            </a:pPr>
            <a:r>
              <a:rPr lang="en-IN" b="1" dirty="0"/>
              <a:t>		</a:t>
            </a:r>
            <a:r>
              <a:rPr lang="en-IN" dirty="0"/>
              <a:t>Total Supplies (-) Exempted Supplies = Net Taxable Supplies </a:t>
            </a:r>
          </a:p>
          <a:p>
            <a:pPr marL="0" indent="0">
              <a:buNone/>
            </a:pPr>
            <a:r>
              <a:rPr lang="en-IN" b="1" dirty="0"/>
              <a:t>		</a:t>
            </a:r>
            <a:r>
              <a:rPr lang="en-IN" u="sng" dirty="0"/>
              <a:t>Net Taxable Supplies </a:t>
            </a:r>
            <a:r>
              <a:rPr lang="en-IN" dirty="0"/>
              <a:t>* Input Tax Paid</a:t>
            </a:r>
          </a:p>
          <a:p>
            <a:pPr marL="0" indent="0">
              <a:buNone/>
            </a:pPr>
            <a:r>
              <a:rPr lang="en-IN" b="1" dirty="0"/>
              <a:t>		  </a:t>
            </a:r>
            <a:r>
              <a:rPr lang="en-IN" dirty="0"/>
              <a:t>Total Supplies</a:t>
            </a:r>
          </a:p>
          <a:p>
            <a:pPr marL="0" indent="0">
              <a:buNone/>
            </a:pPr>
            <a:r>
              <a:rPr lang="en-IN" b="1" dirty="0"/>
              <a:t>C. Net Payable / (Refundable) Tax Calculation: </a:t>
            </a:r>
          </a:p>
          <a:p>
            <a:pPr marL="0" indent="0">
              <a:buNone/>
            </a:pPr>
            <a:r>
              <a:rPr lang="en-IN" dirty="0"/>
              <a:t>Total Output Tax (-) Input Tax on Taxable Supplies = Net Tax Payable / (Refundable)</a:t>
            </a:r>
          </a:p>
          <a:p>
            <a:pPr marL="0" indent="0">
              <a:buNone/>
            </a:pPr>
            <a:endParaRPr lang="en-IN" dirty="0"/>
          </a:p>
          <a:p>
            <a:pPr marL="0" indent="0">
              <a:buNone/>
            </a:pPr>
            <a:r>
              <a:rPr lang="en-IN" b="1" dirty="0"/>
              <a:t>Thus if, </a:t>
            </a:r>
          </a:p>
          <a:p>
            <a:pPr marL="457200" indent="-457200">
              <a:buAutoNum type="alphaLcPeriod"/>
            </a:pPr>
            <a:r>
              <a:rPr lang="en-IN" b="1" dirty="0"/>
              <a:t>Payable or Due ----</a:t>
            </a:r>
            <a:r>
              <a:rPr lang="en-IN" b="1" dirty="0">
                <a:sym typeface="Wingdings" pitchFamily="2" charset="2"/>
              </a:rPr>
              <a:t> </a:t>
            </a:r>
            <a:r>
              <a:rPr lang="en-IN" dirty="0">
                <a:sym typeface="Wingdings" pitchFamily="2" charset="2"/>
              </a:rPr>
              <a:t>When Total Output Tax is &gt; Input Tax on Taxable Supplies</a:t>
            </a:r>
          </a:p>
          <a:p>
            <a:pPr marL="457200" indent="-457200">
              <a:buAutoNum type="alphaLcPeriod"/>
            </a:pPr>
            <a:r>
              <a:rPr lang="en-IN" b="1" dirty="0">
                <a:sym typeface="Wingdings" pitchFamily="2" charset="2"/>
              </a:rPr>
              <a:t>Refundable --- </a:t>
            </a:r>
            <a:r>
              <a:rPr lang="en-IN" dirty="0">
                <a:sym typeface="Wingdings" pitchFamily="2" charset="2"/>
              </a:rPr>
              <a:t>When Total Output Tax is &lt; Input Tax on Taxable Supplies </a:t>
            </a:r>
            <a:endParaRPr lang="en-IN" b="1" dirty="0"/>
          </a:p>
        </p:txBody>
      </p:sp>
    </p:spTree>
    <p:extLst>
      <p:ext uri="{BB962C8B-B14F-4D97-AF65-F5344CB8AC3E}">
        <p14:creationId xmlns:p14="http://schemas.microsoft.com/office/powerpoint/2010/main" val="16867787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6025" y="325437"/>
            <a:ext cx="9136063" cy="7080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cap="small" dirty="0">
                <a:ln w="0"/>
                <a:solidFill>
                  <a:schemeClr val="bg1"/>
                </a:solidFill>
                <a:effectLst>
                  <a:outerShdw blurRad="38100" dist="25400" dir="5400000" algn="ctr" rotWithShape="0">
                    <a:srgbClr val="6E747A">
                      <a:alpha val="43000"/>
                    </a:srgbClr>
                  </a:outerShdw>
                </a:effectLst>
              </a:rPr>
              <a:t>Understanding: Designated Zones (DZ)</a:t>
            </a:r>
          </a:p>
        </p:txBody>
      </p:sp>
      <p:sp>
        <p:nvSpPr>
          <p:cNvPr id="4" name="Slide Number Placeholder 3"/>
          <p:cNvSpPr>
            <a:spLocks noGrp="1"/>
          </p:cNvSpPr>
          <p:nvPr>
            <p:ph type="sldNum" sz="quarter" idx="12"/>
          </p:nvPr>
        </p:nvSpPr>
        <p:spPr/>
        <p:txBody>
          <a:bodyPr/>
          <a:lstStyle/>
          <a:p>
            <a:fld id="{2C90AAB0-06BA-408B-B768-9CA9371867E2}" type="slidenum">
              <a:rPr lang="en-IN" altLang="en-US" smtClean="0"/>
              <a:pPr/>
              <a:t>37</a:t>
            </a:fld>
            <a:endParaRPr lang="en-IN" altLang="en-US" dirty="0"/>
          </a:p>
        </p:txBody>
      </p:sp>
      <p:sp>
        <p:nvSpPr>
          <p:cNvPr id="6" name="Footer Placeholder 2"/>
          <p:cNvSpPr txBox="1">
            <a:spLocks/>
          </p:cNvSpPr>
          <p:nvPr/>
        </p:nvSpPr>
        <p:spPr>
          <a:xfrm>
            <a:off x="617538" y="6296025"/>
            <a:ext cx="3859212" cy="304800"/>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a:solidFill>
                  <a:schemeClr val="bg1"/>
                </a:solidFill>
              </a:rPr>
              <a:t>© Indirect Taxes Committee, ICAI</a:t>
            </a:r>
          </a:p>
        </p:txBody>
      </p:sp>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941070"/>
            <a:ext cx="12192000" cy="5852160"/>
          </a:xfrm>
          <a:prstGeom prst="rect">
            <a:avLst/>
          </a:prstGeom>
          <a:ln>
            <a:noFill/>
          </a:ln>
          <a:effectLst>
            <a:softEdge rad="112500"/>
          </a:effectLst>
        </p:spPr>
      </p:pic>
      <p:sp>
        <p:nvSpPr>
          <p:cNvPr id="7" name="Footer Placeholder 2"/>
          <p:cNvSpPr txBox="1">
            <a:spLocks/>
          </p:cNvSpPr>
          <p:nvPr/>
        </p:nvSpPr>
        <p:spPr>
          <a:xfrm>
            <a:off x="617538" y="6296025"/>
            <a:ext cx="2201862" cy="295275"/>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dirty="0">
                <a:solidFill>
                  <a:schemeClr val="bg1"/>
                </a:solidFill>
              </a:rPr>
              <a:t>© Indirect Taxes Committee, ICAI</a:t>
            </a:r>
          </a:p>
        </p:txBody>
      </p:sp>
    </p:spTree>
    <p:extLst>
      <p:ext uri="{BB962C8B-B14F-4D97-AF65-F5344CB8AC3E}">
        <p14:creationId xmlns:p14="http://schemas.microsoft.com/office/powerpoint/2010/main" val="6525230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1194" y="1342387"/>
            <a:ext cx="11436824" cy="1237041"/>
          </a:xfrm>
        </p:spPr>
        <p:txBody>
          <a:bodyPr/>
          <a:lstStyle/>
          <a:p>
            <a:r>
              <a:rPr lang="en-IN" b="1" dirty="0"/>
              <a:t>Article 50</a:t>
            </a:r>
          </a:p>
          <a:p>
            <a:pPr marL="0" indent="0">
              <a:buNone/>
            </a:pPr>
            <a:r>
              <a:rPr lang="en-IN" dirty="0"/>
              <a:t>	A “Designated Zone” that meets the conditions specified in the Executive Regulation of this Decree – 	Law shall be treated as being outside the State.</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38</a:t>
            </a:fld>
            <a:endParaRPr lang="en-IN" altLang="en-US"/>
          </a:p>
        </p:txBody>
      </p:sp>
      <p:sp>
        <p:nvSpPr>
          <p:cNvPr id="7" name="TextBox 6"/>
          <p:cNvSpPr txBox="1"/>
          <p:nvPr/>
        </p:nvSpPr>
        <p:spPr>
          <a:xfrm>
            <a:off x="368490" y="4380932"/>
            <a:ext cx="11769921" cy="1477328"/>
          </a:xfrm>
          <a:prstGeom prst="rect">
            <a:avLst/>
          </a:prstGeom>
          <a:noFill/>
        </p:spPr>
        <p:txBody>
          <a:bodyPr wrap="square" rtlCol="0">
            <a:spAutoFit/>
          </a:bodyPr>
          <a:lstStyle/>
          <a:p>
            <a:pPr marL="342900" indent="-342900">
              <a:buAutoNum type="alphaUcPeriod"/>
            </a:pPr>
            <a:r>
              <a:rPr lang="en-IN" b="1" dirty="0">
                <a:latin typeface="+mn-lt"/>
              </a:rPr>
              <a:t>CUSTOMS DUTY</a:t>
            </a:r>
          </a:p>
          <a:p>
            <a:pPr algn="just"/>
            <a:r>
              <a:rPr lang="en-IN" dirty="0">
                <a:latin typeface="+mn-lt"/>
              </a:rPr>
              <a:t>The UAE has ratified the GCC unified customs duty law under which all imports within a GCC country, including imports from a Free Zone into the mainland, are subject to a customs duty at a flat rate of 5%. This levy is on the total value of the cost, insurance and freight. Tobacco and alcohol are subject to a higher customs duty.</a:t>
            </a:r>
          </a:p>
          <a:p>
            <a:pPr algn="just"/>
            <a:r>
              <a:rPr lang="en-IN" dirty="0">
                <a:latin typeface="+mn-lt"/>
              </a:rPr>
              <a:t>Import of goods into Free Zones, are exempt from Customs duty as these Zones as these are deemed to be outside the UAE. </a:t>
            </a:r>
          </a:p>
        </p:txBody>
      </p:sp>
      <p:sp>
        <p:nvSpPr>
          <p:cNvPr id="8" name="TextBox 7"/>
          <p:cNvSpPr txBox="1"/>
          <p:nvPr/>
        </p:nvSpPr>
        <p:spPr>
          <a:xfrm>
            <a:off x="368491" y="2606722"/>
            <a:ext cx="11259402" cy="646331"/>
          </a:xfrm>
          <a:prstGeom prst="rect">
            <a:avLst/>
          </a:prstGeom>
          <a:noFill/>
        </p:spPr>
        <p:txBody>
          <a:bodyPr wrap="square" rtlCol="0">
            <a:spAutoFit/>
          </a:bodyPr>
          <a:lstStyle/>
          <a:p>
            <a:r>
              <a:rPr lang="en-IN" b="1" dirty="0">
                <a:latin typeface="+mn-lt"/>
              </a:rPr>
              <a:t>DZs WILL ASSUME SPECIAL SIGNIFICANCE, AGAINST THE BACKDROP OF IMPLEMENTATION OF EXCISE TAX AND VAT IN GCC COUNTRIES, OVER COMING MONTHS.</a:t>
            </a:r>
          </a:p>
        </p:txBody>
      </p:sp>
      <p:sp>
        <p:nvSpPr>
          <p:cNvPr id="9" name="TextBox 8"/>
          <p:cNvSpPr txBox="1"/>
          <p:nvPr/>
        </p:nvSpPr>
        <p:spPr>
          <a:xfrm>
            <a:off x="368491" y="3643952"/>
            <a:ext cx="6589946" cy="523220"/>
          </a:xfrm>
          <a:prstGeom prst="rect">
            <a:avLst/>
          </a:prstGeom>
          <a:noFill/>
        </p:spPr>
        <p:txBody>
          <a:bodyPr wrap="none" rtlCol="0">
            <a:spAutoFit/>
          </a:bodyPr>
          <a:lstStyle/>
          <a:p>
            <a:r>
              <a:rPr lang="en-IN" sz="2800" b="1" u="sng" dirty="0">
                <a:latin typeface="+mn-lt"/>
              </a:rPr>
              <a:t>IMPLICATIONS </a:t>
            </a:r>
            <a:r>
              <a:rPr lang="en-IN" sz="2000" b="1" u="sng" dirty="0">
                <a:latin typeface="+mn-lt"/>
              </a:rPr>
              <a:t>OF INDIRECT TAXES ON ‘DZ’</a:t>
            </a:r>
          </a:p>
        </p:txBody>
      </p:sp>
      <p:sp>
        <p:nvSpPr>
          <p:cNvPr id="10" name="Title 1"/>
          <p:cNvSpPr>
            <a:spLocks noGrp="1"/>
          </p:cNvSpPr>
          <p:nvPr>
            <p:ph type="title"/>
          </p:nvPr>
        </p:nvSpPr>
        <p:spPr>
          <a:xfrm>
            <a:off x="1228018" y="286640"/>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Designated Zone ‘DZ’</a:t>
            </a:r>
          </a:p>
        </p:txBody>
      </p:sp>
    </p:spTree>
    <p:extLst>
      <p:ext uri="{BB962C8B-B14F-4D97-AF65-F5344CB8AC3E}">
        <p14:creationId xmlns:p14="http://schemas.microsoft.com/office/powerpoint/2010/main" val="29923022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8018" y="286640"/>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Designated Zone ‘DZ’</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39</a:t>
            </a:fld>
            <a:endParaRPr lang="en-IN" altLang="en-US"/>
          </a:p>
        </p:txBody>
      </p:sp>
      <p:sp>
        <p:nvSpPr>
          <p:cNvPr id="7" name="TextBox 6"/>
          <p:cNvSpPr txBox="1"/>
          <p:nvPr/>
        </p:nvSpPr>
        <p:spPr>
          <a:xfrm>
            <a:off x="743507" y="1989754"/>
            <a:ext cx="10458111" cy="923330"/>
          </a:xfrm>
          <a:prstGeom prst="rect">
            <a:avLst/>
          </a:prstGeom>
          <a:noFill/>
        </p:spPr>
        <p:txBody>
          <a:bodyPr wrap="square" rtlCol="0">
            <a:spAutoFit/>
          </a:bodyPr>
          <a:lstStyle/>
          <a:p>
            <a:r>
              <a:rPr lang="en-IN" b="1" dirty="0">
                <a:latin typeface="+mn-lt"/>
              </a:rPr>
              <a:t>B. EXCISE TAX</a:t>
            </a:r>
          </a:p>
          <a:p>
            <a:r>
              <a:rPr lang="en-IN" dirty="0">
                <a:latin typeface="+mn-lt"/>
              </a:rPr>
              <a:t>Designated Zones for excise tax purposes are warehouses, zones or areas in which the levy of Excise Tax may be suspended.</a:t>
            </a:r>
          </a:p>
        </p:txBody>
      </p:sp>
      <p:sp>
        <p:nvSpPr>
          <p:cNvPr id="8" name="TextBox 7"/>
          <p:cNvSpPr txBox="1"/>
          <p:nvPr/>
        </p:nvSpPr>
        <p:spPr>
          <a:xfrm>
            <a:off x="732416" y="3420915"/>
            <a:ext cx="10480291" cy="2862322"/>
          </a:xfrm>
          <a:prstGeom prst="rect">
            <a:avLst/>
          </a:prstGeom>
          <a:noFill/>
        </p:spPr>
        <p:txBody>
          <a:bodyPr wrap="square" rtlCol="0">
            <a:spAutoFit/>
          </a:bodyPr>
          <a:lstStyle/>
          <a:p>
            <a:r>
              <a:rPr lang="en-IN" b="1" dirty="0">
                <a:latin typeface="+mn-lt"/>
              </a:rPr>
              <a:t>C. VALUE ADDED TAX</a:t>
            </a:r>
          </a:p>
          <a:p>
            <a:r>
              <a:rPr lang="en-IN" dirty="0">
                <a:latin typeface="+mn-lt"/>
              </a:rPr>
              <a:t>The VAT status of Free Zones, gives rise to some complex issues in terms of the implementation of VAT and consideration should be given to the following:</a:t>
            </a:r>
          </a:p>
          <a:p>
            <a:r>
              <a:rPr lang="en-IN" dirty="0">
                <a:latin typeface="+mn-lt"/>
              </a:rPr>
              <a:t> - Whether the Free Zone will fall within Designated Zone category as per Executive Regulations</a:t>
            </a:r>
          </a:p>
          <a:p>
            <a:r>
              <a:rPr lang="en-IN" dirty="0">
                <a:latin typeface="+mn-lt"/>
              </a:rPr>
              <a:t> - VAT classification and treatment of goods and services obtained inside the free zone, brought from outside the free zone and from overseas.</a:t>
            </a:r>
          </a:p>
          <a:p>
            <a:r>
              <a:rPr lang="en-IN" dirty="0">
                <a:latin typeface="+mn-lt"/>
              </a:rPr>
              <a:t> - VAT Treatment of entities operating in Free Zones (fenced) and free zones (unfenced) and whether this will be different</a:t>
            </a:r>
          </a:p>
          <a:p>
            <a:r>
              <a:rPr lang="en-IN" dirty="0">
                <a:latin typeface="+mn-lt"/>
              </a:rPr>
              <a:t> - VAT treatment of supplies from one free zone to another Free Zone</a:t>
            </a:r>
          </a:p>
          <a:p>
            <a:r>
              <a:rPr lang="en-IN" dirty="0">
                <a:latin typeface="+mn-lt"/>
              </a:rPr>
              <a:t> - Organizational and structural changes required if any, to optimize competitiveness.</a:t>
            </a:r>
          </a:p>
        </p:txBody>
      </p:sp>
      <p:sp>
        <p:nvSpPr>
          <p:cNvPr id="9" name="TextBox 8"/>
          <p:cNvSpPr txBox="1"/>
          <p:nvPr/>
        </p:nvSpPr>
        <p:spPr>
          <a:xfrm>
            <a:off x="732416" y="1481923"/>
            <a:ext cx="5844510" cy="1015663"/>
          </a:xfrm>
          <a:prstGeom prst="rect">
            <a:avLst/>
          </a:prstGeom>
          <a:noFill/>
        </p:spPr>
        <p:txBody>
          <a:bodyPr wrap="square" rtlCol="0">
            <a:spAutoFit/>
          </a:bodyPr>
          <a:lstStyle/>
          <a:p>
            <a:r>
              <a:rPr lang="en-IN" sz="2400" b="1" u="sng" dirty="0">
                <a:latin typeface="+mn-lt"/>
              </a:rPr>
              <a:t>IMPLICATIONS </a:t>
            </a:r>
            <a:r>
              <a:rPr lang="en-IN" b="1" u="sng" dirty="0">
                <a:latin typeface="+mn-lt"/>
              </a:rPr>
              <a:t>OF INDIRECT TAXES ON ‘DZ’</a:t>
            </a:r>
          </a:p>
          <a:p>
            <a:endParaRPr lang="en-IN" dirty="0"/>
          </a:p>
          <a:p>
            <a:endParaRPr lang="en-IN" dirty="0"/>
          </a:p>
        </p:txBody>
      </p:sp>
    </p:spTree>
    <p:extLst>
      <p:ext uri="{BB962C8B-B14F-4D97-AF65-F5344CB8AC3E}">
        <p14:creationId xmlns:p14="http://schemas.microsoft.com/office/powerpoint/2010/main" val="2135430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6854" y="2243138"/>
            <a:ext cx="11122925" cy="1168802"/>
          </a:xfrm>
        </p:spPr>
        <p:txBody>
          <a:bodyPr/>
          <a:lstStyle/>
          <a:p>
            <a:pPr algn="just"/>
            <a:r>
              <a:rPr lang="en-IN" sz="2400" dirty="0"/>
              <a:t>Designated Zones will be treated as being outside of the UAE for VAT purposes. The UAE VAT Law states that goods may be transferred from one Designated Zone to another without any VAT becoming payable.</a:t>
            </a:r>
          </a:p>
        </p:txBody>
      </p:sp>
      <p:sp>
        <p:nvSpPr>
          <p:cNvPr id="4" name="Footer Placeholder 3"/>
          <p:cNvSpPr>
            <a:spLocks noGrp="1"/>
          </p:cNvSpPr>
          <p:nvPr>
            <p:ph type="ftr" sz="quarter" idx="11"/>
          </p:nvPr>
        </p:nvSpPr>
        <p:spPr/>
        <p:txBody>
          <a:bodyPr/>
          <a:lstStyle/>
          <a:p>
            <a:pPr>
              <a:defRPr/>
            </a:pPr>
            <a:r>
              <a:rPr lang="en-IN" dirty="0"/>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40</a:t>
            </a:fld>
            <a:endParaRPr lang="en-IN" altLang="en-US"/>
          </a:p>
        </p:txBody>
      </p:sp>
      <p:sp>
        <p:nvSpPr>
          <p:cNvPr id="6" name="TextBox 5"/>
          <p:cNvSpPr txBox="1"/>
          <p:nvPr/>
        </p:nvSpPr>
        <p:spPr>
          <a:xfrm>
            <a:off x="641445" y="3753134"/>
            <a:ext cx="11286699" cy="1569660"/>
          </a:xfrm>
          <a:prstGeom prst="rect">
            <a:avLst/>
          </a:prstGeom>
          <a:noFill/>
        </p:spPr>
        <p:txBody>
          <a:bodyPr wrap="square" rtlCol="0">
            <a:spAutoFit/>
          </a:bodyPr>
          <a:lstStyle/>
          <a:p>
            <a:pPr algn="just"/>
            <a:r>
              <a:rPr lang="en-IN" sz="2400" b="1" dirty="0">
                <a:latin typeface="+mn-lt"/>
              </a:rPr>
              <a:t>ARTICLE 52 </a:t>
            </a:r>
            <a:r>
              <a:rPr lang="en-IN" sz="2400" dirty="0">
                <a:latin typeface="+mn-lt"/>
              </a:rPr>
              <a:t>specifies the exception to Article 50 of this Decree Law, by stating that the Executive Regulation of this Decree – Law shall specify the conditions under which the business conducted within the Designated Zones will be regarded as being conducted in the UAE for VAT purposes.</a:t>
            </a:r>
          </a:p>
        </p:txBody>
      </p:sp>
      <p:sp>
        <p:nvSpPr>
          <p:cNvPr id="8" name="Title 1"/>
          <p:cNvSpPr>
            <a:spLocks noGrp="1"/>
          </p:cNvSpPr>
          <p:nvPr>
            <p:ph type="title"/>
          </p:nvPr>
        </p:nvSpPr>
        <p:spPr>
          <a:xfrm>
            <a:off x="1228018" y="286640"/>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Designated Zone ‘DZ’</a:t>
            </a:r>
          </a:p>
        </p:txBody>
      </p:sp>
    </p:spTree>
    <p:extLst>
      <p:ext uri="{BB962C8B-B14F-4D97-AF65-F5344CB8AC3E}">
        <p14:creationId xmlns:p14="http://schemas.microsoft.com/office/powerpoint/2010/main" val="29579570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5660" y="1588047"/>
            <a:ext cx="11764370" cy="472765"/>
          </a:xfrm>
        </p:spPr>
        <p:txBody>
          <a:bodyPr/>
          <a:lstStyle/>
          <a:p>
            <a:r>
              <a:rPr lang="en-IN" dirty="0"/>
              <a:t>DEEMED SUPPLY – WHILE DOING A TRANSACTION WITH ANOTHER IMPLEMENTING STATE</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41</a:t>
            </a:fld>
            <a:endParaRPr lang="en-IN" altLang="en-US"/>
          </a:p>
        </p:txBody>
      </p:sp>
      <p:sp>
        <p:nvSpPr>
          <p:cNvPr id="9" name="TextBox 8"/>
          <p:cNvSpPr txBox="1"/>
          <p:nvPr/>
        </p:nvSpPr>
        <p:spPr>
          <a:xfrm>
            <a:off x="852985" y="2973527"/>
            <a:ext cx="10549719" cy="1477328"/>
          </a:xfrm>
          <a:prstGeom prst="rect">
            <a:avLst/>
          </a:prstGeom>
          <a:noFill/>
        </p:spPr>
        <p:txBody>
          <a:bodyPr wrap="square" rtlCol="0">
            <a:spAutoFit/>
          </a:bodyPr>
          <a:lstStyle/>
          <a:p>
            <a:pPr algn="just"/>
            <a:r>
              <a:rPr lang="en-IN" dirty="0">
                <a:latin typeface="+mn-lt"/>
              </a:rPr>
              <a:t>The transfer by a taxable person of goods that constituted a part of his business assets from the State to another implementing state, or from the taxable person’s business in an implementing state to his business in the State, except in the case where such transfer:</a:t>
            </a:r>
          </a:p>
          <a:p>
            <a:pPr algn="just"/>
            <a:r>
              <a:rPr lang="en-IN" dirty="0">
                <a:latin typeface="+mn-lt"/>
              </a:rPr>
              <a:t>	a. Is considered as temporary under the Customs Legislation.</a:t>
            </a:r>
          </a:p>
          <a:p>
            <a:pPr algn="just"/>
            <a:r>
              <a:rPr lang="en-IN" dirty="0">
                <a:latin typeface="+mn-lt"/>
              </a:rPr>
              <a:t>	b. Is made as part of another </a:t>
            </a:r>
            <a:r>
              <a:rPr lang="en-IN" b="1" u="sng" dirty="0">
                <a:latin typeface="+mn-lt"/>
              </a:rPr>
              <a:t>Taxable Supply</a:t>
            </a:r>
            <a:r>
              <a:rPr lang="en-IN" dirty="0">
                <a:latin typeface="+mn-lt"/>
              </a:rPr>
              <a:t> of these Goods. </a:t>
            </a:r>
          </a:p>
        </p:txBody>
      </p:sp>
      <p:sp>
        <p:nvSpPr>
          <p:cNvPr id="10" name="Down Arrow 9"/>
          <p:cNvSpPr/>
          <p:nvPr/>
        </p:nvSpPr>
        <p:spPr>
          <a:xfrm>
            <a:off x="4913194" y="4450855"/>
            <a:ext cx="491319" cy="7847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p:cNvSpPr txBox="1"/>
          <p:nvPr/>
        </p:nvSpPr>
        <p:spPr>
          <a:xfrm>
            <a:off x="805218" y="5363570"/>
            <a:ext cx="10549719" cy="646331"/>
          </a:xfrm>
          <a:prstGeom prst="rect">
            <a:avLst/>
          </a:prstGeom>
          <a:noFill/>
        </p:spPr>
        <p:txBody>
          <a:bodyPr wrap="square" rtlCol="0">
            <a:spAutoFit/>
          </a:bodyPr>
          <a:lstStyle/>
          <a:p>
            <a:r>
              <a:rPr lang="en-IN" u="sng" dirty="0">
                <a:latin typeface="+mn-lt"/>
              </a:rPr>
              <a:t>A supply of goods or services for a consideration by a person conducting business in the State, and does not include Exempt Supply.</a:t>
            </a:r>
          </a:p>
        </p:txBody>
      </p:sp>
      <p:sp>
        <p:nvSpPr>
          <p:cNvPr id="6" name="TextBox 5"/>
          <p:cNvSpPr txBox="1"/>
          <p:nvPr/>
        </p:nvSpPr>
        <p:spPr>
          <a:xfrm>
            <a:off x="805218" y="2374710"/>
            <a:ext cx="3302758" cy="461665"/>
          </a:xfrm>
          <a:prstGeom prst="rect">
            <a:avLst/>
          </a:prstGeom>
          <a:noFill/>
        </p:spPr>
        <p:txBody>
          <a:bodyPr wrap="square" rtlCol="0">
            <a:spAutoFit/>
          </a:bodyPr>
          <a:lstStyle/>
          <a:p>
            <a:r>
              <a:rPr lang="en-IN" sz="2400" b="1" dirty="0">
                <a:latin typeface="+mn-lt"/>
              </a:rPr>
              <a:t>FROM THE STATUTE</a:t>
            </a:r>
          </a:p>
        </p:txBody>
      </p:sp>
      <p:sp>
        <p:nvSpPr>
          <p:cNvPr id="12" name="Title 1"/>
          <p:cNvSpPr>
            <a:spLocks noGrp="1"/>
          </p:cNvSpPr>
          <p:nvPr>
            <p:ph type="title"/>
          </p:nvPr>
        </p:nvSpPr>
        <p:spPr>
          <a:xfrm>
            <a:off x="1228018" y="286640"/>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Article 11(2)</a:t>
            </a:r>
          </a:p>
        </p:txBody>
      </p:sp>
    </p:spTree>
    <p:extLst>
      <p:ext uri="{BB962C8B-B14F-4D97-AF65-F5344CB8AC3E}">
        <p14:creationId xmlns:p14="http://schemas.microsoft.com/office/powerpoint/2010/main" val="5952780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66150" y="1669932"/>
            <a:ext cx="8761413" cy="500062"/>
          </a:xfrm>
        </p:spPr>
        <p:txBody>
          <a:bodyPr/>
          <a:lstStyle/>
          <a:p>
            <a:r>
              <a:rPr lang="en-IN" b="1" dirty="0"/>
              <a:t>Article 13 to be read with Article 18 and 48(1) of UAE VAT Law.</a:t>
            </a:r>
          </a:p>
          <a:p>
            <a:endParaRPr lang="en-IN" dirty="0"/>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42</a:t>
            </a:fld>
            <a:endParaRPr lang="en-IN" altLang="en-US"/>
          </a:p>
        </p:txBody>
      </p:sp>
      <p:sp>
        <p:nvSpPr>
          <p:cNvPr id="7" name="TextBox 6"/>
          <p:cNvSpPr txBox="1"/>
          <p:nvPr/>
        </p:nvSpPr>
        <p:spPr>
          <a:xfrm>
            <a:off x="705851" y="2947916"/>
            <a:ext cx="11099461" cy="1754326"/>
          </a:xfrm>
          <a:prstGeom prst="rect">
            <a:avLst/>
          </a:prstGeom>
          <a:noFill/>
        </p:spPr>
        <p:txBody>
          <a:bodyPr wrap="square" rtlCol="0">
            <a:spAutoFit/>
          </a:bodyPr>
          <a:lstStyle/>
          <a:p>
            <a:pPr algn="just"/>
            <a:r>
              <a:rPr lang="en-IN" dirty="0">
                <a:latin typeface="+mn-lt"/>
              </a:rPr>
              <a:t>Every Person, who has a </a:t>
            </a:r>
            <a:r>
              <a:rPr lang="en-IN" b="1" u="sng" dirty="0">
                <a:latin typeface="+mn-lt"/>
              </a:rPr>
              <a:t>Place of Residence</a:t>
            </a:r>
            <a:r>
              <a:rPr lang="en-IN" dirty="0">
                <a:latin typeface="+mn-lt"/>
              </a:rPr>
              <a:t> in the State or an Implementing State and is not already registered for Tax, shall register in the following situations:</a:t>
            </a:r>
          </a:p>
          <a:p>
            <a:pPr algn="just"/>
            <a:r>
              <a:rPr lang="en-IN" dirty="0">
                <a:latin typeface="+mn-lt"/>
              </a:rPr>
              <a:t>	a. Where the total value of all supplies referred to in  Article (19) exceeded the mandatory registration 	threshold over the previous 12 – months period.</a:t>
            </a:r>
          </a:p>
          <a:p>
            <a:pPr algn="just"/>
            <a:r>
              <a:rPr lang="en-IN" dirty="0">
                <a:latin typeface="+mn-lt"/>
              </a:rPr>
              <a:t>	b. Where it is anticipated that the total value of all supplies referred to in Article (19) will exceed the 	mandatory registration threshold in the next thirty (30) days.</a:t>
            </a:r>
          </a:p>
        </p:txBody>
      </p:sp>
      <p:sp>
        <p:nvSpPr>
          <p:cNvPr id="8" name="TextBox 7"/>
          <p:cNvSpPr txBox="1"/>
          <p:nvPr/>
        </p:nvSpPr>
        <p:spPr>
          <a:xfrm>
            <a:off x="1050878" y="5008728"/>
            <a:ext cx="10153934" cy="923330"/>
          </a:xfrm>
          <a:prstGeom prst="rect">
            <a:avLst/>
          </a:prstGeom>
          <a:noFill/>
        </p:spPr>
        <p:txBody>
          <a:bodyPr wrap="square" rtlCol="0">
            <a:spAutoFit/>
          </a:bodyPr>
          <a:lstStyle/>
          <a:p>
            <a:r>
              <a:rPr lang="en-IN" b="1" dirty="0">
                <a:latin typeface="+mn-lt"/>
              </a:rPr>
              <a:t>EXPLANATION:</a:t>
            </a:r>
          </a:p>
          <a:p>
            <a:r>
              <a:rPr lang="en-IN" dirty="0">
                <a:latin typeface="+mn-lt"/>
              </a:rPr>
              <a:t>A person has a place of residence in KSA and provides total value of taxable supplies to UAE that exceeds the threshold limit under UAE VAT law, then that person has to be registered under UAE VAT Law.</a:t>
            </a:r>
          </a:p>
        </p:txBody>
      </p:sp>
      <p:sp>
        <p:nvSpPr>
          <p:cNvPr id="10" name="TextBox 9"/>
          <p:cNvSpPr txBox="1"/>
          <p:nvPr/>
        </p:nvSpPr>
        <p:spPr>
          <a:xfrm>
            <a:off x="805218" y="2265528"/>
            <a:ext cx="3507475" cy="738664"/>
          </a:xfrm>
          <a:prstGeom prst="rect">
            <a:avLst/>
          </a:prstGeom>
          <a:noFill/>
        </p:spPr>
        <p:txBody>
          <a:bodyPr wrap="square" rtlCol="0">
            <a:spAutoFit/>
          </a:bodyPr>
          <a:lstStyle/>
          <a:p>
            <a:r>
              <a:rPr lang="en-IN" sz="2400" b="1" dirty="0">
                <a:latin typeface="+mn-lt"/>
              </a:rPr>
              <a:t>FROM THE STATUTE</a:t>
            </a:r>
          </a:p>
          <a:p>
            <a:endParaRPr lang="en-IN" dirty="0"/>
          </a:p>
        </p:txBody>
      </p:sp>
      <p:sp>
        <p:nvSpPr>
          <p:cNvPr id="11" name="Title 1"/>
          <p:cNvSpPr>
            <a:spLocks noGrp="1"/>
          </p:cNvSpPr>
          <p:nvPr>
            <p:ph type="title"/>
          </p:nvPr>
        </p:nvSpPr>
        <p:spPr>
          <a:xfrm>
            <a:off x="1228018" y="286640"/>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Registration</a:t>
            </a:r>
          </a:p>
        </p:txBody>
      </p:sp>
    </p:spTree>
    <p:extLst>
      <p:ext uri="{BB962C8B-B14F-4D97-AF65-F5344CB8AC3E}">
        <p14:creationId xmlns:p14="http://schemas.microsoft.com/office/powerpoint/2010/main" val="11391070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4500" y="305866"/>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Terms</a:t>
            </a:r>
          </a:p>
        </p:txBody>
      </p:sp>
      <p:sp>
        <p:nvSpPr>
          <p:cNvPr id="3" name="Content Placeholder 2"/>
          <p:cNvSpPr>
            <a:spLocks noGrp="1"/>
          </p:cNvSpPr>
          <p:nvPr>
            <p:ph idx="1"/>
          </p:nvPr>
        </p:nvSpPr>
        <p:spPr>
          <a:xfrm>
            <a:off x="763327" y="1366037"/>
            <a:ext cx="10754436" cy="4653885"/>
          </a:xfrm>
        </p:spPr>
        <p:txBody>
          <a:bodyPr/>
          <a:lstStyle/>
          <a:p>
            <a:pPr algn="just"/>
            <a:r>
              <a:rPr lang="en-IN" b="1" u="sng" dirty="0"/>
              <a:t>Place of Residence:</a:t>
            </a:r>
          </a:p>
          <a:p>
            <a:pPr marL="0" indent="0" algn="just">
              <a:buNone/>
            </a:pPr>
            <a:r>
              <a:rPr lang="en-IN" dirty="0"/>
              <a:t>	The place where a person has a </a:t>
            </a:r>
            <a:r>
              <a:rPr lang="en-IN" u="sng" dirty="0"/>
              <a:t>Place of Establishment</a:t>
            </a:r>
            <a:r>
              <a:rPr lang="en-IN" dirty="0"/>
              <a:t> or </a:t>
            </a:r>
            <a:r>
              <a:rPr lang="en-IN" u="sng" dirty="0"/>
              <a:t>Fixed Establishment</a:t>
            </a:r>
            <a:r>
              <a:rPr lang="en-IN" dirty="0"/>
              <a:t>, 	in accordance 	with the provisions of this Decree – Law.</a:t>
            </a:r>
          </a:p>
          <a:p>
            <a:pPr marL="0" indent="0" algn="just">
              <a:buNone/>
            </a:pPr>
            <a:endParaRPr lang="en-IN" dirty="0"/>
          </a:p>
          <a:p>
            <a:pPr algn="just"/>
            <a:r>
              <a:rPr lang="en-IN" b="1" u="sng" dirty="0"/>
              <a:t>Place of Establishment :</a:t>
            </a:r>
          </a:p>
          <a:p>
            <a:pPr marL="0" indent="0" algn="just">
              <a:buNone/>
            </a:pPr>
            <a:r>
              <a:rPr lang="en-IN" dirty="0"/>
              <a:t>	The place where a Business is legally established in a country pursuant to the 	decision of its 	establishment, or in which significant management decisions are 	taken and central management 	functions are conducted. </a:t>
            </a:r>
          </a:p>
          <a:p>
            <a:pPr marL="0" indent="0" algn="just">
              <a:buNone/>
            </a:pPr>
            <a:endParaRPr lang="en-IN" dirty="0"/>
          </a:p>
          <a:p>
            <a:pPr algn="just"/>
            <a:r>
              <a:rPr lang="en-IN" b="1" u="sng" dirty="0"/>
              <a:t>Fixed Establishment:</a:t>
            </a:r>
          </a:p>
          <a:p>
            <a:pPr marL="0" indent="0" algn="just">
              <a:buNone/>
            </a:pPr>
            <a:r>
              <a:rPr lang="en-IN" dirty="0"/>
              <a:t>	Any fixed place of business, other than the Place of Establishment, in which the person conducts 	his business regularly or permanently and where sufficient human and technology resources exist 	to enable the Person to supply or acquire Goods or Services, including the Person’s branches.</a:t>
            </a:r>
          </a:p>
          <a:p>
            <a:pPr marL="0" indent="0">
              <a:buNone/>
            </a:pPr>
            <a:endParaRPr lang="en-IN" dirty="0"/>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43</a:t>
            </a:fld>
            <a:endParaRPr lang="en-IN" altLang="en-US"/>
          </a:p>
        </p:txBody>
      </p:sp>
    </p:spTree>
    <p:extLst>
      <p:ext uri="{BB962C8B-B14F-4D97-AF65-F5344CB8AC3E}">
        <p14:creationId xmlns:p14="http://schemas.microsoft.com/office/powerpoint/2010/main" val="19273093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215318" y="278571"/>
            <a:ext cx="8761413" cy="826700"/>
          </a:xfrm>
        </p:spPr>
        <p:txBody>
          <a:bodyPr/>
          <a:lstStyle/>
          <a:p>
            <a:r>
              <a:rPr lang="en-IN" dirty="0"/>
              <a:t>Place of Supply of Goods (In UAE)</a:t>
            </a:r>
          </a:p>
        </p:txBody>
      </p:sp>
      <p:sp>
        <p:nvSpPr>
          <p:cNvPr id="3" name="Content Placeholder 2"/>
          <p:cNvSpPr>
            <a:spLocks noGrp="1"/>
          </p:cNvSpPr>
          <p:nvPr>
            <p:ph idx="1"/>
          </p:nvPr>
        </p:nvSpPr>
        <p:spPr>
          <a:xfrm>
            <a:off x="1216025" y="1678676"/>
            <a:ext cx="9893253" cy="3616656"/>
          </a:xfrm>
        </p:spPr>
        <p:txBody>
          <a:bodyPr/>
          <a:lstStyle/>
          <a:p>
            <a:pPr marL="0" indent="0">
              <a:buNone/>
            </a:pPr>
            <a:r>
              <a:rPr lang="en-IN" b="1" u="sng" dirty="0"/>
              <a:t>Example 1:</a:t>
            </a:r>
          </a:p>
          <a:p>
            <a:pPr marL="0" indent="0">
              <a:buNone/>
            </a:pPr>
            <a:r>
              <a:rPr lang="en-IN" dirty="0"/>
              <a:t>Goods exported </a:t>
            </a:r>
            <a:r>
              <a:rPr lang="en-IN" b="1" u="sng" dirty="0"/>
              <a:t>from UAE to India</a:t>
            </a:r>
            <a:r>
              <a:rPr lang="en-IN" dirty="0"/>
              <a:t>, the POS would be UAE.</a:t>
            </a:r>
          </a:p>
          <a:p>
            <a:pPr marL="0" indent="0">
              <a:buNone/>
            </a:pPr>
            <a:r>
              <a:rPr lang="en-IN" dirty="0"/>
              <a:t>Here, although the place of supply of exports is taken as inside UAE, however, later in Article 45 the same has been classified as Zero rated, thereby giving ultimate benefits to the exporters. </a:t>
            </a:r>
          </a:p>
          <a:p>
            <a:pPr marL="0" indent="0">
              <a:buNone/>
            </a:pPr>
            <a:r>
              <a:rPr lang="en-IN" b="1" u="sng" dirty="0"/>
              <a:t>Example 2:</a:t>
            </a:r>
          </a:p>
          <a:p>
            <a:pPr marL="0" indent="0">
              <a:buNone/>
            </a:pPr>
            <a:r>
              <a:rPr lang="en-IN" dirty="0"/>
              <a:t>A dealer exported goods from UAE to an unregistered customer in KSA and the total value of supplies (exports) made by such dealer to KSA is below mandatory registration threshold in KSA, i.e., he is not required to get himself registered in KSA then in such case, POS will be UAE. </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44</a:t>
            </a:fld>
            <a:endParaRPr lang="en-IN" altLang="en-US"/>
          </a:p>
        </p:txBody>
      </p:sp>
    </p:spTree>
    <p:extLst>
      <p:ext uri="{BB962C8B-B14F-4D97-AF65-F5344CB8AC3E}">
        <p14:creationId xmlns:p14="http://schemas.microsoft.com/office/powerpoint/2010/main" val="421507042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242614" y="264923"/>
            <a:ext cx="8761413" cy="826700"/>
          </a:xfrm>
        </p:spPr>
        <p:txBody>
          <a:bodyPr/>
          <a:lstStyle/>
          <a:p>
            <a:r>
              <a:rPr lang="en-IN" dirty="0"/>
              <a:t>Place of Supply of Goods (In UAE)</a:t>
            </a:r>
          </a:p>
        </p:txBody>
      </p:sp>
      <p:sp>
        <p:nvSpPr>
          <p:cNvPr id="3" name="Content Placeholder 2"/>
          <p:cNvSpPr>
            <a:spLocks noGrp="1"/>
          </p:cNvSpPr>
          <p:nvPr>
            <p:ph idx="1"/>
          </p:nvPr>
        </p:nvSpPr>
        <p:spPr>
          <a:xfrm>
            <a:off x="1216025" y="2243138"/>
            <a:ext cx="9688536" cy="2042259"/>
          </a:xfrm>
        </p:spPr>
        <p:txBody>
          <a:bodyPr/>
          <a:lstStyle/>
          <a:p>
            <a:pPr marL="0" indent="0">
              <a:buNone/>
            </a:pPr>
            <a:r>
              <a:rPr lang="en-IN" b="1" u="sng" dirty="0"/>
              <a:t>Example 3:</a:t>
            </a:r>
          </a:p>
          <a:p>
            <a:pPr marL="0" indent="0" algn="just">
              <a:buNone/>
            </a:pPr>
            <a:r>
              <a:rPr lang="en-IN" dirty="0"/>
              <a:t>A dealer in KSA exports goods to a person unregistered in UAE and the value of all exports by such dealer from KSA to UAE is higher than the mandatory threshold limit of UAE, then the person exporting the goods from KSA has to get mandatory registration threshold in UAE, and POS in such case will be UAE (Article 13 of UAE VAT Law.) </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45</a:t>
            </a:fld>
            <a:endParaRPr lang="en-IN" altLang="en-US"/>
          </a:p>
        </p:txBody>
      </p:sp>
    </p:spTree>
    <p:extLst>
      <p:ext uri="{BB962C8B-B14F-4D97-AF65-F5344CB8AC3E}">
        <p14:creationId xmlns:p14="http://schemas.microsoft.com/office/powerpoint/2010/main" val="11545188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1796" y="251275"/>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Place of Supply of Goods (In UAE)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74308553"/>
              </p:ext>
            </p:extLst>
          </p:nvPr>
        </p:nvGraphicFramePr>
        <p:xfrm>
          <a:off x="1023581" y="1651380"/>
          <a:ext cx="10522424" cy="4380931"/>
        </p:xfrm>
        <a:graphic>
          <a:graphicData uri="http://schemas.openxmlformats.org/drawingml/2006/table">
            <a:tbl>
              <a:tblPr firstRow="1" bandRow="1">
                <a:tableStyleId>{00A15C55-8517-42AA-B614-E9B94910E393}</a:tableStyleId>
              </a:tblPr>
              <a:tblGrid>
                <a:gridCol w="2630606">
                  <a:extLst>
                    <a:ext uri="{9D8B030D-6E8A-4147-A177-3AD203B41FA5}">
                      <a16:colId xmlns:a16="http://schemas.microsoft.com/office/drawing/2014/main" xmlns="" val="20000"/>
                    </a:ext>
                  </a:extLst>
                </a:gridCol>
                <a:gridCol w="2630606">
                  <a:extLst>
                    <a:ext uri="{9D8B030D-6E8A-4147-A177-3AD203B41FA5}">
                      <a16:colId xmlns:a16="http://schemas.microsoft.com/office/drawing/2014/main" xmlns="" val="20001"/>
                    </a:ext>
                  </a:extLst>
                </a:gridCol>
                <a:gridCol w="2630606">
                  <a:extLst>
                    <a:ext uri="{9D8B030D-6E8A-4147-A177-3AD203B41FA5}">
                      <a16:colId xmlns:a16="http://schemas.microsoft.com/office/drawing/2014/main" xmlns="" val="20002"/>
                    </a:ext>
                  </a:extLst>
                </a:gridCol>
                <a:gridCol w="2630606">
                  <a:extLst>
                    <a:ext uri="{9D8B030D-6E8A-4147-A177-3AD203B41FA5}">
                      <a16:colId xmlns:a16="http://schemas.microsoft.com/office/drawing/2014/main" xmlns="" val="20003"/>
                    </a:ext>
                  </a:extLst>
                </a:gridCol>
              </a:tblGrid>
              <a:tr h="1834054">
                <a:tc>
                  <a:txBody>
                    <a:bodyPr/>
                    <a:lstStyle/>
                    <a:p>
                      <a:pPr algn="ctr"/>
                      <a:r>
                        <a:rPr lang="en-IN" dirty="0"/>
                        <a:t>Exporting State</a:t>
                      </a:r>
                    </a:p>
                  </a:txBody>
                  <a:tcPr>
                    <a:solidFill>
                      <a:schemeClr val="tx2"/>
                    </a:solidFill>
                  </a:tcPr>
                </a:tc>
                <a:tc>
                  <a:txBody>
                    <a:bodyPr/>
                    <a:lstStyle/>
                    <a:p>
                      <a:pPr algn="ctr"/>
                      <a:r>
                        <a:rPr lang="en-IN" dirty="0"/>
                        <a:t>Importer </a:t>
                      </a:r>
                    </a:p>
                    <a:p>
                      <a:pPr algn="ctr"/>
                      <a:r>
                        <a:rPr lang="en-IN" dirty="0"/>
                        <a:t>(Registered/ Unregistered)</a:t>
                      </a:r>
                    </a:p>
                  </a:txBody>
                  <a:tcPr>
                    <a:solidFill>
                      <a:schemeClr val="tx2"/>
                    </a:solidFill>
                  </a:tcPr>
                </a:tc>
                <a:tc>
                  <a:txBody>
                    <a:bodyPr/>
                    <a:lstStyle/>
                    <a:p>
                      <a:pPr algn="ctr"/>
                      <a:r>
                        <a:rPr lang="en-IN" dirty="0"/>
                        <a:t>The value of</a:t>
                      </a:r>
                      <a:r>
                        <a:rPr lang="en-IN" baseline="0" dirty="0"/>
                        <a:t> total exports by exporting dealer is below/ above the mandatory registration threshold</a:t>
                      </a:r>
                      <a:endParaRPr lang="en-IN" dirty="0"/>
                    </a:p>
                  </a:txBody>
                  <a:tcPr>
                    <a:solidFill>
                      <a:schemeClr val="tx2"/>
                    </a:solidFill>
                  </a:tcPr>
                </a:tc>
                <a:tc>
                  <a:txBody>
                    <a:bodyPr/>
                    <a:lstStyle/>
                    <a:p>
                      <a:pPr algn="ctr"/>
                      <a:r>
                        <a:rPr lang="en-IN" dirty="0"/>
                        <a:t>POS is in UAE or Outside?</a:t>
                      </a:r>
                    </a:p>
                  </a:txBody>
                  <a:tcPr>
                    <a:solidFill>
                      <a:schemeClr val="tx2"/>
                    </a:solidFill>
                  </a:tcPr>
                </a:tc>
                <a:extLst>
                  <a:ext uri="{0D108BD9-81ED-4DB2-BD59-A6C34878D82A}">
                    <a16:rowId xmlns:a16="http://schemas.microsoft.com/office/drawing/2014/main" xmlns="" val="10000"/>
                  </a:ext>
                </a:extLst>
              </a:tr>
              <a:tr h="1490168">
                <a:tc>
                  <a:txBody>
                    <a:bodyPr/>
                    <a:lstStyle/>
                    <a:p>
                      <a:r>
                        <a:rPr lang="en-IN" dirty="0"/>
                        <a:t>UAE</a:t>
                      </a:r>
                    </a:p>
                  </a:txBody>
                  <a:tcPr/>
                </a:tc>
                <a:tc>
                  <a:txBody>
                    <a:bodyPr/>
                    <a:lstStyle/>
                    <a:p>
                      <a:r>
                        <a:rPr lang="en-IN" dirty="0"/>
                        <a:t>Importer</a:t>
                      </a:r>
                      <a:r>
                        <a:rPr lang="en-IN" baseline="0" dirty="0"/>
                        <a:t> – not registered in his implementing state.</a:t>
                      </a:r>
                      <a:endParaRPr lang="en-IN" dirty="0"/>
                    </a:p>
                  </a:txBody>
                  <a:tcPr/>
                </a:tc>
                <a:tc>
                  <a:txBody>
                    <a:bodyPr/>
                    <a:lstStyle/>
                    <a:p>
                      <a:r>
                        <a:rPr lang="en-IN" dirty="0"/>
                        <a:t>Below mandatory registration threshold</a:t>
                      </a:r>
                      <a:r>
                        <a:rPr lang="en-IN" baseline="0" dirty="0"/>
                        <a:t> in implementing state of importer</a:t>
                      </a:r>
                      <a:endParaRPr lang="en-IN" dirty="0"/>
                    </a:p>
                  </a:txBody>
                  <a:tcPr/>
                </a:tc>
                <a:tc>
                  <a:txBody>
                    <a:bodyPr/>
                    <a:lstStyle/>
                    <a:p>
                      <a:pPr algn="ctr"/>
                      <a:r>
                        <a:rPr lang="en-IN" dirty="0"/>
                        <a:t>In</a:t>
                      </a:r>
                    </a:p>
                  </a:txBody>
                  <a:tcPr/>
                </a:tc>
                <a:extLst>
                  <a:ext uri="{0D108BD9-81ED-4DB2-BD59-A6C34878D82A}">
                    <a16:rowId xmlns:a16="http://schemas.microsoft.com/office/drawing/2014/main" xmlns="" val="10001"/>
                  </a:ext>
                </a:extLst>
              </a:tr>
              <a:tr h="1056709">
                <a:tc>
                  <a:txBody>
                    <a:bodyPr/>
                    <a:lstStyle/>
                    <a:p>
                      <a:r>
                        <a:rPr lang="en-IN" dirty="0"/>
                        <a:t>Another Implementing State</a:t>
                      </a:r>
                    </a:p>
                  </a:txBody>
                  <a:tcPr/>
                </a:tc>
                <a:tc>
                  <a:txBody>
                    <a:bodyPr/>
                    <a:lstStyle/>
                    <a:p>
                      <a:r>
                        <a:rPr lang="en-IN" dirty="0"/>
                        <a:t>UAE Importer – Not registered in UAE</a:t>
                      </a:r>
                    </a:p>
                  </a:txBody>
                  <a:tcPr/>
                </a:tc>
                <a:tc>
                  <a:txBody>
                    <a:bodyPr/>
                    <a:lstStyle/>
                    <a:p>
                      <a:r>
                        <a:rPr lang="en-IN" dirty="0"/>
                        <a:t>Above mandatory</a:t>
                      </a:r>
                      <a:r>
                        <a:rPr lang="en-IN" baseline="0" dirty="0"/>
                        <a:t> registration threshold in UAE</a:t>
                      </a:r>
                      <a:endParaRPr lang="en-IN" dirty="0"/>
                    </a:p>
                  </a:txBody>
                  <a:tcPr/>
                </a:tc>
                <a:tc>
                  <a:txBody>
                    <a:bodyPr/>
                    <a:lstStyle/>
                    <a:p>
                      <a:pPr algn="ctr"/>
                      <a:r>
                        <a:rPr lang="en-IN" dirty="0"/>
                        <a:t>In</a:t>
                      </a:r>
                    </a:p>
                  </a:txBody>
                  <a:tcPr/>
                </a:tc>
                <a:extLst>
                  <a:ext uri="{0D108BD9-81ED-4DB2-BD59-A6C34878D82A}">
                    <a16:rowId xmlns:a16="http://schemas.microsoft.com/office/drawing/2014/main" xmlns="" val="10002"/>
                  </a:ext>
                </a:extLst>
              </a:tr>
            </a:tbl>
          </a:graphicData>
        </a:graphic>
      </p:graphicFrame>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46</a:t>
            </a:fld>
            <a:endParaRPr lang="en-IN" altLang="en-US"/>
          </a:p>
        </p:txBody>
      </p:sp>
    </p:spTree>
    <p:extLst>
      <p:ext uri="{BB962C8B-B14F-4D97-AF65-F5344CB8AC3E}">
        <p14:creationId xmlns:p14="http://schemas.microsoft.com/office/powerpoint/2010/main" val="31862527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0853" y="278570"/>
            <a:ext cx="9041235"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t>Place of Supply of Goods (Outside UAE)</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53210074"/>
              </p:ext>
            </p:extLst>
          </p:nvPr>
        </p:nvGraphicFramePr>
        <p:xfrm>
          <a:off x="1038604" y="1665027"/>
          <a:ext cx="10357276" cy="4299044"/>
        </p:xfrm>
        <a:graphic>
          <a:graphicData uri="http://schemas.openxmlformats.org/drawingml/2006/table">
            <a:tbl>
              <a:tblPr firstRow="1" bandRow="1">
                <a:tableStyleId>{00A15C55-8517-42AA-B614-E9B94910E393}</a:tableStyleId>
              </a:tblPr>
              <a:tblGrid>
                <a:gridCol w="2589319">
                  <a:extLst>
                    <a:ext uri="{9D8B030D-6E8A-4147-A177-3AD203B41FA5}">
                      <a16:colId xmlns:a16="http://schemas.microsoft.com/office/drawing/2014/main" xmlns="" val="20000"/>
                    </a:ext>
                  </a:extLst>
                </a:gridCol>
                <a:gridCol w="2589319">
                  <a:extLst>
                    <a:ext uri="{9D8B030D-6E8A-4147-A177-3AD203B41FA5}">
                      <a16:colId xmlns:a16="http://schemas.microsoft.com/office/drawing/2014/main" xmlns="" val="20001"/>
                    </a:ext>
                  </a:extLst>
                </a:gridCol>
                <a:gridCol w="2589319">
                  <a:extLst>
                    <a:ext uri="{9D8B030D-6E8A-4147-A177-3AD203B41FA5}">
                      <a16:colId xmlns:a16="http://schemas.microsoft.com/office/drawing/2014/main" xmlns="" val="20002"/>
                    </a:ext>
                  </a:extLst>
                </a:gridCol>
                <a:gridCol w="2589319">
                  <a:extLst>
                    <a:ext uri="{9D8B030D-6E8A-4147-A177-3AD203B41FA5}">
                      <a16:colId xmlns:a16="http://schemas.microsoft.com/office/drawing/2014/main" xmlns="" val="20003"/>
                    </a:ext>
                  </a:extLst>
                </a:gridCol>
              </a:tblGrid>
              <a:tr h="1763711">
                <a:tc>
                  <a:txBody>
                    <a:bodyPr/>
                    <a:lstStyle/>
                    <a:p>
                      <a:pPr algn="ctr"/>
                      <a:r>
                        <a:rPr lang="en-IN" dirty="0"/>
                        <a:t>Exporting State</a:t>
                      </a:r>
                    </a:p>
                  </a:txBody>
                  <a:tcPr>
                    <a:solidFill>
                      <a:schemeClr val="tx2"/>
                    </a:solidFill>
                  </a:tcPr>
                </a:tc>
                <a:tc>
                  <a:txBody>
                    <a:bodyPr/>
                    <a:lstStyle/>
                    <a:p>
                      <a:pPr algn="ctr"/>
                      <a:r>
                        <a:rPr lang="en-IN" dirty="0"/>
                        <a:t>Registered</a:t>
                      </a:r>
                      <a:r>
                        <a:rPr lang="en-IN" baseline="0" dirty="0"/>
                        <a:t>/ Unregistered</a:t>
                      </a:r>
                      <a:endParaRPr lang="en-IN" dirty="0"/>
                    </a:p>
                  </a:txBody>
                  <a:tcPr>
                    <a:solidFill>
                      <a:schemeClr val="tx2"/>
                    </a:solidFill>
                  </a:tcPr>
                </a:tc>
                <a:tc>
                  <a:txBody>
                    <a:bodyPr/>
                    <a:lstStyle/>
                    <a:p>
                      <a:pPr algn="ctr"/>
                      <a:r>
                        <a:rPr lang="en-IN" dirty="0"/>
                        <a:t>The value of total exports by exporting dealer is below/ above the mandatory registration threshold. </a:t>
                      </a:r>
                    </a:p>
                  </a:txBody>
                  <a:tcPr>
                    <a:solidFill>
                      <a:schemeClr val="tx2"/>
                    </a:solidFill>
                  </a:tcPr>
                </a:tc>
                <a:tc>
                  <a:txBody>
                    <a:bodyPr/>
                    <a:lstStyle/>
                    <a:p>
                      <a:pPr algn="ctr"/>
                      <a:r>
                        <a:rPr lang="en-IN" dirty="0"/>
                        <a:t>POS is In UAE</a:t>
                      </a:r>
                      <a:r>
                        <a:rPr lang="en-IN" baseline="0" dirty="0"/>
                        <a:t> or Outside?</a:t>
                      </a:r>
                      <a:endParaRPr lang="en-IN" dirty="0"/>
                    </a:p>
                  </a:txBody>
                  <a:tcPr>
                    <a:solidFill>
                      <a:schemeClr val="tx2"/>
                    </a:solidFill>
                  </a:tcPr>
                </a:tc>
                <a:extLst>
                  <a:ext uri="{0D108BD9-81ED-4DB2-BD59-A6C34878D82A}">
                    <a16:rowId xmlns:a16="http://schemas.microsoft.com/office/drawing/2014/main" xmlns="" val="10000"/>
                  </a:ext>
                </a:extLst>
              </a:tr>
              <a:tr h="1433014">
                <a:tc>
                  <a:txBody>
                    <a:bodyPr/>
                    <a:lstStyle/>
                    <a:p>
                      <a:r>
                        <a:rPr lang="en-IN" dirty="0"/>
                        <a:t>UAE</a:t>
                      </a:r>
                    </a:p>
                  </a:txBody>
                  <a:tcPr/>
                </a:tc>
                <a:tc>
                  <a:txBody>
                    <a:bodyPr/>
                    <a:lstStyle/>
                    <a:p>
                      <a:r>
                        <a:rPr lang="en-IN" dirty="0"/>
                        <a:t>Importer – not registered in his implementing</a:t>
                      </a:r>
                      <a:r>
                        <a:rPr lang="en-IN" baseline="0" dirty="0"/>
                        <a:t> state</a:t>
                      </a:r>
                      <a:endParaRPr lang="en-IN" dirty="0"/>
                    </a:p>
                  </a:txBody>
                  <a:tcPr/>
                </a:tc>
                <a:tc>
                  <a:txBody>
                    <a:bodyPr/>
                    <a:lstStyle/>
                    <a:p>
                      <a:r>
                        <a:rPr lang="en-IN" dirty="0"/>
                        <a:t>Above mandatory registration</a:t>
                      </a:r>
                      <a:r>
                        <a:rPr lang="en-IN" baseline="0" dirty="0"/>
                        <a:t> threshold in implementing state of importer</a:t>
                      </a:r>
                      <a:endParaRPr lang="en-IN" dirty="0"/>
                    </a:p>
                  </a:txBody>
                  <a:tcPr/>
                </a:tc>
                <a:tc>
                  <a:txBody>
                    <a:bodyPr/>
                    <a:lstStyle/>
                    <a:p>
                      <a:pPr algn="ctr"/>
                      <a:r>
                        <a:rPr lang="en-IN" dirty="0"/>
                        <a:t>Outside</a:t>
                      </a:r>
                    </a:p>
                  </a:txBody>
                  <a:tcPr/>
                </a:tc>
                <a:extLst>
                  <a:ext uri="{0D108BD9-81ED-4DB2-BD59-A6C34878D82A}">
                    <a16:rowId xmlns:a16="http://schemas.microsoft.com/office/drawing/2014/main" xmlns="" val="10001"/>
                  </a:ext>
                </a:extLst>
              </a:tr>
              <a:tr h="1102319">
                <a:tc>
                  <a:txBody>
                    <a:bodyPr/>
                    <a:lstStyle/>
                    <a:p>
                      <a:r>
                        <a:rPr lang="en-IN" dirty="0"/>
                        <a:t>Another Implementing State</a:t>
                      </a:r>
                    </a:p>
                  </a:txBody>
                  <a:tcPr/>
                </a:tc>
                <a:tc>
                  <a:txBody>
                    <a:bodyPr/>
                    <a:lstStyle/>
                    <a:p>
                      <a:r>
                        <a:rPr lang="en-IN" dirty="0"/>
                        <a:t>UAE importer – Not registered in UAE</a:t>
                      </a:r>
                    </a:p>
                  </a:txBody>
                  <a:tcPr/>
                </a:tc>
                <a:tc>
                  <a:txBody>
                    <a:bodyPr/>
                    <a:lstStyle/>
                    <a:p>
                      <a:r>
                        <a:rPr lang="en-IN" dirty="0"/>
                        <a:t>Below mandatory registration threshold in UAE. </a:t>
                      </a:r>
                    </a:p>
                  </a:txBody>
                  <a:tcPr/>
                </a:tc>
                <a:tc>
                  <a:txBody>
                    <a:bodyPr/>
                    <a:lstStyle/>
                    <a:p>
                      <a:pPr algn="ctr"/>
                      <a:r>
                        <a:rPr lang="en-IN" dirty="0"/>
                        <a:t>Outside</a:t>
                      </a:r>
                    </a:p>
                  </a:txBody>
                  <a:tcPr/>
                </a:tc>
                <a:extLst>
                  <a:ext uri="{0D108BD9-81ED-4DB2-BD59-A6C34878D82A}">
                    <a16:rowId xmlns:a16="http://schemas.microsoft.com/office/drawing/2014/main" xmlns="" val="10002"/>
                  </a:ext>
                </a:extLst>
              </a:tr>
            </a:tbl>
          </a:graphicData>
        </a:graphic>
      </p:graphicFrame>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47</a:t>
            </a:fld>
            <a:endParaRPr lang="en-IN" altLang="en-US"/>
          </a:p>
        </p:txBody>
      </p:sp>
    </p:spTree>
    <p:extLst>
      <p:ext uri="{BB962C8B-B14F-4D97-AF65-F5344CB8AC3E}">
        <p14:creationId xmlns:p14="http://schemas.microsoft.com/office/powerpoint/2010/main" val="40227464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941070"/>
            <a:ext cx="12192000" cy="5852160"/>
          </a:xfrm>
          <a:prstGeom prst="rect">
            <a:avLst/>
          </a:prstGeom>
          <a:ln>
            <a:noFill/>
          </a:ln>
          <a:effectLst>
            <a:softEdge rad="112500"/>
          </a:effectLst>
        </p:spPr>
      </p:pic>
      <p:sp>
        <p:nvSpPr>
          <p:cNvPr id="2" name="Title 1"/>
          <p:cNvSpPr>
            <a:spLocks noGrp="1"/>
          </p:cNvSpPr>
          <p:nvPr>
            <p:ph type="title"/>
          </p:nvPr>
        </p:nvSpPr>
        <p:spPr>
          <a:xfrm>
            <a:off x="1216025" y="325437"/>
            <a:ext cx="9136063" cy="7080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cap="small" dirty="0">
                <a:ln w="0"/>
                <a:solidFill>
                  <a:schemeClr val="bg1"/>
                </a:solidFill>
                <a:effectLst>
                  <a:outerShdw blurRad="38100" dist="25400" dir="5400000" algn="ctr" rotWithShape="0">
                    <a:srgbClr val="6E747A">
                      <a:alpha val="43000"/>
                    </a:srgbClr>
                  </a:outerShdw>
                </a:effectLst>
              </a:rPr>
              <a:t>Understanding: Exports Under VAT</a:t>
            </a:r>
          </a:p>
        </p:txBody>
      </p:sp>
      <p:sp>
        <p:nvSpPr>
          <p:cNvPr id="4" name="Slide Number Placeholder 3"/>
          <p:cNvSpPr>
            <a:spLocks noGrp="1"/>
          </p:cNvSpPr>
          <p:nvPr>
            <p:ph type="sldNum" sz="quarter" idx="12"/>
          </p:nvPr>
        </p:nvSpPr>
        <p:spPr/>
        <p:txBody>
          <a:bodyPr/>
          <a:lstStyle/>
          <a:p>
            <a:fld id="{2C90AAB0-06BA-408B-B768-9CA9371867E2}" type="slidenum">
              <a:rPr lang="en-IN" altLang="en-US" smtClean="0"/>
              <a:pPr/>
              <a:t>48</a:t>
            </a:fld>
            <a:endParaRPr lang="en-IN" altLang="en-US" dirty="0"/>
          </a:p>
        </p:txBody>
      </p:sp>
      <p:sp>
        <p:nvSpPr>
          <p:cNvPr id="6" name="Footer Placeholder 2"/>
          <p:cNvSpPr txBox="1">
            <a:spLocks/>
          </p:cNvSpPr>
          <p:nvPr/>
        </p:nvSpPr>
        <p:spPr>
          <a:xfrm>
            <a:off x="617538" y="6296025"/>
            <a:ext cx="3859212" cy="304800"/>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a:solidFill>
                  <a:schemeClr val="bg1"/>
                </a:solidFill>
              </a:rPr>
              <a:t>© Indirect Taxes Committee, ICAI</a:t>
            </a:r>
          </a:p>
        </p:txBody>
      </p:sp>
      <p:sp>
        <p:nvSpPr>
          <p:cNvPr id="7" name="Footer Placeholder 2"/>
          <p:cNvSpPr txBox="1">
            <a:spLocks/>
          </p:cNvSpPr>
          <p:nvPr/>
        </p:nvSpPr>
        <p:spPr>
          <a:xfrm>
            <a:off x="617538" y="6296025"/>
            <a:ext cx="2201862" cy="295275"/>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dirty="0">
                <a:solidFill>
                  <a:schemeClr val="bg1"/>
                </a:solidFill>
              </a:rPr>
              <a:t>© Indirect Taxes Committee, ICAI</a:t>
            </a:r>
          </a:p>
        </p:txBody>
      </p:sp>
    </p:spTree>
    <p:extLst>
      <p:ext uri="{BB962C8B-B14F-4D97-AF65-F5344CB8AC3E}">
        <p14:creationId xmlns:p14="http://schemas.microsoft.com/office/powerpoint/2010/main" val="9586687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0853" y="278570"/>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The Statute (Article 1)</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49</a:t>
            </a:fld>
            <a:endParaRPr lang="en-IN" altLang="en-US"/>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574795436"/>
              </p:ext>
            </p:extLst>
          </p:nvPr>
        </p:nvGraphicFramePr>
        <p:xfrm>
          <a:off x="682388" y="1460310"/>
          <a:ext cx="11095630" cy="49404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219355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3185" y="361156"/>
            <a:ext cx="8761413" cy="51276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Exports under VAT</a:t>
            </a: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3686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DD0560D3-212A-4158-B823-6C77AF5A0088}" type="slidenum">
              <a:rPr lang="en-IN" altLang="en-US">
                <a:solidFill>
                  <a:schemeClr val="bg1"/>
                </a:solidFill>
                <a:latin typeface="+mn-lt"/>
              </a:rPr>
              <a:pPr>
                <a:spcBef>
                  <a:spcPct val="0"/>
                </a:spcBef>
                <a:buClrTx/>
                <a:buSzTx/>
                <a:buFontTx/>
                <a:buNone/>
              </a:pPr>
              <a:t>50</a:t>
            </a:fld>
            <a:endParaRPr lang="en-IN" altLang="en-US">
              <a:solidFill>
                <a:schemeClr val="bg1"/>
              </a:solidFill>
              <a:latin typeface="+mn-lt"/>
            </a:endParaRPr>
          </a:p>
        </p:txBody>
      </p:sp>
      <p:sp>
        <p:nvSpPr>
          <p:cNvPr id="4" name="Chevron 3"/>
          <p:cNvSpPr/>
          <p:nvPr/>
        </p:nvSpPr>
        <p:spPr>
          <a:xfrm>
            <a:off x="5076967" y="2157187"/>
            <a:ext cx="2838735" cy="873456"/>
          </a:xfrm>
          <a:prstGeom prst="chevron">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Goods departing from UAE</a:t>
            </a:r>
          </a:p>
        </p:txBody>
      </p:sp>
      <p:sp>
        <p:nvSpPr>
          <p:cNvPr id="5" name="Dodecagon 4"/>
          <p:cNvSpPr/>
          <p:nvPr/>
        </p:nvSpPr>
        <p:spPr>
          <a:xfrm>
            <a:off x="1255593" y="1856936"/>
            <a:ext cx="2224585" cy="1310185"/>
          </a:xfrm>
          <a:prstGeom prst="dodecagon">
            <a:avLst/>
          </a:prstGeom>
          <a:solidFill>
            <a:schemeClr val="accent1">
              <a:lumMod val="75000"/>
            </a:schemeClr>
          </a:solidFill>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solidFill>
                  <a:schemeClr val="tx1"/>
                </a:solidFill>
              </a:rPr>
              <a:t>UAE</a:t>
            </a:r>
          </a:p>
        </p:txBody>
      </p:sp>
      <p:sp>
        <p:nvSpPr>
          <p:cNvPr id="17" name="Dodecagon 16"/>
          <p:cNvSpPr/>
          <p:nvPr/>
        </p:nvSpPr>
        <p:spPr>
          <a:xfrm>
            <a:off x="9034817" y="1856936"/>
            <a:ext cx="2456597" cy="1473959"/>
          </a:xfrm>
          <a:prstGeom prst="dodecagon">
            <a:avLst/>
          </a:prstGeom>
          <a:solidFill>
            <a:schemeClr val="accent5">
              <a:lumMod val="50000"/>
            </a:schemeClr>
          </a:solidFill>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ysClr val="windowText" lastClr="000000"/>
                </a:solidFill>
              </a:rPr>
              <a:t>Outside UAE</a:t>
            </a:r>
          </a:p>
        </p:txBody>
      </p:sp>
      <p:sp>
        <p:nvSpPr>
          <p:cNvPr id="18" name="Dodecagon 17"/>
          <p:cNvSpPr/>
          <p:nvPr/>
        </p:nvSpPr>
        <p:spPr>
          <a:xfrm>
            <a:off x="1269240" y="4339988"/>
            <a:ext cx="2361063" cy="1446663"/>
          </a:xfrm>
          <a:prstGeom prst="dodecagon">
            <a:avLst/>
          </a:prstGeom>
          <a:solidFill>
            <a:schemeClr val="accent1">
              <a:lumMod val="75000"/>
            </a:schemeClr>
          </a:solidFill>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000" dirty="0">
                <a:solidFill>
                  <a:schemeClr val="tx1"/>
                </a:solidFill>
              </a:rPr>
              <a:t>UAE</a:t>
            </a:r>
          </a:p>
        </p:txBody>
      </p:sp>
      <p:sp>
        <p:nvSpPr>
          <p:cNvPr id="19" name="Dodecagon 18"/>
          <p:cNvSpPr/>
          <p:nvPr/>
        </p:nvSpPr>
        <p:spPr>
          <a:xfrm>
            <a:off x="9034817" y="4476466"/>
            <a:ext cx="2442949" cy="1583140"/>
          </a:xfrm>
          <a:prstGeom prst="dodecagon">
            <a:avLst/>
          </a:prstGeom>
          <a:solidFill>
            <a:schemeClr val="accent5">
              <a:lumMod val="50000"/>
            </a:schemeClr>
          </a:solidFill>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ysClr val="windowText" lastClr="000000"/>
                </a:solidFill>
              </a:rPr>
              <a:t>Place of Establishment/ Fixed Establishment Outside UAE</a:t>
            </a:r>
          </a:p>
        </p:txBody>
      </p:sp>
      <p:sp>
        <p:nvSpPr>
          <p:cNvPr id="20" name="Chevron 19"/>
          <p:cNvSpPr/>
          <p:nvPr/>
        </p:nvSpPr>
        <p:spPr>
          <a:xfrm>
            <a:off x="4926842" y="4763068"/>
            <a:ext cx="2866030" cy="736979"/>
          </a:xfrm>
          <a:prstGeom prst="chevron">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Place of Provision</a:t>
            </a:r>
          </a:p>
        </p:txBody>
      </p:sp>
      <p:sp>
        <p:nvSpPr>
          <p:cNvPr id="21" name="TextBox 20"/>
          <p:cNvSpPr txBox="1"/>
          <p:nvPr/>
        </p:nvSpPr>
        <p:spPr>
          <a:xfrm>
            <a:off x="477670" y="1405719"/>
            <a:ext cx="2217761" cy="369332"/>
          </a:xfrm>
          <a:prstGeom prst="rect">
            <a:avLst/>
          </a:prstGeom>
          <a:noFill/>
        </p:spPr>
        <p:txBody>
          <a:bodyPr wrap="square" rtlCol="0">
            <a:spAutoFit/>
          </a:bodyPr>
          <a:lstStyle/>
          <a:p>
            <a:r>
              <a:rPr lang="en-IN" b="1" dirty="0">
                <a:latin typeface="+mn-lt"/>
              </a:rPr>
              <a:t>In case of Goods:</a:t>
            </a:r>
          </a:p>
        </p:txBody>
      </p:sp>
      <p:sp>
        <p:nvSpPr>
          <p:cNvPr id="22" name="TextBox 21"/>
          <p:cNvSpPr txBox="1"/>
          <p:nvPr/>
        </p:nvSpPr>
        <p:spPr>
          <a:xfrm>
            <a:off x="464024" y="3521122"/>
            <a:ext cx="2231408" cy="369332"/>
          </a:xfrm>
          <a:prstGeom prst="rect">
            <a:avLst/>
          </a:prstGeom>
          <a:noFill/>
        </p:spPr>
        <p:txBody>
          <a:bodyPr wrap="square" rtlCol="0">
            <a:spAutoFit/>
          </a:bodyPr>
          <a:lstStyle/>
          <a:p>
            <a:r>
              <a:rPr lang="en-IN" b="1" dirty="0">
                <a:latin typeface="+mn-lt"/>
              </a:rPr>
              <a:t>In case of Services:</a:t>
            </a:r>
          </a:p>
        </p:txBody>
      </p:sp>
    </p:spTree>
    <p:extLst>
      <p:ext uri="{BB962C8B-B14F-4D97-AF65-F5344CB8AC3E}">
        <p14:creationId xmlns:p14="http://schemas.microsoft.com/office/powerpoint/2010/main" val="24564112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1216025" y="295275"/>
            <a:ext cx="9136063" cy="8270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Exports under VAT</a:t>
            </a:r>
            <a:endParaRPr lang="en-IN" altLang="en-US" cap="small" dirty="0">
              <a:ln w="0"/>
              <a:solidFill>
                <a:schemeClr val="bg1"/>
              </a:solidFill>
              <a:effectLst>
                <a:outerShdw blurRad="38100" dist="25400" dir="5400000" algn="ctr" rotWithShape="0">
                  <a:srgbClr val="6E747A">
                    <a:alpha val="43000"/>
                  </a:srgbClr>
                </a:outerShdw>
              </a:effectLst>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1003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98AF259-4915-4021-981D-78FD703E868E}" type="slidenum">
              <a:rPr lang="en-IN" altLang="en-US">
                <a:solidFill>
                  <a:schemeClr val="bg1"/>
                </a:solidFill>
              </a:rPr>
              <a:pPr>
                <a:spcBef>
                  <a:spcPct val="0"/>
                </a:spcBef>
                <a:buClrTx/>
                <a:buSzTx/>
                <a:buFontTx/>
                <a:buNone/>
              </a:pPr>
              <a:t>51</a:t>
            </a:fld>
            <a:endParaRPr lang="en-IN" altLang="en-US">
              <a:solidFill>
                <a:schemeClr val="bg1"/>
              </a:solidFill>
            </a:endParaRPr>
          </a:p>
        </p:txBody>
      </p:sp>
      <p:sp>
        <p:nvSpPr>
          <p:cNvPr id="2" name="Vertical Scroll 1"/>
          <p:cNvSpPr/>
          <p:nvPr/>
        </p:nvSpPr>
        <p:spPr>
          <a:xfrm>
            <a:off x="0" y="1173708"/>
            <a:ext cx="2470245" cy="3480179"/>
          </a:xfrm>
          <a:prstGeom prst="verticalScroll">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b="1" dirty="0">
                <a:solidFill>
                  <a:schemeClr val="bg1"/>
                </a:solidFill>
              </a:rPr>
              <a:t>Let’s Ponder</a:t>
            </a:r>
          </a:p>
        </p:txBody>
      </p:sp>
      <p:sp>
        <p:nvSpPr>
          <p:cNvPr id="7" name="Cloud Callout 6"/>
          <p:cNvSpPr/>
          <p:nvPr/>
        </p:nvSpPr>
        <p:spPr>
          <a:xfrm>
            <a:off x="2361064" y="1419366"/>
            <a:ext cx="8789157" cy="4612944"/>
          </a:xfrm>
          <a:prstGeom prst="cloudCallou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800" b="1" u="sng" dirty="0">
                <a:solidFill>
                  <a:schemeClr val="tx1"/>
                </a:solidFill>
              </a:rPr>
              <a:t>Designated Zones:</a:t>
            </a:r>
          </a:p>
          <a:p>
            <a:pPr algn="ctr"/>
            <a:endParaRPr lang="en-IN" sz="2800" b="1" u="sng" dirty="0">
              <a:solidFill>
                <a:schemeClr val="tx1"/>
              </a:solidFill>
            </a:endParaRPr>
          </a:p>
          <a:p>
            <a:pPr marL="285750" indent="-285750" algn="ctr">
              <a:buFontTx/>
              <a:buChar char="-"/>
            </a:pPr>
            <a:r>
              <a:rPr lang="en-IN" sz="2400" dirty="0">
                <a:solidFill>
                  <a:schemeClr val="tx1"/>
                </a:solidFill>
              </a:rPr>
              <a:t>To be considered outside UAE</a:t>
            </a:r>
          </a:p>
          <a:p>
            <a:pPr marL="285750" indent="-285750" algn="ctr">
              <a:buFontTx/>
              <a:buChar char="-"/>
            </a:pPr>
            <a:r>
              <a:rPr lang="en-IN" sz="2400" dirty="0">
                <a:solidFill>
                  <a:schemeClr val="tx1"/>
                </a:solidFill>
              </a:rPr>
              <a:t>Transfer to DZ to be considered as Export</a:t>
            </a:r>
          </a:p>
          <a:p>
            <a:pPr marL="285750" indent="-285750" algn="ctr">
              <a:buFontTx/>
              <a:buChar char="-"/>
            </a:pPr>
            <a:r>
              <a:rPr lang="en-IN" sz="2400" dirty="0">
                <a:solidFill>
                  <a:schemeClr val="tx1"/>
                </a:solidFill>
              </a:rPr>
              <a:t>Transfer within DZ’s could be without VAT</a:t>
            </a:r>
          </a:p>
        </p:txBody>
      </p:sp>
    </p:spTree>
    <p:extLst>
      <p:ext uri="{BB962C8B-B14F-4D97-AF65-F5344CB8AC3E}">
        <p14:creationId xmlns:p14="http://schemas.microsoft.com/office/powerpoint/2010/main" val="21577490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1216025" y="295275"/>
            <a:ext cx="9136063" cy="8270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Rate of Tax on Exports</a:t>
            </a:r>
            <a:endParaRPr lang="en-IN" altLang="en-US" cap="small" dirty="0">
              <a:ln w="0"/>
              <a:solidFill>
                <a:schemeClr val="bg1"/>
              </a:solidFill>
              <a:effectLst>
                <a:outerShdw blurRad="38100" dist="25400" dir="5400000" algn="ctr" rotWithShape="0">
                  <a:srgbClr val="6E747A">
                    <a:alpha val="43000"/>
                  </a:srgbClr>
                </a:outerShdw>
              </a:effectLst>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1003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98AF259-4915-4021-981D-78FD703E868E}" type="slidenum">
              <a:rPr lang="en-IN" altLang="en-US">
                <a:solidFill>
                  <a:schemeClr val="bg1"/>
                </a:solidFill>
              </a:rPr>
              <a:pPr>
                <a:spcBef>
                  <a:spcPct val="0"/>
                </a:spcBef>
                <a:buClrTx/>
                <a:buSzTx/>
                <a:buFontTx/>
                <a:buNone/>
              </a:pPr>
              <a:t>52</a:t>
            </a:fld>
            <a:endParaRPr lang="en-IN" altLang="en-US">
              <a:solidFill>
                <a:schemeClr val="bg1"/>
              </a:solidFill>
            </a:endParaRPr>
          </a:p>
        </p:txBody>
      </p:sp>
      <p:sp>
        <p:nvSpPr>
          <p:cNvPr id="4" name="TextBox 3"/>
          <p:cNvSpPr txBox="1"/>
          <p:nvPr/>
        </p:nvSpPr>
        <p:spPr>
          <a:xfrm>
            <a:off x="545910" y="1678675"/>
            <a:ext cx="11122925" cy="923330"/>
          </a:xfrm>
          <a:prstGeom prst="rect">
            <a:avLst/>
          </a:prstGeom>
          <a:noFill/>
        </p:spPr>
        <p:txBody>
          <a:bodyPr wrap="square" rtlCol="0">
            <a:spAutoFit/>
          </a:bodyPr>
          <a:lstStyle/>
          <a:p>
            <a:r>
              <a:rPr lang="en-IN" b="1" u="sng" dirty="0">
                <a:latin typeface="+mn-lt"/>
              </a:rPr>
              <a:t>Article 44:</a:t>
            </a:r>
          </a:p>
          <a:p>
            <a:r>
              <a:rPr lang="en-IN" dirty="0">
                <a:latin typeface="+mn-lt"/>
              </a:rPr>
              <a:t>The supply and import of Goods and Services specified in this chapter made by a taxable person shall be a taxable supply subject to the zero rate.</a:t>
            </a:r>
          </a:p>
        </p:txBody>
      </p:sp>
      <p:sp>
        <p:nvSpPr>
          <p:cNvPr id="5" name="TextBox 4"/>
          <p:cNvSpPr txBox="1"/>
          <p:nvPr/>
        </p:nvSpPr>
        <p:spPr>
          <a:xfrm>
            <a:off x="545910" y="2747580"/>
            <a:ext cx="10645253" cy="646331"/>
          </a:xfrm>
          <a:prstGeom prst="rect">
            <a:avLst/>
          </a:prstGeom>
          <a:noFill/>
        </p:spPr>
        <p:txBody>
          <a:bodyPr wrap="square" rtlCol="0">
            <a:spAutoFit/>
          </a:bodyPr>
          <a:lstStyle/>
          <a:p>
            <a:r>
              <a:rPr lang="en-IN" b="1" u="sng" dirty="0">
                <a:latin typeface="+mn-lt"/>
              </a:rPr>
              <a:t>Article 45</a:t>
            </a:r>
            <a:r>
              <a:rPr lang="en-IN" dirty="0">
                <a:latin typeface="+mn-lt"/>
              </a:rPr>
              <a:t> lays down fourteen (14) instances (direct/indirect exports, international transport, etc.) are specified on which zero rate would be applicable. </a:t>
            </a:r>
            <a:r>
              <a:rPr lang="en-IN" dirty="0"/>
              <a:t> </a:t>
            </a:r>
          </a:p>
        </p:txBody>
      </p:sp>
      <p:sp>
        <p:nvSpPr>
          <p:cNvPr id="6" name="TextBox 5"/>
          <p:cNvSpPr txBox="1"/>
          <p:nvPr/>
        </p:nvSpPr>
        <p:spPr>
          <a:xfrm>
            <a:off x="641445" y="3720053"/>
            <a:ext cx="1473958" cy="584775"/>
          </a:xfrm>
          <a:prstGeom prst="rect">
            <a:avLst/>
          </a:prstGeom>
          <a:noFill/>
        </p:spPr>
        <p:txBody>
          <a:bodyPr wrap="square" rtlCol="0">
            <a:spAutoFit/>
          </a:bodyPr>
          <a:lstStyle/>
          <a:p>
            <a:r>
              <a:rPr lang="en-IN" sz="3200" b="1" dirty="0">
                <a:latin typeface="+mn-lt"/>
              </a:rPr>
              <a:t>THUS:</a:t>
            </a:r>
          </a:p>
        </p:txBody>
      </p:sp>
      <p:sp>
        <p:nvSpPr>
          <p:cNvPr id="8" name="Equal 7"/>
          <p:cNvSpPr/>
          <p:nvPr/>
        </p:nvSpPr>
        <p:spPr>
          <a:xfrm>
            <a:off x="4971194" y="4966746"/>
            <a:ext cx="1794683" cy="656132"/>
          </a:xfrm>
          <a:prstGeom prst="mathEqual">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tx1"/>
              </a:solidFill>
            </a:endParaRPr>
          </a:p>
        </p:txBody>
      </p:sp>
      <p:sp>
        <p:nvSpPr>
          <p:cNvPr id="9" name="Up Ribbon 8"/>
          <p:cNvSpPr/>
          <p:nvPr/>
        </p:nvSpPr>
        <p:spPr>
          <a:xfrm>
            <a:off x="641445" y="4569921"/>
            <a:ext cx="3671248" cy="1216730"/>
          </a:xfrm>
          <a:prstGeom prst="ribbon2">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EXPORTS</a:t>
            </a:r>
          </a:p>
        </p:txBody>
      </p:sp>
      <p:sp>
        <p:nvSpPr>
          <p:cNvPr id="10" name="Up Ribbon 9"/>
          <p:cNvSpPr/>
          <p:nvPr/>
        </p:nvSpPr>
        <p:spPr>
          <a:xfrm>
            <a:off x="7438028" y="4569921"/>
            <a:ext cx="3780430" cy="1216730"/>
          </a:xfrm>
          <a:prstGeom prst="ribbon2">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t>ZERO – RATED SUPPIES</a:t>
            </a:r>
          </a:p>
        </p:txBody>
      </p:sp>
    </p:spTree>
    <p:extLst>
      <p:ext uri="{BB962C8B-B14F-4D97-AF65-F5344CB8AC3E}">
        <p14:creationId xmlns:p14="http://schemas.microsoft.com/office/powerpoint/2010/main" val="13890123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1"/>
          <p:cNvSpPr>
            <a:spLocks noGrp="1"/>
          </p:cNvSpPr>
          <p:nvPr>
            <p:ph type="title"/>
          </p:nvPr>
        </p:nvSpPr>
        <p:spPr>
          <a:xfrm>
            <a:off x="1216025" y="295275"/>
            <a:ext cx="9136063" cy="8270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Miscellaneous</a:t>
            </a:r>
            <a:endParaRPr lang="en-IN" altLang="en-US" cap="small" dirty="0">
              <a:ln w="0"/>
              <a:solidFill>
                <a:schemeClr val="bg1"/>
              </a:solidFill>
              <a:effectLst>
                <a:outerShdw blurRad="38100" dist="25400" dir="5400000" algn="ctr" rotWithShape="0">
                  <a:srgbClr val="6E747A">
                    <a:alpha val="43000"/>
                  </a:srgbClr>
                </a:outerShdw>
              </a:effectLst>
            </a:endParaRPr>
          </a:p>
        </p:txBody>
      </p:sp>
      <p:sp>
        <p:nvSpPr>
          <p:cNvPr id="3" name="Footer Placeholder 2"/>
          <p:cNvSpPr>
            <a:spLocks noGrp="1"/>
          </p:cNvSpPr>
          <p:nvPr>
            <p:ph type="ftr" sz="quarter" idx="11"/>
          </p:nvPr>
        </p:nvSpPr>
        <p:spPr/>
        <p:txBody>
          <a:bodyPr/>
          <a:lstStyle/>
          <a:p>
            <a:pPr>
              <a:defRPr/>
            </a:pPr>
            <a:r>
              <a:rPr lang="en-IN"/>
              <a:t>© Indirect Taxes Committee, ICAI</a:t>
            </a:r>
          </a:p>
        </p:txBody>
      </p:sp>
      <p:sp>
        <p:nvSpPr>
          <p:cNvPr id="10035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598AF259-4915-4021-981D-78FD703E868E}" type="slidenum">
              <a:rPr lang="en-IN" altLang="en-US">
                <a:solidFill>
                  <a:schemeClr val="bg1"/>
                </a:solidFill>
              </a:rPr>
              <a:pPr>
                <a:spcBef>
                  <a:spcPct val="0"/>
                </a:spcBef>
                <a:buClrTx/>
                <a:buSzTx/>
                <a:buFontTx/>
                <a:buNone/>
              </a:pPr>
              <a:t>53</a:t>
            </a:fld>
            <a:endParaRPr lang="en-IN" altLang="en-US">
              <a:solidFill>
                <a:schemeClr val="bg1"/>
              </a:solidFill>
            </a:endParaRPr>
          </a:p>
        </p:txBody>
      </p:sp>
      <p:sp>
        <p:nvSpPr>
          <p:cNvPr id="2" name="TextBox 1"/>
          <p:cNvSpPr txBox="1"/>
          <p:nvPr/>
        </p:nvSpPr>
        <p:spPr>
          <a:xfrm>
            <a:off x="887103" y="1583140"/>
            <a:ext cx="10577015" cy="1477328"/>
          </a:xfrm>
          <a:prstGeom prst="rect">
            <a:avLst/>
          </a:prstGeom>
          <a:noFill/>
        </p:spPr>
        <p:txBody>
          <a:bodyPr wrap="square" rtlCol="0">
            <a:spAutoFit/>
          </a:bodyPr>
          <a:lstStyle/>
          <a:p>
            <a:pPr algn="just"/>
            <a:r>
              <a:rPr lang="en-IN" b="1" dirty="0">
                <a:latin typeface="+mn-lt"/>
              </a:rPr>
              <a:t>Recovery of Tax on Export:</a:t>
            </a:r>
          </a:p>
          <a:p>
            <a:pPr algn="just"/>
            <a:r>
              <a:rPr lang="en-IN" dirty="0">
                <a:latin typeface="+mn-lt"/>
              </a:rPr>
              <a:t> - Any input tax paid by the business in making an export shall be recoverable against output tax. </a:t>
            </a:r>
          </a:p>
          <a:p>
            <a:pPr algn="just"/>
            <a:r>
              <a:rPr lang="en-IN" dirty="0">
                <a:latin typeface="+mn-lt"/>
              </a:rPr>
              <a:t> - Excess of input tax may be carried forward to subsequent tax period and after a stipulated time period may be reclaimed from the authorities.</a:t>
            </a:r>
          </a:p>
          <a:p>
            <a:endParaRPr lang="en-IN" dirty="0">
              <a:latin typeface="+mn-lt"/>
            </a:endParaRPr>
          </a:p>
        </p:txBody>
      </p:sp>
      <p:sp>
        <p:nvSpPr>
          <p:cNvPr id="7" name="TextBox 6"/>
          <p:cNvSpPr txBox="1"/>
          <p:nvPr/>
        </p:nvSpPr>
        <p:spPr>
          <a:xfrm>
            <a:off x="887104" y="3220872"/>
            <a:ext cx="10577014" cy="646331"/>
          </a:xfrm>
          <a:prstGeom prst="rect">
            <a:avLst/>
          </a:prstGeom>
          <a:noFill/>
        </p:spPr>
        <p:txBody>
          <a:bodyPr wrap="square" rtlCol="0">
            <a:spAutoFit/>
          </a:bodyPr>
          <a:lstStyle/>
          <a:p>
            <a:r>
              <a:rPr lang="en-IN" b="1" dirty="0">
                <a:latin typeface="+mn-lt"/>
              </a:rPr>
              <a:t>Refund of Tax for Special Cases:</a:t>
            </a:r>
          </a:p>
          <a:p>
            <a:r>
              <a:rPr lang="en-IN" dirty="0">
                <a:latin typeface="+mn-lt"/>
              </a:rPr>
              <a:t>Where goods are being exported by a non – resident from UAE, the authority may grant refund of the tax paid.</a:t>
            </a:r>
          </a:p>
        </p:txBody>
      </p:sp>
      <p:sp>
        <p:nvSpPr>
          <p:cNvPr id="11" name="TextBox 10"/>
          <p:cNvSpPr txBox="1"/>
          <p:nvPr/>
        </p:nvSpPr>
        <p:spPr>
          <a:xfrm>
            <a:off x="887103" y="4408227"/>
            <a:ext cx="10577015" cy="646331"/>
          </a:xfrm>
          <a:prstGeom prst="rect">
            <a:avLst/>
          </a:prstGeom>
          <a:noFill/>
        </p:spPr>
        <p:txBody>
          <a:bodyPr wrap="square" rtlCol="0">
            <a:spAutoFit/>
          </a:bodyPr>
          <a:lstStyle/>
          <a:p>
            <a:r>
              <a:rPr lang="en-IN" b="1" dirty="0">
                <a:latin typeface="+mn-lt"/>
              </a:rPr>
              <a:t>Record Keeping:</a:t>
            </a:r>
          </a:p>
          <a:p>
            <a:r>
              <a:rPr lang="en-IN" dirty="0">
                <a:latin typeface="+mn-lt"/>
              </a:rPr>
              <a:t>All taxable persons are required to keep proper records of exported goods and services.</a:t>
            </a:r>
          </a:p>
        </p:txBody>
      </p:sp>
    </p:spTree>
    <p:extLst>
      <p:ext uri="{BB962C8B-B14F-4D97-AF65-F5344CB8AC3E}">
        <p14:creationId xmlns:p14="http://schemas.microsoft.com/office/powerpoint/2010/main" val="5509763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960120"/>
            <a:ext cx="12192000" cy="5852160"/>
          </a:xfrm>
          <a:prstGeom prst="rect">
            <a:avLst/>
          </a:prstGeom>
          <a:ln>
            <a:noFill/>
          </a:ln>
          <a:effectLst>
            <a:softEdge rad="112500"/>
          </a:effectLst>
        </p:spPr>
      </p:pic>
      <p:sp>
        <p:nvSpPr>
          <p:cNvPr id="2" name="Title 1"/>
          <p:cNvSpPr>
            <a:spLocks noGrp="1"/>
          </p:cNvSpPr>
          <p:nvPr>
            <p:ph type="title"/>
          </p:nvPr>
        </p:nvSpPr>
        <p:spPr>
          <a:xfrm>
            <a:off x="1216025" y="325437"/>
            <a:ext cx="9136063" cy="7080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cap="small" dirty="0">
                <a:ln w="0"/>
                <a:solidFill>
                  <a:schemeClr val="bg1"/>
                </a:solidFill>
                <a:effectLst>
                  <a:outerShdw blurRad="38100" dist="25400" dir="5400000" algn="ctr" rotWithShape="0">
                    <a:srgbClr val="6E747A">
                      <a:alpha val="43000"/>
                    </a:srgbClr>
                  </a:outerShdw>
                </a:effectLst>
              </a:rPr>
              <a:t>Understanding: Violation &amp; Penalties</a:t>
            </a:r>
          </a:p>
        </p:txBody>
      </p:sp>
      <p:sp>
        <p:nvSpPr>
          <p:cNvPr id="4" name="Slide Number Placeholder 3"/>
          <p:cNvSpPr>
            <a:spLocks noGrp="1"/>
          </p:cNvSpPr>
          <p:nvPr>
            <p:ph type="sldNum" sz="quarter" idx="12"/>
          </p:nvPr>
        </p:nvSpPr>
        <p:spPr/>
        <p:txBody>
          <a:bodyPr/>
          <a:lstStyle/>
          <a:p>
            <a:fld id="{2C90AAB0-06BA-408B-B768-9CA9371867E2}" type="slidenum">
              <a:rPr lang="en-IN" altLang="en-US" smtClean="0"/>
              <a:pPr/>
              <a:t>54</a:t>
            </a:fld>
            <a:endParaRPr lang="en-IN" altLang="en-US" dirty="0"/>
          </a:p>
        </p:txBody>
      </p:sp>
      <p:sp>
        <p:nvSpPr>
          <p:cNvPr id="6" name="Footer Placeholder 2"/>
          <p:cNvSpPr txBox="1">
            <a:spLocks/>
          </p:cNvSpPr>
          <p:nvPr/>
        </p:nvSpPr>
        <p:spPr>
          <a:xfrm>
            <a:off x="617538" y="6296025"/>
            <a:ext cx="3859212" cy="304800"/>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a:solidFill>
                  <a:schemeClr val="bg1"/>
                </a:solidFill>
              </a:rPr>
              <a:t>© Indirect Taxes Committee, ICAI</a:t>
            </a:r>
          </a:p>
        </p:txBody>
      </p:sp>
      <p:sp>
        <p:nvSpPr>
          <p:cNvPr id="7" name="Footer Placeholder 2"/>
          <p:cNvSpPr txBox="1">
            <a:spLocks/>
          </p:cNvSpPr>
          <p:nvPr/>
        </p:nvSpPr>
        <p:spPr>
          <a:xfrm>
            <a:off x="617538" y="6296025"/>
            <a:ext cx="2201862" cy="295275"/>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dirty="0">
                <a:solidFill>
                  <a:schemeClr val="bg1"/>
                </a:solidFill>
              </a:rPr>
              <a:t>© Indirect Taxes Committee, ICAI</a:t>
            </a:r>
          </a:p>
        </p:txBody>
      </p:sp>
    </p:spTree>
    <p:extLst>
      <p:ext uri="{BB962C8B-B14F-4D97-AF65-F5344CB8AC3E}">
        <p14:creationId xmlns:p14="http://schemas.microsoft.com/office/powerpoint/2010/main" val="8000669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IN"/>
              <a:t>© Indirect Taxes Committee, ICAI</a:t>
            </a:r>
          </a:p>
        </p:txBody>
      </p:sp>
      <p:sp>
        <p:nvSpPr>
          <p:cNvPr id="44036"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B5DA069F-1316-4070-B5E7-EACC763D6A1B}" type="slidenum">
              <a:rPr lang="en-IN" altLang="en-US">
                <a:solidFill>
                  <a:schemeClr val="bg1"/>
                </a:solidFill>
              </a:rPr>
              <a:pPr>
                <a:spcBef>
                  <a:spcPct val="0"/>
                </a:spcBef>
                <a:buClrTx/>
                <a:buSzTx/>
                <a:buFontTx/>
                <a:buNone/>
              </a:pPr>
              <a:t>55</a:t>
            </a:fld>
            <a:endParaRPr lang="en-IN" altLang="en-US">
              <a:solidFill>
                <a:schemeClr val="bg1"/>
              </a:solidFill>
            </a:endParaRPr>
          </a:p>
        </p:txBody>
      </p:sp>
      <p:sp>
        <p:nvSpPr>
          <p:cNvPr id="8" name="Title 1"/>
          <p:cNvSpPr>
            <a:spLocks noGrp="1"/>
          </p:cNvSpPr>
          <p:nvPr>
            <p:ph type="title"/>
          </p:nvPr>
        </p:nvSpPr>
        <p:spPr>
          <a:xfrm>
            <a:off x="1059543" y="275095"/>
            <a:ext cx="9434285" cy="8270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a:ln w="0"/>
                <a:solidFill>
                  <a:schemeClr val="bg1"/>
                </a:solidFill>
                <a:effectLst>
                  <a:outerShdw blurRad="38100" dist="25400" dir="5400000" algn="ctr" rotWithShape="0">
                    <a:srgbClr val="6E747A">
                      <a:alpha val="43000"/>
                    </a:srgbClr>
                  </a:outerShdw>
                </a:effectLst>
              </a:rPr>
              <a:t>Article 76</a:t>
            </a:r>
            <a:endParaRPr lang="en-IN" cap="small" dirty="0">
              <a:ln w="0"/>
              <a:solidFill>
                <a:schemeClr val="bg1"/>
              </a:solidFill>
              <a:effectLst>
                <a:outerShdw blurRad="38100" dist="25400" dir="5400000" algn="ctr" rotWithShape="0">
                  <a:srgbClr val="6E747A">
                    <a:alpha val="43000"/>
                  </a:srgbClr>
                </a:outerShdw>
              </a:effectLst>
            </a:endParaRPr>
          </a:p>
        </p:txBody>
      </p:sp>
      <p:sp>
        <p:nvSpPr>
          <p:cNvPr id="2" name="TextBox 1"/>
          <p:cNvSpPr txBox="1"/>
          <p:nvPr/>
        </p:nvSpPr>
        <p:spPr>
          <a:xfrm>
            <a:off x="559558" y="1596788"/>
            <a:ext cx="11013743" cy="4708981"/>
          </a:xfrm>
          <a:prstGeom prst="rect">
            <a:avLst/>
          </a:prstGeom>
          <a:noFill/>
        </p:spPr>
        <p:txBody>
          <a:bodyPr wrap="square" rtlCol="0">
            <a:spAutoFit/>
          </a:bodyPr>
          <a:lstStyle/>
          <a:p>
            <a:pPr algn="just"/>
            <a:r>
              <a:rPr lang="en-IN" sz="2000" dirty="0">
                <a:latin typeface="+mn-lt"/>
              </a:rPr>
              <a:t>Without prejudice to the provisions of Federal Law No. (7) of 2017 on Tax Procedures, the Authority shall issue an Administrative Penalty Assessment to the person and notify the person of the same within five (5) business days as of the date of issuance in any of the following cases:</a:t>
            </a:r>
          </a:p>
          <a:p>
            <a:pPr algn="just"/>
            <a:endParaRPr lang="en-IN" sz="2000" dirty="0">
              <a:latin typeface="+mn-lt"/>
            </a:endParaRPr>
          </a:p>
          <a:p>
            <a:pPr marL="342900" indent="-342900" algn="just">
              <a:buAutoNum type="arabicPeriod"/>
            </a:pPr>
            <a:r>
              <a:rPr lang="en-IN" sz="2000" dirty="0">
                <a:latin typeface="+mn-lt"/>
              </a:rPr>
              <a:t>Failure by the taxable person to display prices inclusive of tax according to Article (38) of this Decree – Law.</a:t>
            </a:r>
          </a:p>
          <a:p>
            <a:pPr marL="342900" indent="-342900" algn="just">
              <a:buAutoNum type="arabicPeriod"/>
            </a:pPr>
            <a:r>
              <a:rPr lang="en-IN" sz="2000" dirty="0">
                <a:latin typeface="+mn-lt"/>
              </a:rPr>
              <a:t>Failure by the taxable person to notify the authority of applying tax based on the margin according to Article (43) of this Decree – Law.</a:t>
            </a:r>
          </a:p>
          <a:p>
            <a:pPr marL="342900" indent="-342900" algn="just">
              <a:buAutoNum type="arabicPeriod"/>
            </a:pPr>
            <a:r>
              <a:rPr lang="en-IN" sz="2000" dirty="0">
                <a:latin typeface="+mn-lt"/>
              </a:rPr>
              <a:t>Failure to comply with the conditions and procedures related to keeping the Goods in a Designated Zone or moving them to another Designated Zone.</a:t>
            </a:r>
          </a:p>
          <a:p>
            <a:pPr marL="342900" indent="-342900" algn="just">
              <a:buAutoNum type="arabicPeriod"/>
            </a:pPr>
            <a:r>
              <a:rPr lang="en-IN" sz="2000" dirty="0">
                <a:latin typeface="+mn-lt"/>
              </a:rPr>
              <a:t>Failure by the taxable person to issue the tax invoice or an alternative document when making any supply. </a:t>
            </a:r>
          </a:p>
          <a:p>
            <a:pPr marL="342900" indent="-342900" algn="just">
              <a:buAutoNum type="arabicPeriod"/>
            </a:pPr>
            <a:r>
              <a:rPr lang="en-IN" sz="2000" dirty="0">
                <a:latin typeface="+mn-lt"/>
              </a:rPr>
              <a:t>Failure by the taxable person to issue a tax credit note or an alternative document.</a:t>
            </a:r>
          </a:p>
          <a:p>
            <a:pPr marL="342900" indent="-342900" algn="just">
              <a:buAutoNum type="arabicPeriod"/>
            </a:pPr>
            <a:r>
              <a:rPr lang="en-IN" sz="2000" dirty="0">
                <a:latin typeface="+mn-lt"/>
              </a:rPr>
              <a:t>Failure by the taxable person to comply with the conditions and procedures regarding the issuance of electronic tax invoices and electronic tax credit notes. </a:t>
            </a:r>
          </a:p>
        </p:txBody>
      </p:sp>
    </p:spTree>
    <p:extLst>
      <p:ext uri="{BB962C8B-B14F-4D97-AF65-F5344CB8AC3E}">
        <p14:creationId xmlns:p14="http://schemas.microsoft.com/office/powerpoint/2010/main" val="23815009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613" y="292219"/>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Concept of Penalty</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56</a:t>
            </a:fld>
            <a:endParaRPr lang="en-IN" altLang="en-US"/>
          </a:p>
        </p:txBody>
      </p:sp>
      <p:sp>
        <p:nvSpPr>
          <p:cNvPr id="6" name="TextBox 5"/>
          <p:cNvSpPr txBox="1"/>
          <p:nvPr/>
        </p:nvSpPr>
        <p:spPr>
          <a:xfrm>
            <a:off x="614149" y="1534390"/>
            <a:ext cx="10959152" cy="430887"/>
          </a:xfrm>
          <a:prstGeom prst="rect">
            <a:avLst/>
          </a:prstGeom>
          <a:noFill/>
        </p:spPr>
        <p:txBody>
          <a:bodyPr wrap="square" rtlCol="0">
            <a:spAutoFit/>
          </a:bodyPr>
          <a:lstStyle/>
          <a:p>
            <a:r>
              <a:rPr lang="en-IN" sz="2200" dirty="0">
                <a:latin typeface="+mn-lt"/>
              </a:rPr>
              <a:t>Imposing Monetary or Non – Monetary obligation </a:t>
            </a:r>
            <a:r>
              <a:rPr lang="en-IN" sz="2200" b="1" dirty="0">
                <a:latin typeface="+mn-lt"/>
              </a:rPr>
              <a:t>IN ADDITION </a:t>
            </a:r>
            <a:r>
              <a:rPr lang="en-IN" sz="2200" dirty="0">
                <a:latin typeface="+mn-lt"/>
              </a:rPr>
              <a:t>to normal obligation.</a:t>
            </a:r>
          </a:p>
        </p:txBody>
      </p:sp>
      <p:sp>
        <p:nvSpPr>
          <p:cNvPr id="7" name="TextBox 6"/>
          <p:cNvSpPr txBox="1"/>
          <p:nvPr/>
        </p:nvSpPr>
        <p:spPr>
          <a:xfrm>
            <a:off x="736979" y="2456597"/>
            <a:ext cx="10836322" cy="646331"/>
          </a:xfrm>
          <a:prstGeom prst="rect">
            <a:avLst/>
          </a:prstGeom>
          <a:noFill/>
        </p:spPr>
        <p:txBody>
          <a:bodyPr wrap="square" rtlCol="0">
            <a:spAutoFit/>
          </a:bodyPr>
          <a:lstStyle/>
          <a:p>
            <a:r>
              <a:rPr lang="en-IN" dirty="0">
                <a:latin typeface="+mn-lt"/>
              </a:rPr>
              <a:t>In addition to the VAT Decree Law, there are provisions for administrative penalties in the Federal Law No. 7 on Tax Procedures.</a:t>
            </a:r>
          </a:p>
        </p:txBody>
      </p:sp>
      <p:sp>
        <p:nvSpPr>
          <p:cNvPr id="8" name="TextBox 7"/>
          <p:cNvSpPr txBox="1"/>
          <p:nvPr/>
        </p:nvSpPr>
        <p:spPr>
          <a:xfrm>
            <a:off x="736979" y="3330054"/>
            <a:ext cx="7369792" cy="2862322"/>
          </a:xfrm>
          <a:prstGeom prst="rect">
            <a:avLst/>
          </a:prstGeom>
          <a:noFill/>
        </p:spPr>
        <p:txBody>
          <a:bodyPr wrap="square" rtlCol="0">
            <a:spAutoFit/>
          </a:bodyPr>
          <a:lstStyle/>
          <a:p>
            <a:r>
              <a:rPr lang="en-IN" sz="2000" dirty="0">
                <a:latin typeface="+mn-lt"/>
              </a:rPr>
              <a:t>A few Instances on failures to:</a:t>
            </a:r>
          </a:p>
          <a:p>
            <a:r>
              <a:rPr lang="en-IN" sz="2000" dirty="0">
                <a:latin typeface="+mn-lt"/>
              </a:rPr>
              <a:t> - Keep the required records</a:t>
            </a:r>
          </a:p>
          <a:p>
            <a:r>
              <a:rPr lang="en-IN" sz="2000" dirty="0">
                <a:latin typeface="+mn-lt"/>
              </a:rPr>
              <a:t> - Submit the data, records and documents</a:t>
            </a:r>
          </a:p>
          <a:p>
            <a:r>
              <a:rPr lang="en-IN" sz="2000" dirty="0">
                <a:latin typeface="+mn-lt"/>
              </a:rPr>
              <a:t> - Submit a registration/ deregistration application within the timeframe</a:t>
            </a:r>
          </a:p>
          <a:p>
            <a:r>
              <a:rPr lang="en-IN" sz="2000" dirty="0">
                <a:latin typeface="+mn-lt"/>
              </a:rPr>
              <a:t> - Inform the Authority, when required</a:t>
            </a:r>
          </a:p>
          <a:p>
            <a:r>
              <a:rPr lang="en-IN" sz="2000" dirty="0">
                <a:latin typeface="+mn-lt"/>
              </a:rPr>
              <a:t> - Submit the Tax Return within the time frame</a:t>
            </a:r>
          </a:p>
          <a:p>
            <a:r>
              <a:rPr lang="en-IN" sz="2000" dirty="0">
                <a:latin typeface="+mn-lt"/>
              </a:rPr>
              <a:t> - and so on……</a:t>
            </a:r>
          </a:p>
          <a:p>
            <a:endParaRPr lang="en-IN" sz="2000" dirty="0">
              <a:latin typeface="+mn-lt"/>
            </a:endParaRPr>
          </a:p>
        </p:txBody>
      </p:sp>
      <p:sp>
        <p:nvSpPr>
          <p:cNvPr id="9" name="TextBox 8"/>
          <p:cNvSpPr txBox="1"/>
          <p:nvPr/>
        </p:nvSpPr>
        <p:spPr>
          <a:xfrm>
            <a:off x="8761863" y="3330054"/>
            <a:ext cx="2565779" cy="2123658"/>
          </a:xfrm>
          <a:prstGeom prst="rect">
            <a:avLst/>
          </a:prstGeom>
          <a:noFill/>
        </p:spPr>
        <p:txBody>
          <a:bodyPr wrap="square" rtlCol="0">
            <a:spAutoFit/>
          </a:bodyPr>
          <a:lstStyle/>
          <a:p>
            <a:r>
              <a:rPr lang="en-IN" sz="2200" b="1" u="sng" dirty="0">
                <a:latin typeface="+mn-lt"/>
              </a:rPr>
              <a:t>QUANTUM:</a:t>
            </a:r>
          </a:p>
          <a:p>
            <a:pPr marL="342900" indent="-342900">
              <a:buFontTx/>
              <a:buChar char="-"/>
            </a:pPr>
            <a:r>
              <a:rPr lang="en-IN" sz="2200" dirty="0">
                <a:latin typeface="+mn-lt"/>
              </a:rPr>
              <a:t>Not less than 500 Dirham</a:t>
            </a:r>
          </a:p>
          <a:p>
            <a:pPr marL="342900" indent="-342900">
              <a:buFontTx/>
              <a:buChar char="-"/>
            </a:pPr>
            <a:r>
              <a:rPr lang="en-IN" sz="2200" dirty="0">
                <a:latin typeface="+mn-lt"/>
              </a:rPr>
              <a:t>Not exceed three times the amount of Tax.</a:t>
            </a:r>
          </a:p>
        </p:txBody>
      </p:sp>
    </p:spTree>
    <p:extLst>
      <p:ext uri="{BB962C8B-B14F-4D97-AF65-F5344CB8AC3E}">
        <p14:creationId xmlns:p14="http://schemas.microsoft.com/office/powerpoint/2010/main" val="42534803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960120"/>
            <a:ext cx="12192000" cy="5852160"/>
          </a:xfrm>
          <a:prstGeom prst="rect">
            <a:avLst/>
          </a:prstGeom>
          <a:ln>
            <a:noFill/>
          </a:ln>
          <a:effectLst>
            <a:softEdge rad="112500"/>
          </a:effectLst>
        </p:spPr>
      </p:pic>
      <p:sp>
        <p:nvSpPr>
          <p:cNvPr id="2" name="Title 1"/>
          <p:cNvSpPr>
            <a:spLocks noGrp="1"/>
          </p:cNvSpPr>
          <p:nvPr>
            <p:ph type="title"/>
          </p:nvPr>
        </p:nvSpPr>
        <p:spPr>
          <a:xfrm>
            <a:off x="508000" y="273685"/>
            <a:ext cx="10020299" cy="7080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cap="small" dirty="0">
                <a:ln w="0"/>
                <a:solidFill>
                  <a:schemeClr val="bg1"/>
                </a:solidFill>
                <a:effectLst>
                  <a:outerShdw blurRad="38100" dist="25400" dir="5400000" algn="ctr" rotWithShape="0">
                    <a:srgbClr val="6E747A">
                      <a:alpha val="43000"/>
                    </a:srgbClr>
                  </a:outerShdw>
                </a:effectLst>
              </a:rPr>
              <a:t>Understanding: Reverse Charge (Article 48)</a:t>
            </a:r>
          </a:p>
        </p:txBody>
      </p:sp>
      <p:sp>
        <p:nvSpPr>
          <p:cNvPr id="4" name="Slide Number Placeholder 3"/>
          <p:cNvSpPr>
            <a:spLocks noGrp="1"/>
          </p:cNvSpPr>
          <p:nvPr>
            <p:ph type="sldNum" sz="quarter" idx="12"/>
          </p:nvPr>
        </p:nvSpPr>
        <p:spPr/>
        <p:txBody>
          <a:bodyPr/>
          <a:lstStyle/>
          <a:p>
            <a:fld id="{2C90AAB0-06BA-408B-B768-9CA9371867E2}" type="slidenum">
              <a:rPr lang="en-IN" altLang="en-US" smtClean="0"/>
              <a:pPr/>
              <a:t>57</a:t>
            </a:fld>
            <a:endParaRPr lang="en-IN" altLang="en-US" dirty="0"/>
          </a:p>
        </p:txBody>
      </p:sp>
      <p:sp>
        <p:nvSpPr>
          <p:cNvPr id="6" name="Footer Placeholder 2"/>
          <p:cNvSpPr txBox="1">
            <a:spLocks/>
          </p:cNvSpPr>
          <p:nvPr/>
        </p:nvSpPr>
        <p:spPr>
          <a:xfrm>
            <a:off x="617538" y="6296025"/>
            <a:ext cx="3859212" cy="304800"/>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a:solidFill>
                  <a:schemeClr val="bg1"/>
                </a:solidFill>
              </a:rPr>
              <a:t>© Indirect Taxes Committee, ICAI</a:t>
            </a:r>
          </a:p>
        </p:txBody>
      </p:sp>
      <p:sp>
        <p:nvSpPr>
          <p:cNvPr id="7" name="Footer Placeholder 2"/>
          <p:cNvSpPr txBox="1">
            <a:spLocks/>
          </p:cNvSpPr>
          <p:nvPr/>
        </p:nvSpPr>
        <p:spPr>
          <a:xfrm>
            <a:off x="617538" y="6296025"/>
            <a:ext cx="2201862" cy="295275"/>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dirty="0">
                <a:solidFill>
                  <a:schemeClr val="bg1"/>
                </a:solidFill>
              </a:rPr>
              <a:t>© Indirect Taxes Committee, ICAI</a:t>
            </a:r>
          </a:p>
        </p:txBody>
      </p:sp>
    </p:spTree>
    <p:extLst>
      <p:ext uri="{BB962C8B-B14F-4D97-AF65-F5344CB8AC3E}">
        <p14:creationId xmlns:p14="http://schemas.microsoft.com/office/powerpoint/2010/main" val="3186900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IN"/>
              <a:t>© Indirect Taxes Committee, ICAI</a:t>
            </a:r>
          </a:p>
        </p:txBody>
      </p:sp>
      <p:sp>
        <p:nvSpPr>
          <p:cNvPr id="4506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E9056CA-B9F0-407B-9BF5-7A2C0995DC54}" type="slidenum">
              <a:rPr lang="en-IN" altLang="en-US">
                <a:solidFill>
                  <a:schemeClr val="bg1"/>
                </a:solidFill>
              </a:rPr>
              <a:pPr>
                <a:spcBef>
                  <a:spcPct val="0"/>
                </a:spcBef>
                <a:buClrTx/>
                <a:buSzTx/>
                <a:buFontTx/>
                <a:buNone/>
              </a:pPr>
              <a:t>58</a:t>
            </a:fld>
            <a:endParaRPr lang="en-IN" altLang="en-US">
              <a:solidFill>
                <a:schemeClr val="bg1"/>
              </a:solidFill>
            </a:endParaRPr>
          </a:p>
        </p:txBody>
      </p:sp>
      <p:sp>
        <p:nvSpPr>
          <p:cNvPr id="7" name="Title 1"/>
          <p:cNvSpPr txBox="1">
            <a:spLocks/>
          </p:cNvSpPr>
          <p:nvPr/>
        </p:nvSpPr>
        <p:spPr bwMode="gray">
          <a:xfrm>
            <a:off x="1059543" y="275095"/>
            <a:ext cx="9434285" cy="82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457200">
              <a:defRPr sz="3600" cap="small">
                <a:ln w="0"/>
                <a:solidFill>
                  <a:schemeClr val="bg1"/>
                </a:solidFill>
                <a:effectLst>
                  <a:outerShdw blurRad="38100" dist="25400" dir="5400000" algn="ctr" rotWithShape="0">
                    <a:srgbClr val="6E747A">
                      <a:alpha val="43000"/>
                    </a:srgbClr>
                  </a:outerShdw>
                </a:effectLst>
                <a:latin typeface="+mj-lt"/>
                <a:ea typeface="+mj-ea"/>
                <a:cs typeface="+mj-cs"/>
              </a:defRPr>
            </a:lvl1pPr>
            <a:lvl2pPr algn="ctr" defTabSz="457200">
              <a:defRPr sz="3600">
                <a:solidFill>
                  <a:schemeClr val="bg2"/>
                </a:solidFill>
                <a:latin typeface="Palatino Linotype" panose="02040502050505030304" pitchFamily="18" charset="0"/>
              </a:defRPr>
            </a:lvl2pPr>
            <a:lvl3pPr algn="ctr" defTabSz="457200">
              <a:defRPr sz="3600">
                <a:solidFill>
                  <a:schemeClr val="bg2"/>
                </a:solidFill>
                <a:latin typeface="Palatino Linotype" panose="02040502050505030304" pitchFamily="18" charset="0"/>
              </a:defRPr>
            </a:lvl3pPr>
            <a:lvl4pPr algn="ctr" defTabSz="457200">
              <a:defRPr sz="3600">
                <a:solidFill>
                  <a:schemeClr val="bg2"/>
                </a:solidFill>
                <a:latin typeface="Palatino Linotype" panose="02040502050505030304" pitchFamily="18" charset="0"/>
              </a:defRPr>
            </a:lvl4pPr>
            <a:lvl5pPr algn="ctr" defTabSz="457200">
              <a:defRPr sz="3600">
                <a:solidFill>
                  <a:schemeClr val="bg2"/>
                </a:solidFill>
                <a:latin typeface="Palatino Linotype" panose="02040502050505030304" pitchFamily="18" charset="0"/>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IN" dirty="0"/>
              <a:t>What is Reverse Charge Transaction?</a:t>
            </a:r>
          </a:p>
        </p:txBody>
      </p:sp>
      <p:sp>
        <p:nvSpPr>
          <p:cNvPr id="6" name="TextBox 5"/>
          <p:cNvSpPr txBox="1"/>
          <p:nvPr/>
        </p:nvSpPr>
        <p:spPr>
          <a:xfrm>
            <a:off x="586853" y="1983811"/>
            <a:ext cx="11232107" cy="646331"/>
          </a:xfrm>
          <a:prstGeom prst="rect">
            <a:avLst/>
          </a:prstGeom>
          <a:noFill/>
        </p:spPr>
        <p:txBody>
          <a:bodyPr wrap="square" rtlCol="0">
            <a:spAutoFit/>
          </a:bodyPr>
          <a:lstStyle/>
          <a:p>
            <a:r>
              <a:rPr lang="en-IN" dirty="0">
                <a:latin typeface="+mn-lt"/>
              </a:rPr>
              <a:t>A mechanism under which the recipient of goods or services is required to pay VAT instead of the supplier, when the supplier is not a taxable person in the member state where the supply has been made. </a:t>
            </a:r>
          </a:p>
        </p:txBody>
      </p:sp>
      <p:sp>
        <p:nvSpPr>
          <p:cNvPr id="10" name="Right Arrow 9"/>
          <p:cNvSpPr/>
          <p:nvPr/>
        </p:nvSpPr>
        <p:spPr>
          <a:xfrm>
            <a:off x="586852" y="3561391"/>
            <a:ext cx="2552131" cy="1173708"/>
          </a:xfrm>
          <a:prstGeom prst="right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Let’s Understand</a:t>
            </a:r>
          </a:p>
        </p:txBody>
      </p:sp>
      <p:sp>
        <p:nvSpPr>
          <p:cNvPr id="11" name="TextBox 10"/>
          <p:cNvSpPr txBox="1"/>
          <p:nvPr/>
        </p:nvSpPr>
        <p:spPr>
          <a:xfrm>
            <a:off x="3384638" y="3561391"/>
            <a:ext cx="8352431" cy="1200329"/>
          </a:xfrm>
          <a:prstGeom prst="rect">
            <a:avLst/>
          </a:prstGeom>
          <a:noFill/>
        </p:spPr>
        <p:txBody>
          <a:bodyPr wrap="square" rtlCol="0">
            <a:spAutoFit/>
          </a:bodyPr>
          <a:lstStyle/>
          <a:p>
            <a:pPr algn="just"/>
            <a:r>
              <a:rPr lang="en-IN" dirty="0">
                <a:latin typeface="+mn-lt"/>
              </a:rPr>
              <a:t>When goods are imported to UAE from UK, the importer of goods will pay VAT under reverse charge mechanism, if the same goods were taxable in UAE and importer would account for Input VAT and at the same time for output VAT as if he was making the supply, under UAE VAT Law, to himself.</a:t>
            </a:r>
          </a:p>
        </p:txBody>
      </p:sp>
    </p:spTree>
    <p:extLst>
      <p:ext uri="{BB962C8B-B14F-4D97-AF65-F5344CB8AC3E}">
        <p14:creationId xmlns:p14="http://schemas.microsoft.com/office/powerpoint/2010/main" val="656346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IN"/>
              <a:t>© Indirect Taxes Committee, ICAI</a:t>
            </a:r>
          </a:p>
        </p:txBody>
      </p:sp>
      <p:sp>
        <p:nvSpPr>
          <p:cNvPr id="45061"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CE9056CA-B9F0-407B-9BF5-7A2C0995DC54}" type="slidenum">
              <a:rPr lang="en-IN" altLang="en-US">
                <a:solidFill>
                  <a:schemeClr val="bg1"/>
                </a:solidFill>
              </a:rPr>
              <a:pPr>
                <a:spcBef>
                  <a:spcPct val="0"/>
                </a:spcBef>
                <a:buClrTx/>
                <a:buSzTx/>
                <a:buFontTx/>
                <a:buNone/>
              </a:pPr>
              <a:t>59</a:t>
            </a:fld>
            <a:endParaRPr lang="en-IN" altLang="en-US">
              <a:solidFill>
                <a:schemeClr val="bg1"/>
              </a:solidFill>
            </a:endParaRPr>
          </a:p>
        </p:txBody>
      </p:sp>
      <p:sp>
        <p:nvSpPr>
          <p:cNvPr id="7" name="Title 1"/>
          <p:cNvSpPr txBox="1">
            <a:spLocks/>
          </p:cNvSpPr>
          <p:nvPr/>
        </p:nvSpPr>
        <p:spPr bwMode="gray">
          <a:xfrm>
            <a:off x="1059543" y="275095"/>
            <a:ext cx="9434285" cy="82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en-US"/>
            </a:defPPr>
            <a:lvl1pPr algn="ctr" defTabSz="457200">
              <a:defRPr sz="3600" cap="small">
                <a:ln w="0"/>
                <a:solidFill>
                  <a:schemeClr val="bg1"/>
                </a:solidFill>
                <a:effectLst>
                  <a:outerShdw blurRad="38100" dist="25400" dir="5400000" algn="ctr" rotWithShape="0">
                    <a:srgbClr val="6E747A">
                      <a:alpha val="43000"/>
                    </a:srgbClr>
                  </a:outerShdw>
                </a:effectLst>
                <a:latin typeface="+mj-lt"/>
                <a:ea typeface="+mj-ea"/>
                <a:cs typeface="+mj-cs"/>
              </a:defRPr>
            </a:lvl1pPr>
            <a:lvl2pPr algn="ctr" defTabSz="457200">
              <a:defRPr sz="3600">
                <a:solidFill>
                  <a:schemeClr val="bg2"/>
                </a:solidFill>
                <a:latin typeface="Palatino Linotype" panose="02040502050505030304" pitchFamily="18" charset="0"/>
              </a:defRPr>
            </a:lvl2pPr>
            <a:lvl3pPr algn="ctr" defTabSz="457200">
              <a:defRPr sz="3600">
                <a:solidFill>
                  <a:schemeClr val="bg2"/>
                </a:solidFill>
                <a:latin typeface="Palatino Linotype" panose="02040502050505030304" pitchFamily="18" charset="0"/>
              </a:defRPr>
            </a:lvl3pPr>
            <a:lvl4pPr algn="ctr" defTabSz="457200">
              <a:defRPr sz="3600">
                <a:solidFill>
                  <a:schemeClr val="bg2"/>
                </a:solidFill>
                <a:latin typeface="Palatino Linotype" panose="02040502050505030304" pitchFamily="18" charset="0"/>
              </a:defRPr>
            </a:lvl4pPr>
            <a:lvl5pPr algn="ctr" defTabSz="457200">
              <a:defRPr sz="3600">
                <a:solidFill>
                  <a:schemeClr val="bg2"/>
                </a:solidFill>
                <a:latin typeface="Palatino Linotype" panose="02040502050505030304" pitchFamily="18" charset="0"/>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IN" dirty="0"/>
              <a:t>Fig: Concept of Reverse Charge</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573206" y="1656285"/>
            <a:ext cx="11014238" cy="4471560"/>
          </a:xfrm>
        </p:spPr>
      </p:pic>
    </p:spTree>
    <p:extLst>
      <p:ext uri="{BB962C8B-B14F-4D97-AF65-F5344CB8AC3E}">
        <p14:creationId xmlns:p14="http://schemas.microsoft.com/office/powerpoint/2010/main" val="25985584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0" y="6553200"/>
            <a:ext cx="3859212" cy="304800"/>
          </a:xfrm>
        </p:spPr>
        <p:txBody>
          <a:bodyPr/>
          <a:lstStyle/>
          <a:p>
            <a:pPr>
              <a:defRPr/>
            </a:pPr>
            <a:r>
              <a:rPr lang="en-IN" dirty="0"/>
              <a:t>© Indirect Taxes Committee, ICAI</a:t>
            </a:r>
          </a:p>
        </p:txBody>
      </p:sp>
      <p:sp>
        <p:nvSpPr>
          <p:cNvPr id="46085"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41176762-AC70-43D5-A96F-F4C63BF2597C}" type="slidenum">
              <a:rPr lang="en-IN" altLang="en-US">
                <a:solidFill>
                  <a:schemeClr val="bg1"/>
                </a:solidFill>
              </a:rPr>
              <a:pPr>
                <a:spcBef>
                  <a:spcPct val="0"/>
                </a:spcBef>
                <a:buClrTx/>
                <a:buSzTx/>
                <a:buFontTx/>
                <a:buNone/>
              </a:pPr>
              <a:t>60</a:t>
            </a:fld>
            <a:endParaRPr lang="en-IN" altLang="en-US">
              <a:solidFill>
                <a:schemeClr val="bg1"/>
              </a:solidFill>
            </a:endParaRPr>
          </a:p>
        </p:txBody>
      </p:sp>
      <p:sp>
        <p:nvSpPr>
          <p:cNvPr id="9" name="Title 1"/>
          <p:cNvSpPr>
            <a:spLocks noGrp="1"/>
          </p:cNvSpPr>
          <p:nvPr>
            <p:ph type="title"/>
          </p:nvPr>
        </p:nvSpPr>
        <p:spPr>
          <a:xfrm>
            <a:off x="1059543" y="275095"/>
            <a:ext cx="9434285" cy="827087"/>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Exception to Reverse Charge Mechanism</a:t>
            </a:r>
          </a:p>
        </p:txBody>
      </p:sp>
      <p:sp>
        <p:nvSpPr>
          <p:cNvPr id="2" name="TextBox 1"/>
          <p:cNvSpPr txBox="1"/>
          <p:nvPr/>
        </p:nvSpPr>
        <p:spPr>
          <a:xfrm>
            <a:off x="695459" y="1725769"/>
            <a:ext cx="10934164" cy="1477328"/>
          </a:xfrm>
          <a:prstGeom prst="rect">
            <a:avLst/>
          </a:prstGeom>
          <a:noFill/>
        </p:spPr>
        <p:txBody>
          <a:bodyPr wrap="square" rtlCol="0">
            <a:spAutoFit/>
          </a:bodyPr>
          <a:lstStyle/>
          <a:p>
            <a:pPr marL="285750" indent="-285750" algn="just">
              <a:buFontTx/>
              <a:buChar char="-"/>
            </a:pPr>
            <a:r>
              <a:rPr lang="en-IN" b="1" dirty="0">
                <a:latin typeface="+mn-lt"/>
              </a:rPr>
              <a:t>Transaction between UAE and another Implementing State</a:t>
            </a:r>
          </a:p>
          <a:p>
            <a:pPr algn="just"/>
            <a:r>
              <a:rPr lang="en-IN" dirty="0">
                <a:latin typeface="+mn-lt"/>
              </a:rPr>
              <a:t>When goods are imported to UAE from UK and then further exported to KSA (implementing state), then normal provision of reverse charge will apply. UAE being the importer will pay the importing VAT under reverse charge but to the exception of clause 1 of article 48 of UAE VAT Law, it will not be eligible to claim as an input credit on the same. </a:t>
            </a: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95459" y="3309870"/>
            <a:ext cx="10934163" cy="3206840"/>
          </a:xfrm>
          <a:prstGeom prst="rect">
            <a:avLst/>
          </a:prstGeom>
        </p:spPr>
      </p:pic>
    </p:spTree>
    <p:extLst>
      <p:ext uri="{BB962C8B-B14F-4D97-AF65-F5344CB8AC3E}">
        <p14:creationId xmlns:p14="http://schemas.microsoft.com/office/powerpoint/2010/main" val="6805009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960120"/>
            <a:ext cx="12192000" cy="5852160"/>
          </a:xfrm>
          <a:prstGeom prst="rect">
            <a:avLst/>
          </a:prstGeom>
          <a:ln>
            <a:noFill/>
          </a:ln>
          <a:effectLst>
            <a:softEdge rad="112500"/>
          </a:effectLst>
        </p:spPr>
      </p:pic>
      <p:sp>
        <p:nvSpPr>
          <p:cNvPr id="2" name="Title 1"/>
          <p:cNvSpPr>
            <a:spLocks noGrp="1"/>
          </p:cNvSpPr>
          <p:nvPr>
            <p:ph type="title"/>
          </p:nvPr>
        </p:nvSpPr>
        <p:spPr>
          <a:xfrm>
            <a:off x="508000" y="273685"/>
            <a:ext cx="10020299" cy="7080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cap="small" dirty="0">
                <a:ln w="0"/>
                <a:solidFill>
                  <a:schemeClr val="bg1"/>
                </a:solidFill>
                <a:effectLst>
                  <a:outerShdw blurRad="38100" dist="25400" dir="5400000" algn="ctr" rotWithShape="0">
                    <a:srgbClr val="6E747A">
                      <a:alpha val="43000"/>
                    </a:srgbClr>
                  </a:outerShdw>
                </a:effectLst>
              </a:rPr>
              <a:t>Understanding: Value of Supply(Article 34)</a:t>
            </a:r>
          </a:p>
        </p:txBody>
      </p:sp>
      <p:sp>
        <p:nvSpPr>
          <p:cNvPr id="4" name="Slide Number Placeholder 3"/>
          <p:cNvSpPr>
            <a:spLocks noGrp="1"/>
          </p:cNvSpPr>
          <p:nvPr>
            <p:ph type="sldNum" sz="quarter" idx="12"/>
          </p:nvPr>
        </p:nvSpPr>
        <p:spPr/>
        <p:txBody>
          <a:bodyPr/>
          <a:lstStyle/>
          <a:p>
            <a:fld id="{2C90AAB0-06BA-408B-B768-9CA9371867E2}" type="slidenum">
              <a:rPr lang="en-IN" altLang="en-US" smtClean="0"/>
              <a:pPr/>
              <a:t>61</a:t>
            </a:fld>
            <a:endParaRPr lang="en-IN" altLang="en-US" dirty="0"/>
          </a:p>
        </p:txBody>
      </p:sp>
      <p:sp>
        <p:nvSpPr>
          <p:cNvPr id="6" name="Footer Placeholder 2"/>
          <p:cNvSpPr txBox="1">
            <a:spLocks/>
          </p:cNvSpPr>
          <p:nvPr/>
        </p:nvSpPr>
        <p:spPr>
          <a:xfrm>
            <a:off x="617538" y="6296025"/>
            <a:ext cx="3859212" cy="304800"/>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a:solidFill>
                  <a:schemeClr val="bg1"/>
                </a:solidFill>
              </a:rPr>
              <a:t>© Indirect Taxes Committee, ICAI</a:t>
            </a:r>
          </a:p>
        </p:txBody>
      </p:sp>
      <p:sp>
        <p:nvSpPr>
          <p:cNvPr id="7" name="Footer Placeholder 2"/>
          <p:cNvSpPr txBox="1">
            <a:spLocks/>
          </p:cNvSpPr>
          <p:nvPr/>
        </p:nvSpPr>
        <p:spPr>
          <a:xfrm>
            <a:off x="617538" y="6296025"/>
            <a:ext cx="2201862" cy="295275"/>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dirty="0">
                <a:solidFill>
                  <a:schemeClr val="bg1"/>
                </a:solidFill>
              </a:rPr>
              <a:t>© Indirect Taxes Committee, ICAI</a:t>
            </a:r>
          </a:p>
        </p:txBody>
      </p:sp>
    </p:spTree>
    <p:extLst>
      <p:ext uri="{BB962C8B-B14F-4D97-AF65-F5344CB8AC3E}">
        <p14:creationId xmlns:p14="http://schemas.microsoft.com/office/powerpoint/2010/main" val="991484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9833" y="290268"/>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Value of Supply </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62</a:t>
            </a:fld>
            <a:endParaRPr lang="en-IN" altLang="en-US"/>
          </a:p>
        </p:txBody>
      </p:sp>
      <p:graphicFrame>
        <p:nvGraphicFramePr>
          <p:cNvPr id="7" name="Table 6"/>
          <p:cNvGraphicFramePr>
            <a:graphicFrameLocks noGrp="1"/>
          </p:cNvGraphicFramePr>
          <p:nvPr>
            <p:extLst>
              <p:ext uri="{D42A27DB-BD31-4B8C-83A1-F6EECF244321}">
                <p14:modId xmlns:p14="http://schemas.microsoft.com/office/powerpoint/2010/main" val="3925318540"/>
              </p:ext>
            </p:extLst>
          </p:nvPr>
        </p:nvGraphicFramePr>
        <p:xfrm>
          <a:off x="1030513" y="1625601"/>
          <a:ext cx="10218058" cy="3870959"/>
        </p:xfrm>
        <a:graphic>
          <a:graphicData uri="http://schemas.openxmlformats.org/drawingml/2006/table">
            <a:tbl>
              <a:tblPr firstRow="1" bandRow="1">
                <a:tableStyleId>{073A0DAA-6AF3-43AB-8588-CEC1D06C72B9}</a:tableStyleId>
              </a:tblPr>
              <a:tblGrid>
                <a:gridCol w="5109029">
                  <a:extLst>
                    <a:ext uri="{9D8B030D-6E8A-4147-A177-3AD203B41FA5}">
                      <a16:colId xmlns:a16="http://schemas.microsoft.com/office/drawing/2014/main" xmlns="" val="20000"/>
                    </a:ext>
                  </a:extLst>
                </a:gridCol>
                <a:gridCol w="5109029">
                  <a:extLst>
                    <a:ext uri="{9D8B030D-6E8A-4147-A177-3AD203B41FA5}">
                      <a16:colId xmlns:a16="http://schemas.microsoft.com/office/drawing/2014/main" xmlns="" val="20001"/>
                    </a:ext>
                  </a:extLst>
                </a:gridCol>
              </a:tblGrid>
              <a:tr h="939074">
                <a:tc>
                  <a:txBody>
                    <a:bodyPr/>
                    <a:lstStyle/>
                    <a:p>
                      <a:pPr algn="ctr"/>
                      <a:r>
                        <a:rPr lang="en-IN" dirty="0"/>
                        <a:t>CONSIDERATION</a:t>
                      </a:r>
                    </a:p>
                  </a:txBody>
                  <a:tcPr/>
                </a:tc>
                <a:tc>
                  <a:txBody>
                    <a:bodyPr/>
                    <a:lstStyle/>
                    <a:p>
                      <a:pPr algn="ctr"/>
                      <a:r>
                        <a:rPr lang="en-IN" dirty="0"/>
                        <a:t>VALUE OF SUPPLY</a:t>
                      </a:r>
                    </a:p>
                  </a:txBody>
                  <a:tcPr/>
                </a:tc>
                <a:extLst>
                  <a:ext uri="{0D108BD9-81ED-4DB2-BD59-A6C34878D82A}">
                    <a16:rowId xmlns:a16="http://schemas.microsoft.com/office/drawing/2014/main" xmlns="" val="10000"/>
                  </a:ext>
                </a:extLst>
              </a:tr>
              <a:tr h="584925">
                <a:tc>
                  <a:txBody>
                    <a:bodyPr/>
                    <a:lstStyle/>
                    <a:p>
                      <a:r>
                        <a:rPr lang="en-IN" dirty="0"/>
                        <a:t>Only monetary</a:t>
                      </a:r>
                    </a:p>
                  </a:txBody>
                  <a:tcPr/>
                </a:tc>
                <a:tc>
                  <a:txBody>
                    <a:bodyPr/>
                    <a:lstStyle/>
                    <a:p>
                      <a:r>
                        <a:rPr lang="en-IN" dirty="0"/>
                        <a:t>Consideration</a:t>
                      </a:r>
                      <a:r>
                        <a:rPr lang="en-IN" baseline="0" dirty="0"/>
                        <a:t> – Tax</a:t>
                      </a:r>
                      <a:endParaRPr lang="en-IN" dirty="0"/>
                    </a:p>
                  </a:txBody>
                  <a:tcPr/>
                </a:tc>
                <a:extLst>
                  <a:ext uri="{0D108BD9-81ED-4DB2-BD59-A6C34878D82A}">
                    <a16:rowId xmlns:a16="http://schemas.microsoft.com/office/drawing/2014/main" xmlns="" val="10001"/>
                  </a:ext>
                </a:extLst>
              </a:tr>
              <a:tr h="711200">
                <a:tc>
                  <a:txBody>
                    <a:bodyPr/>
                    <a:lstStyle/>
                    <a:p>
                      <a:r>
                        <a:rPr lang="en-IN" dirty="0"/>
                        <a:t>All/part is not monetary</a:t>
                      </a:r>
                    </a:p>
                  </a:txBody>
                  <a:tcPr/>
                </a:tc>
                <a:tc>
                  <a:txBody>
                    <a:bodyPr/>
                    <a:lstStyle/>
                    <a:p>
                      <a:r>
                        <a:rPr lang="en-IN" dirty="0"/>
                        <a:t>Monetary part + Market value</a:t>
                      </a:r>
                      <a:r>
                        <a:rPr lang="en-IN" baseline="0" dirty="0"/>
                        <a:t> of non – monetary part, and shall not include the tax.</a:t>
                      </a:r>
                      <a:endParaRPr lang="en-IN" dirty="0"/>
                    </a:p>
                  </a:txBody>
                  <a:tcPr/>
                </a:tc>
                <a:extLst>
                  <a:ext uri="{0D108BD9-81ED-4DB2-BD59-A6C34878D82A}">
                    <a16:rowId xmlns:a16="http://schemas.microsoft.com/office/drawing/2014/main" xmlns="" val="10002"/>
                  </a:ext>
                </a:extLst>
              </a:tr>
              <a:tr h="696686">
                <a:tc>
                  <a:txBody>
                    <a:bodyPr/>
                    <a:lstStyle/>
                    <a:p>
                      <a:r>
                        <a:rPr lang="en-IN" dirty="0"/>
                        <a:t>In case of</a:t>
                      </a:r>
                      <a:r>
                        <a:rPr lang="en-IN" baseline="0" dirty="0"/>
                        <a:t> Reverse Charge</a:t>
                      </a:r>
                      <a:endParaRPr lang="en-IN" dirty="0"/>
                    </a:p>
                  </a:txBody>
                  <a:tcPr/>
                </a:tc>
                <a:tc>
                  <a:txBody>
                    <a:bodyPr/>
                    <a:lstStyle/>
                    <a:p>
                      <a:r>
                        <a:rPr lang="en-IN" dirty="0"/>
                        <a:t>Market Value of the consideration without addition of tax.</a:t>
                      </a:r>
                    </a:p>
                  </a:txBody>
                  <a:tcPr/>
                </a:tc>
                <a:extLst>
                  <a:ext uri="{0D108BD9-81ED-4DB2-BD59-A6C34878D82A}">
                    <a16:rowId xmlns:a16="http://schemas.microsoft.com/office/drawing/2014/main" xmlns="" val="10003"/>
                  </a:ext>
                </a:extLst>
              </a:tr>
              <a:tr h="939074">
                <a:tc>
                  <a:txBody>
                    <a:bodyPr/>
                    <a:lstStyle/>
                    <a:p>
                      <a:r>
                        <a:rPr lang="en-IN" dirty="0"/>
                        <a:t>Consideration</a:t>
                      </a:r>
                      <a:r>
                        <a:rPr lang="en-IN" baseline="0" dirty="0"/>
                        <a:t> for matters other than Goods or Services</a:t>
                      </a:r>
                      <a:endParaRPr lang="en-IN" dirty="0"/>
                    </a:p>
                  </a:txBody>
                  <a:tcPr/>
                </a:tc>
                <a:tc>
                  <a:txBody>
                    <a:bodyPr/>
                    <a:lstStyle/>
                    <a:p>
                      <a:r>
                        <a:rPr lang="en-IN" dirty="0"/>
                        <a:t>Part of the consideration that is related to such supply as stated in Executive</a:t>
                      </a:r>
                      <a:r>
                        <a:rPr lang="en-IN" baseline="0" dirty="0"/>
                        <a:t> Regulation</a:t>
                      </a:r>
                      <a:endParaRPr lang="en-IN" dirty="0"/>
                    </a:p>
                  </a:txBody>
                  <a:tcPr/>
                </a:tc>
                <a:extLst>
                  <a:ext uri="{0D108BD9-81ED-4DB2-BD59-A6C34878D82A}">
                    <a16:rowId xmlns:a16="http://schemas.microsoft.com/office/drawing/2014/main" xmlns="" val="10004"/>
                  </a:ext>
                </a:extLst>
              </a:tr>
            </a:tbl>
          </a:graphicData>
        </a:graphic>
      </p:graphicFrame>
      <p:sp>
        <p:nvSpPr>
          <p:cNvPr id="8" name="TextBox 7"/>
          <p:cNvSpPr txBox="1"/>
          <p:nvPr/>
        </p:nvSpPr>
        <p:spPr>
          <a:xfrm>
            <a:off x="1045029" y="5805714"/>
            <a:ext cx="10189028" cy="369332"/>
          </a:xfrm>
          <a:prstGeom prst="rect">
            <a:avLst/>
          </a:prstGeom>
          <a:noFill/>
        </p:spPr>
        <p:txBody>
          <a:bodyPr wrap="square" rtlCol="0">
            <a:spAutoFit/>
          </a:bodyPr>
          <a:lstStyle/>
          <a:p>
            <a:r>
              <a:rPr lang="en-IN" b="1" dirty="0">
                <a:latin typeface="+mn-lt"/>
              </a:rPr>
              <a:t>The Executive Regulation of this Decree – Law shall specify the rules to determine the market value.</a:t>
            </a:r>
          </a:p>
        </p:txBody>
      </p:sp>
    </p:spTree>
    <p:extLst>
      <p:ext uri="{BB962C8B-B14F-4D97-AF65-F5344CB8AC3E}">
        <p14:creationId xmlns:p14="http://schemas.microsoft.com/office/powerpoint/2010/main" val="20892409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4346" y="275754"/>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Consideration</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63</a:t>
            </a:fld>
            <a:endParaRPr lang="en-IN" altLang="en-US"/>
          </a:p>
        </p:txBody>
      </p:sp>
      <p:sp>
        <p:nvSpPr>
          <p:cNvPr id="6" name="TextBox 5"/>
          <p:cNvSpPr txBox="1"/>
          <p:nvPr/>
        </p:nvSpPr>
        <p:spPr>
          <a:xfrm>
            <a:off x="384305" y="1628849"/>
            <a:ext cx="2358896" cy="2893100"/>
          </a:xfrm>
          <a:prstGeom prst="rect">
            <a:avLst/>
          </a:prstGeom>
          <a:noFill/>
        </p:spPr>
        <p:txBody>
          <a:bodyPr wrap="square" numCol="1" rtlCol="0">
            <a:spAutoFit/>
          </a:bodyPr>
          <a:lstStyle/>
          <a:p>
            <a:pPr algn="just"/>
            <a:r>
              <a:rPr lang="en-IN" sz="2200" b="1" dirty="0">
                <a:latin typeface="+mn-lt"/>
              </a:rPr>
              <a:t>From the Statute:</a:t>
            </a:r>
          </a:p>
          <a:p>
            <a:pPr algn="just"/>
            <a:r>
              <a:rPr lang="en-IN" sz="2000" dirty="0">
                <a:latin typeface="+mn-lt"/>
              </a:rPr>
              <a:t>“All that is received or expected to be received for the supply of Goods or Services, whether in money or other acceptable forms of payment”.</a:t>
            </a:r>
          </a:p>
        </p:txBody>
      </p:sp>
      <p:graphicFrame>
        <p:nvGraphicFramePr>
          <p:cNvPr id="8" name="Diagram 7"/>
          <p:cNvGraphicFramePr/>
          <p:nvPr>
            <p:extLst>
              <p:ext uri="{D42A27DB-BD31-4B8C-83A1-F6EECF244321}">
                <p14:modId xmlns:p14="http://schemas.microsoft.com/office/powerpoint/2010/main" val="2795654065"/>
              </p:ext>
            </p:extLst>
          </p:nvPr>
        </p:nvGraphicFramePr>
        <p:xfrm>
          <a:off x="3261815" y="1392072"/>
          <a:ext cx="8755797" cy="54161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038500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4347" y="261240"/>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Value of Import (Article 35)</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64</a:t>
            </a:fld>
            <a:endParaRPr lang="en-IN" altLang="en-US"/>
          </a:p>
        </p:txBody>
      </p:sp>
      <p:sp>
        <p:nvSpPr>
          <p:cNvPr id="6" name="TextBox 5"/>
          <p:cNvSpPr txBox="1"/>
          <p:nvPr/>
        </p:nvSpPr>
        <p:spPr>
          <a:xfrm>
            <a:off x="4549038" y="1407236"/>
            <a:ext cx="7474858" cy="4893647"/>
          </a:xfrm>
          <a:prstGeom prst="rect">
            <a:avLst/>
          </a:prstGeom>
          <a:noFill/>
        </p:spPr>
        <p:txBody>
          <a:bodyPr wrap="square" rtlCol="0">
            <a:spAutoFit/>
          </a:bodyPr>
          <a:lstStyle/>
          <a:p>
            <a:r>
              <a:rPr lang="en-IN" sz="2400" b="1" dirty="0">
                <a:latin typeface="+mn-lt"/>
              </a:rPr>
              <a:t>Example 1</a:t>
            </a:r>
          </a:p>
          <a:p>
            <a:r>
              <a:rPr lang="en-IN" sz="2400" b="1" dirty="0">
                <a:latin typeface="+mn-lt"/>
              </a:rPr>
              <a:t>In the case of normal import transaction:</a:t>
            </a:r>
          </a:p>
          <a:p>
            <a:r>
              <a:rPr lang="en-IN" sz="2400" dirty="0">
                <a:latin typeface="+mn-lt"/>
              </a:rPr>
              <a:t>Import Value of Goods Consists of</a:t>
            </a:r>
          </a:p>
          <a:p>
            <a:r>
              <a:rPr lang="en-IN" sz="2400" dirty="0">
                <a:latin typeface="+mn-lt"/>
              </a:rPr>
              <a:t>Value of Goods (FOB Value)			100,000</a:t>
            </a:r>
          </a:p>
          <a:p>
            <a:r>
              <a:rPr lang="en-IN" sz="2400" dirty="0">
                <a:latin typeface="+mn-lt"/>
              </a:rPr>
              <a:t>Add: Value of Freight and Insurance		  </a:t>
            </a:r>
            <a:r>
              <a:rPr lang="en-IN" sz="2400" u="sng" dirty="0">
                <a:latin typeface="+mn-lt"/>
              </a:rPr>
              <a:t>10,000</a:t>
            </a:r>
          </a:p>
          <a:p>
            <a:r>
              <a:rPr lang="en-IN" sz="2400" dirty="0">
                <a:latin typeface="+mn-lt"/>
              </a:rPr>
              <a:t>Custom Declared Value (CIF Value)		110,000</a:t>
            </a:r>
          </a:p>
          <a:p>
            <a:r>
              <a:rPr lang="en-IN" sz="2400" dirty="0">
                <a:latin typeface="+mn-lt"/>
              </a:rPr>
              <a:t>Add: Customs Duty (on the FOB)		   </a:t>
            </a:r>
            <a:r>
              <a:rPr lang="en-IN" sz="2400" u="sng" dirty="0">
                <a:latin typeface="+mn-lt"/>
              </a:rPr>
              <a:t>5,000</a:t>
            </a:r>
          </a:p>
          <a:p>
            <a:r>
              <a:rPr lang="en-IN" sz="2400" dirty="0">
                <a:latin typeface="+mn-lt"/>
              </a:rPr>
              <a:t>Total Value of Import				</a:t>
            </a:r>
            <a:r>
              <a:rPr lang="en-IN" sz="2400" u="sng" dirty="0">
                <a:latin typeface="+mn-lt"/>
              </a:rPr>
              <a:t>115,000</a:t>
            </a:r>
          </a:p>
          <a:p>
            <a:r>
              <a:rPr lang="en-IN" sz="2400" b="1" u="sng" dirty="0">
                <a:latin typeface="+mn-lt"/>
              </a:rPr>
              <a:t>Add: </a:t>
            </a:r>
            <a:r>
              <a:rPr lang="en-IN" sz="2400" dirty="0">
                <a:latin typeface="+mn-lt"/>
              </a:rPr>
              <a:t>VAT (on the above) @ 5%		   5,750</a:t>
            </a:r>
          </a:p>
          <a:p>
            <a:r>
              <a:rPr lang="en-IN" sz="2400" dirty="0">
                <a:latin typeface="+mn-lt"/>
              </a:rPr>
              <a:t>Total Imported Value (inclusive of VAT)	120,750</a:t>
            </a:r>
          </a:p>
          <a:p>
            <a:endParaRPr lang="en-IN" sz="2400" dirty="0">
              <a:latin typeface="+mn-lt"/>
            </a:endParaRPr>
          </a:p>
          <a:p>
            <a:endParaRPr lang="en-IN" sz="2400" dirty="0">
              <a:latin typeface="+mn-lt"/>
            </a:endParaRPr>
          </a:p>
          <a:p>
            <a:endParaRPr lang="en-IN" sz="2400" dirty="0">
              <a:latin typeface="+mn-lt"/>
            </a:endParaRPr>
          </a:p>
        </p:txBody>
      </p:sp>
      <p:sp>
        <p:nvSpPr>
          <p:cNvPr id="7" name="TextBox 6"/>
          <p:cNvSpPr txBox="1"/>
          <p:nvPr/>
        </p:nvSpPr>
        <p:spPr>
          <a:xfrm>
            <a:off x="750627" y="1801504"/>
            <a:ext cx="2661313" cy="2123658"/>
          </a:xfrm>
          <a:prstGeom prst="rect">
            <a:avLst/>
          </a:prstGeom>
          <a:noFill/>
        </p:spPr>
        <p:txBody>
          <a:bodyPr wrap="square" rtlCol="0">
            <a:spAutoFit/>
          </a:bodyPr>
          <a:lstStyle/>
          <a:p>
            <a:r>
              <a:rPr lang="en-IN" sz="2200" b="1" dirty="0">
                <a:latin typeface="+mn-lt"/>
              </a:rPr>
              <a:t>IMPORT: </a:t>
            </a:r>
            <a:r>
              <a:rPr lang="en-IN" sz="2200" dirty="0">
                <a:latin typeface="+mn-lt"/>
              </a:rPr>
              <a:t>“The arrival of Goods from abroad into the state or receipt of services from outside the state”.</a:t>
            </a:r>
            <a:endParaRPr lang="en-IN" sz="2200" b="1" dirty="0">
              <a:latin typeface="+mn-lt"/>
            </a:endParaRPr>
          </a:p>
        </p:txBody>
      </p:sp>
      <p:cxnSp>
        <p:nvCxnSpPr>
          <p:cNvPr id="9" name="Straight Connector 8"/>
          <p:cNvCxnSpPr/>
          <p:nvPr/>
        </p:nvCxnSpPr>
        <p:spPr>
          <a:xfrm>
            <a:off x="3780430" y="1407236"/>
            <a:ext cx="27295" cy="489364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07545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6918" y="290268"/>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Value of Import</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65</a:t>
            </a:fld>
            <a:endParaRPr lang="en-IN" altLang="en-US"/>
          </a:p>
        </p:txBody>
      </p:sp>
      <p:sp>
        <p:nvSpPr>
          <p:cNvPr id="6" name="Rectangle 5"/>
          <p:cNvSpPr/>
          <p:nvPr/>
        </p:nvSpPr>
        <p:spPr>
          <a:xfrm>
            <a:off x="1059543" y="1835727"/>
            <a:ext cx="10116457" cy="3785652"/>
          </a:xfrm>
          <a:prstGeom prst="rect">
            <a:avLst/>
          </a:prstGeom>
        </p:spPr>
        <p:txBody>
          <a:bodyPr wrap="square">
            <a:spAutoFit/>
          </a:bodyPr>
          <a:lstStyle/>
          <a:p>
            <a:r>
              <a:rPr lang="en-IN" sz="2400" b="1" dirty="0">
                <a:latin typeface="+mn-lt"/>
              </a:rPr>
              <a:t>Example 2</a:t>
            </a:r>
          </a:p>
          <a:p>
            <a:r>
              <a:rPr lang="en-IN" sz="2400" b="1" dirty="0">
                <a:latin typeface="+mn-lt"/>
              </a:rPr>
              <a:t>In the case of Excise dutiable items such as Tobacco, Energy Drinks etc. </a:t>
            </a:r>
            <a:endParaRPr lang="en-IN" sz="2400" dirty="0">
              <a:latin typeface="+mn-lt"/>
            </a:endParaRPr>
          </a:p>
          <a:p>
            <a:r>
              <a:rPr lang="en-IN" sz="2400" dirty="0">
                <a:latin typeface="+mn-lt"/>
              </a:rPr>
              <a:t>Total Value of Imports (from example 1)	115,000</a:t>
            </a:r>
          </a:p>
          <a:p>
            <a:r>
              <a:rPr lang="en-IN" sz="2400" dirty="0">
                <a:latin typeface="+mn-lt"/>
              </a:rPr>
              <a:t>Add: Excise Duty @ 100%			</a:t>
            </a:r>
            <a:r>
              <a:rPr lang="en-IN" sz="2400" u="sng" dirty="0">
                <a:latin typeface="+mn-lt"/>
              </a:rPr>
              <a:t>115,000</a:t>
            </a:r>
          </a:p>
          <a:p>
            <a:r>
              <a:rPr lang="en-IN" sz="2400" dirty="0">
                <a:latin typeface="+mn-lt"/>
              </a:rPr>
              <a:t>Total Import Value of Excisable Goods	230,000 </a:t>
            </a:r>
            <a:endParaRPr lang="en-IN" sz="2400" u="sng" dirty="0">
              <a:latin typeface="+mn-lt"/>
            </a:endParaRPr>
          </a:p>
          <a:p>
            <a:r>
              <a:rPr lang="en-IN" sz="2400" b="1" u="sng" dirty="0">
                <a:latin typeface="+mn-lt"/>
              </a:rPr>
              <a:t>Add: </a:t>
            </a:r>
            <a:r>
              <a:rPr lang="en-IN" sz="2400" dirty="0">
                <a:latin typeface="+mn-lt"/>
              </a:rPr>
              <a:t>VAT (on the above) @ 5%		  </a:t>
            </a:r>
            <a:r>
              <a:rPr lang="en-IN" sz="2400" u="sng" dirty="0">
                <a:latin typeface="+mn-lt"/>
              </a:rPr>
              <a:t>11,500</a:t>
            </a:r>
          </a:p>
          <a:p>
            <a:r>
              <a:rPr lang="en-IN" sz="2400" dirty="0">
                <a:latin typeface="+mn-lt"/>
              </a:rPr>
              <a:t>Total Imported Value (inclusive of VAT)	241,500</a:t>
            </a:r>
          </a:p>
          <a:p>
            <a:endParaRPr lang="en-IN" sz="2400" dirty="0">
              <a:latin typeface="+mn-lt"/>
            </a:endParaRPr>
          </a:p>
          <a:p>
            <a:endParaRPr lang="en-IN" sz="2400" dirty="0">
              <a:latin typeface="+mn-lt"/>
            </a:endParaRPr>
          </a:p>
          <a:p>
            <a:endParaRPr lang="en-IN" sz="2400" dirty="0">
              <a:latin typeface="+mn-lt"/>
            </a:endParaRPr>
          </a:p>
        </p:txBody>
      </p:sp>
    </p:spTree>
    <p:extLst>
      <p:ext uri="{BB962C8B-B14F-4D97-AF65-F5344CB8AC3E}">
        <p14:creationId xmlns:p14="http://schemas.microsoft.com/office/powerpoint/2010/main" val="500235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1666" y="266100"/>
            <a:ext cx="9019934"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Value of Supply of Voucher (Article 40)</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66</a:t>
            </a:fld>
            <a:endParaRPr lang="en-IN" altLang="en-US"/>
          </a:p>
        </p:txBody>
      </p:sp>
      <p:sp>
        <p:nvSpPr>
          <p:cNvPr id="7" name="TextBox 6"/>
          <p:cNvSpPr txBox="1"/>
          <p:nvPr/>
        </p:nvSpPr>
        <p:spPr>
          <a:xfrm>
            <a:off x="532264" y="1699624"/>
            <a:ext cx="11081982" cy="1077218"/>
          </a:xfrm>
          <a:prstGeom prst="rect">
            <a:avLst/>
          </a:prstGeom>
          <a:noFill/>
        </p:spPr>
        <p:txBody>
          <a:bodyPr wrap="square" rtlCol="0">
            <a:spAutoFit/>
          </a:bodyPr>
          <a:lstStyle/>
          <a:p>
            <a:r>
              <a:rPr lang="en-IN" sz="2400" b="1" dirty="0">
                <a:latin typeface="+mn-lt"/>
              </a:rPr>
              <a:t>From the Statute:</a:t>
            </a:r>
          </a:p>
          <a:p>
            <a:r>
              <a:rPr lang="en-IN" sz="2000" dirty="0">
                <a:latin typeface="+mn-lt"/>
              </a:rPr>
              <a:t>“The value of supply of a voucher is the difference between the consideration received by the supplier of the voucher and the advertised monetary value of the voucher”.</a:t>
            </a:r>
          </a:p>
        </p:txBody>
      </p:sp>
      <p:sp>
        <p:nvSpPr>
          <p:cNvPr id="8" name="TextBox 7"/>
          <p:cNvSpPr txBox="1"/>
          <p:nvPr/>
        </p:nvSpPr>
        <p:spPr>
          <a:xfrm>
            <a:off x="696036" y="3507475"/>
            <a:ext cx="10399594" cy="2308324"/>
          </a:xfrm>
          <a:prstGeom prst="rect">
            <a:avLst/>
          </a:prstGeom>
          <a:noFill/>
        </p:spPr>
        <p:txBody>
          <a:bodyPr wrap="square" rtlCol="0">
            <a:spAutoFit/>
          </a:bodyPr>
          <a:lstStyle/>
          <a:p>
            <a:r>
              <a:rPr lang="en-IN" sz="2200" b="1" dirty="0">
                <a:latin typeface="+mn-lt"/>
              </a:rPr>
              <a:t>Example:</a:t>
            </a:r>
          </a:p>
          <a:p>
            <a:endParaRPr lang="en-IN" sz="2200" b="1" dirty="0">
              <a:latin typeface="+mn-lt"/>
            </a:endParaRPr>
          </a:p>
          <a:p>
            <a:r>
              <a:rPr lang="en-IN" sz="2000" dirty="0">
                <a:latin typeface="+mn-lt"/>
              </a:rPr>
              <a:t>Advertised Monetary Value of Voucher		AED 400</a:t>
            </a:r>
          </a:p>
          <a:p>
            <a:r>
              <a:rPr lang="en-IN" sz="2000" dirty="0">
                <a:latin typeface="+mn-lt"/>
              </a:rPr>
              <a:t>Less: Actual receipt of consideration by Supplier	</a:t>
            </a:r>
            <a:r>
              <a:rPr lang="en-IN" sz="2000" u="sng" dirty="0">
                <a:latin typeface="+mn-lt"/>
              </a:rPr>
              <a:t>AED 100</a:t>
            </a:r>
          </a:p>
          <a:p>
            <a:r>
              <a:rPr lang="en-IN" sz="2000" dirty="0">
                <a:latin typeface="+mn-lt"/>
              </a:rPr>
              <a:t>Value of Supply of Voucher			</a:t>
            </a:r>
            <a:r>
              <a:rPr lang="en-IN" sz="2000" u="sng" dirty="0">
                <a:latin typeface="+mn-lt"/>
              </a:rPr>
              <a:t>AED 300</a:t>
            </a:r>
          </a:p>
          <a:p>
            <a:endParaRPr lang="en-IN" sz="2000" u="sng" dirty="0">
              <a:latin typeface="+mn-lt"/>
            </a:endParaRPr>
          </a:p>
          <a:p>
            <a:r>
              <a:rPr lang="en-IN" sz="2000" dirty="0">
                <a:latin typeface="+mn-lt"/>
              </a:rPr>
              <a:t>In this case VAT has to be calculated on the Value of Supply of Voucher (AED 300)</a:t>
            </a:r>
          </a:p>
        </p:txBody>
      </p:sp>
    </p:spTree>
    <p:extLst>
      <p:ext uri="{BB962C8B-B14F-4D97-AF65-F5344CB8AC3E}">
        <p14:creationId xmlns:p14="http://schemas.microsoft.com/office/powerpoint/2010/main" val="35590742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301" y="266100"/>
            <a:ext cx="9450388"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Temporary Transfer of Goods (Article 42)</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67</a:t>
            </a:fld>
            <a:endParaRPr lang="en-IN" altLang="en-US"/>
          </a:p>
        </p:txBody>
      </p:sp>
      <p:sp>
        <p:nvSpPr>
          <p:cNvPr id="6" name="TextBox 5"/>
          <p:cNvSpPr txBox="1"/>
          <p:nvPr/>
        </p:nvSpPr>
        <p:spPr>
          <a:xfrm>
            <a:off x="586854" y="1610436"/>
            <a:ext cx="11081982" cy="1354217"/>
          </a:xfrm>
          <a:prstGeom prst="rect">
            <a:avLst/>
          </a:prstGeom>
          <a:noFill/>
        </p:spPr>
        <p:txBody>
          <a:bodyPr wrap="square" rtlCol="0">
            <a:spAutoFit/>
          </a:bodyPr>
          <a:lstStyle/>
          <a:p>
            <a:pPr algn="just"/>
            <a:r>
              <a:rPr lang="en-IN" sz="2200" b="1" dirty="0">
                <a:latin typeface="+mn-lt"/>
              </a:rPr>
              <a:t>From the Statute:</a:t>
            </a:r>
          </a:p>
          <a:p>
            <a:pPr algn="just"/>
            <a:r>
              <a:rPr lang="en-IN" sz="2000" dirty="0">
                <a:latin typeface="+mn-lt"/>
              </a:rPr>
              <a:t>“If goods are transferred temporarily from the domestic market into a Designated Zone or outside the State for completing the manufacturing or repair in order to re-import them into the State, the value of the supply when re-imported shall be the value of the services rendered”.</a:t>
            </a:r>
          </a:p>
        </p:txBody>
      </p:sp>
      <p:sp>
        <p:nvSpPr>
          <p:cNvPr id="7" name="TextBox 6"/>
          <p:cNvSpPr txBox="1"/>
          <p:nvPr/>
        </p:nvSpPr>
        <p:spPr>
          <a:xfrm>
            <a:off x="641445" y="3466532"/>
            <a:ext cx="10972800" cy="2554545"/>
          </a:xfrm>
          <a:prstGeom prst="rect">
            <a:avLst/>
          </a:prstGeom>
          <a:noFill/>
        </p:spPr>
        <p:txBody>
          <a:bodyPr wrap="square" rtlCol="0">
            <a:spAutoFit/>
          </a:bodyPr>
          <a:lstStyle/>
          <a:p>
            <a:r>
              <a:rPr lang="en-IN" sz="2000" b="1" dirty="0">
                <a:latin typeface="+mn-lt"/>
              </a:rPr>
              <a:t>Example:</a:t>
            </a:r>
          </a:p>
          <a:p>
            <a:r>
              <a:rPr lang="en-IN" sz="2000" dirty="0">
                <a:latin typeface="+mn-lt"/>
              </a:rPr>
              <a:t>Value when transferred to DZ 				=	AED 10,000</a:t>
            </a:r>
          </a:p>
          <a:p>
            <a:r>
              <a:rPr lang="en-IN" sz="2000" dirty="0">
                <a:latin typeface="+mn-lt"/>
              </a:rPr>
              <a:t>Value of services rendered/ Value addition made		=	AED  5,000</a:t>
            </a:r>
          </a:p>
          <a:p>
            <a:r>
              <a:rPr lang="en-IN" sz="2000" dirty="0">
                <a:latin typeface="+mn-lt"/>
              </a:rPr>
              <a:t>Total Value after manufacturing/repair or further process	=	AED 15,000</a:t>
            </a:r>
          </a:p>
          <a:p>
            <a:endParaRPr lang="en-IN" sz="2000" dirty="0">
              <a:latin typeface="+mn-lt"/>
            </a:endParaRPr>
          </a:p>
          <a:p>
            <a:endParaRPr lang="en-IN" sz="2000" dirty="0">
              <a:latin typeface="+mn-lt"/>
            </a:endParaRPr>
          </a:p>
          <a:p>
            <a:r>
              <a:rPr lang="en-IN" sz="2000" dirty="0">
                <a:latin typeface="+mn-lt"/>
              </a:rPr>
              <a:t>Value of Supply when re-imported = value of services rendered/ value addition made = AED 5,000.</a:t>
            </a:r>
          </a:p>
          <a:p>
            <a:r>
              <a:rPr lang="en-IN" sz="2000" b="1" dirty="0">
                <a:latin typeface="+mn-lt"/>
              </a:rPr>
              <a:t>Hence, VAT has to be charged on AED 5,000/-</a:t>
            </a:r>
          </a:p>
        </p:txBody>
      </p:sp>
    </p:spTree>
    <p:extLst>
      <p:ext uri="{BB962C8B-B14F-4D97-AF65-F5344CB8AC3E}">
        <p14:creationId xmlns:p14="http://schemas.microsoft.com/office/powerpoint/2010/main" val="8778823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960120"/>
            <a:ext cx="12192000" cy="5852160"/>
          </a:xfrm>
          <a:prstGeom prst="rect">
            <a:avLst/>
          </a:prstGeom>
          <a:ln>
            <a:noFill/>
          </a:ln>
          <a:effectLst>
            <a:softEdge rad="112500"/>
          </a:effectLst>
        </p:spPr>
      </p:pic>
      <p:sp>
        <p:nvSpPr>
          <p:cNvPr id="2" name="Title 1"/>
          <p:cNvSpPr>
            <a:spLocks noGrp="1"/>
          </p:cNvSpPr>
          <p:nvPr>
            <p:ph type="title"/>
          </p:nvPr>
        </p:nvSpPr>
        <p:spPr>
          <a:xfrm>
            <a:off x="508000" y="273685"/>
            <a:ext cx="10020299" cy="7080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Tax Period, Returns, Payment &amp; Reclamation</a:t>
            </a:r>
            <a:endParaRPr lang="en-US" cap="small" dirty="0">
              <a:ln w="0"/>
              <a:solidFill>
                <a:schemeClr val="bg1"/>
              </a:solidFill>
              <a:effectLst>
                <a:outerShdw blurRad="38100" dist="25400" dir="5400000" algn="ctr" rotWithShape="0">
                  <a:srgbClr val="6E747A">
                    <a:alpha val="43000"/>
                  </a:srgbClr>
                </a:outerShdw>
              </a:effectLst>
            </a:endParaRPr>
          </a:p>
        </p:txBody>
      </p:sp>
      <p:sp>
        <p:nvSpPr>
          <p:cNvPr id="4" name="Slide Number Placeholder 3"/>
          <p:cNvSpPr>
            <a:spLocks noGrp="1"/>
          </p:cNvSpPr>
          <p:nvPr>
            <p:ph type="sldNum" sz="quarter" idx="12"/>
          </p:nvPr>
        </p:nvSpPr>
        <p:spPr>
          <a:xfrm>
            <a:off x="10339388" y="147955"/>
            <a:ext cx="838200" cy="768350"/>
          </a:xfrm>
        </p:spPr>
        <p:txBody>
          <a:bodyPr/>
          <a:lstStyle/>
          <a:p>
            <a:fld id="{2C90AAB0-06BA-408B-B768-9CA9371867E2}" type="slidenum">
              <a:rPr lang="en-IN" altLang="en-US" smtClean="0"/>
              <a:pPr/>
              <a:t>68</a:t>
            </a:fld>
            <a:endParaRPr lang="en-IN" altLang="en-US" dirty="0"/>
          </a:p>
        </p:txBody>
      </p:sp>
      <p:sp>
        <p:nvSpPr>
          <p:cNvPr id="6" name="Footer Placeholder 2"/>
          <p:cNvSpPr txBox="1">
            <a:spLocks/>
          </p:cNvSpPr>
          <p:nvPr/>
        </p:nvSpPr>
        <p:spPr>
          <a:xfrm>
            <a:off x="617538" y="6296025"/>
            <a:ext cx="3859212" cy="304800"/>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a:solidFill>
                  <a:schemeClr val="bg1"/>
                </a:solidFill>
              </a:rPr>
              <a:t>© Indirect Taxes Committee, ICAI</a:t>
            </a:r>
          </a:p>
        </p:txBody>
      </p:sp>
      <p:sp>
        <p:nvSpPr>
          <p:cNvPr id="7" name="Footer Placeholder 2"/>
          <p:cNvSpPr txBox="1">
            <a:spLocks/>
          </p:cNvSpPr>
          <p:nvPr/>
        </p:nvSpPr>
        <p:spPr>
          <a:xfrm>
            <a:off x="617538" y="6296025"/>
            <a:ext cx="2201862" cy="295275"/>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dirty="0">
                <a:solidFill>
                  <a:schemeClr val="bg1"/>
                </a:solidFill>
              </a:rPr>
              <a:t>© Indirect Taxes Committee, ICAI</a:t>
            </a:r>
          </a:p>
        </p:txBody>
      </p:sp>
    </p:spTree>
    <p:extLst>
      <p:ext uri="{BB962C8B-B14F-4D97-AF65-F5344CB8AC3E}">
        <p14:creationId xmlns:p14="http://schemas.microsoft.com/office/powerpoint/2010/main" val="16075134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4500" y="264923"/>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Duration of Tax Period (Article 71)</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69</a:t>
            </a:fld>
            <a:endParaRPr lang="en-IN" altLang="en-US"/>
          </a:p>
        </p:txBody>
      </p:sp>
      <p:sp>
        <p:nvSpPr>
          <p:cNvPr id="6" name="TextBox 5"/>
          <p:cNvSpPr txBox="1"/>
          <p:nvPr/>
        </p:nvSpPr>
        <p:spPr>
          <a:xfrm>
            <a:off x="928047" y="1983810"/>
            <a:ext cx="10140287" cy="430887"/>
          </a:xfrm>
          <a:prstGeom prst="rect">
            <a:avLst/>
          </a:prstGeom>
          <a:noFill/>
        </p:spPr>
        <p:txBody>
          <a:bodyPr wrap="square" rtlCol="0">
            <a:spAutoFit/>
          </a:bodyPr>
          <a:lstStyle/>
          <a:p>
            <a:r>
              <a:rPr lang="en-IN" sz="2200" b="1" dirty="0">
                <a:latin typeface="+mn-lt"/>
              </a:rPr>
              <a:t>WILL BE SPECIFIED BY THE EXECUTIVE REGULATION</a:t>
            </a:r>
          </a:p>
        </p:txBody>
      </p:sp>
      <p:sp>
        <p:nvSpPr>
          <p:cNvPr id="7" name="TextBox 6"/>
          <p:cNvSpPr txBox="1"/>
          <p:nvPr/>
        </p:nvSpPr>
        <p:spPr>
          <a:xfrm>
            <a:off x="928048" y="2852383"/>
            <a:ext cx="5336274" cy="1015663"/>
          </a:xfrm>
          <a:prstGeom prst="rect">
            <a:avLst/>
          </a:prstGeom>
          <a:noFill/>
        </p:spPr>
        <p:txBody>
          <a:bodyPr wrap="square" rtlCol="0">
            <a:spAutoFit/>
          </a:bodyPr>
          <a:lstStyle/>
          <a:p>
            <a:r>
              <a:rPr lang="en-IN" sz="2000" dirty="0">
                <a:latin typeface="+mn-lt"/>
              </a:rPr>
              <a:t>What is expected from the Executive Regulation?</a:t>
            </a:r>
          </a:p>
          <a:p>
            <a:r>
              <a:rPr lang="en-IN" sz="2000" dirty="0">
                <a:latin typeface="+mn-lt"/>
              </a:rPr>
              <a:t> - Quarterly Returns</a:t>
            </a:r>
          </a:p>
          <a:p>
            <a:r>
              <a:rPr lang="en-IN" sz="2000" dirty="0">
                <a:latin typeface="+mn-lt"/>
              </a:rPr>
              <a:t> - For large entities…. Monthly Returns</a:t>
            </a:r>
          </a:p>
        </p:txBody>
      </p:sp>
      <p:sp>
        <p:nvSpPr>
          <p:cNvPr id="8" name="TextBox 7"/>
          <p:cNvSpPr txBox="1"/>
          <p:nvPr/>
        </p:nvSpPr>
        <p:spPr>
          <a:xfrm>
            <a:off x="682388" y="4544704"/>
            <a:ext cx="10631606" cy="707886"/>
          </a:xfrm>
          <a:prstGeom prst="rect">
            <a:avLst/>
          </a:prstGeom>
          <a:noFill/>
        </p:spPr>
        <p:txBody>
          <a:bodyPr wrap="square" rtlCol="0">
            <a:spAutoFit/>
          </a:bodyPr>
          <a:lstStyle/>
          <a:p>
            <a:pPr algn="just"/>
            <a:r>
              <a:rPr lang="en-IN" sz="2000" dirty="0">
                <a:latin typeface="+mn-lt"/>
              </a:rPr>
              <a:t>A Cabinet Decision shall be issued upon the recommendation of the Minister, determining the government entities that may submit simplified tax returns to the Authority.</a:t>
            </a:r>
          </a:p>
        </p:txBody>
      </p:sp>
    </p:spTree>
    <p:extLst>
      <p:ext uri="{BB962C8B-B14F-4D97-AF65-F5344CB8AC3E}">
        <p14:creationId xmlns:p14="http://schemas.microsoft.com/office/powerpoint/2010/main" val="39847040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0853" y="319514"/>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Salient Features of Tax Returns</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70</a:t>
            </a:fld>
            <a:endParaRPr lang="en-IN" altLang="en-US"/>
          </a:p>
        </p:txBody>
      </p:sp>
      <p:sp>
        <p:nvSpPr>
          <p:cNvPr id="6" name="TextBox 5"/>
          <p:cNvSpPr txBox="1"/>
          <p:nvPr/>
        </p:nvSpPr>
        <p:spPr>
          <a:xfrm>
            <a:off x="641445" y="1842448"/>
            <a:ext cx="10345003" cy="2554545"/>
          </a:xfrm>
          <a:prstGeom prst="rect">
            <a:avLst/>
          </a:prstGeom>
          <a:noFill/>
        </p:spPr>
        <p:txBody>
          <a:bodyPr wrap="square" rtlCol="0">
            <a:spAutoFit/>
          </a:bodyPr>
          <a:lstStyle/>
          <a:p>
            <a:pPr marL="457200" indent="-457200" algn="just">
              <a:buAutoNum type="arabicPeriod"/>
            </a:pPr>
            <a:r>
              <a:rPr lang="en-IN" sz="2000" dirty="0">
                <a:latin typeface="+mn-lt"/>
              </a:rPr>
              <a:t>Filing to be done online through FTA portal.</a:t>
            </a:r>
          </a:p>
          <a:p>
            <a:pPr marL="457200" indent="-457200" algn="just">
              <a:buAutoNum type="arabicPeriod"/>
            </a:pPr>
            <a:r>
              <a:rPr lang="en-IN" sz="2000" dirty="0">
                <a:latin typeface="+mn-lt"/>
              </a:rPr>
              <a:t>Return to be filed every Quarter.</a:t>
            </a:r>
          </a:p>
          <a:p>
            <a:pPr marL="457200" indent="-457200" algn="just">
              <a:buAutoNum type="arabicPeriod"/>
            </a:pPr>
            <a:r>
              <a:rPr lang="en-IN" sz="2000" dirty="0">
                <a:latin typeface="+mn-lt"/>
              </a:rPr>
              <a:t>If, last day is a public holiday, the deadline to be extended to the first business day thereafter.</a:t>
            </a:r>
          </a:p>
          <a:p>
            <a:pPr marL="457200" indent="-457200" algn="just">
              <a:buAutoNum type="arabicPeriod"/>
            </a:pPr>
            <a:r>
              <a:rPr lang="en-IN" sz="2000" dirty="0">
                <a:latin typeface="+mn-lt"/>
              </a:rPr>
              <a:t>Must contain details of all supplies made and received.</a:t>
            </a:r>
          </a:p>
          <a:p>
            <a:pPr marL="457200" indent="-457200" algn="just">
              <a:buAutoNum type="arabicPeriod"/>
            </a:pPr>
            <a:r>
              <a:rPr lang="en-IN" sz="2000" dirty="0">
                <a:latin typeface="+mn-lt"/>
              </a:rPr>
              <a:t>Supplies made in each emirate needs to be conveyed.</a:t>
            </a:r>
          </a:p>
          <a:p>
            <a:pPr marL="457200" indent="-457200" algn="just">
              <a:buAutoNum type="arabicPeriod"/>
            </a:pPr>
            <a:r>
              <a:rPr lang="en-IN" sz="2000" dirty="0">
                <a:latin typeface="+mn-lt"/>
              </a:rPr>
              <a:t>Incomplete return shall be treated as not having been accepted.</a:t>
            </a:r>
          </a:p>
          <a:p>
            <a:pPr marL="457200" indent="-457200" algn="just">
              <a:buAutoNum type="arabicPeriod"/>
            </a:pPr>
            <a:r>
              <a:rPr lang="en-IN" sz="2000" dirty="0">
                <a:latin typeface="+mn-lt"/>
              </a:rPr>
              <a:t>Late filing may be subjected to penalty.</a:t>
            </a:r>
          </a:p>
          <a:p>
            <a:pPr marL="457200" indent="-457200" algn="just">
              <a:buAutoNum type="arabicPeriod"/>
            </a:pPr>
            <a:r>
              <a:rPr lang="en-IN" sz="2000" dirty="0">
                <a:latin typeface="+mn-lt"/>
              </a:rPr>
              <a:t>Correction of errors made in previous period can be carried out.</a:t>
            </a:r>
          </a:p>
        </p:txBody>
      </p:sp>
    </p:spTree>
    <p:extLst>
      <p:ext uri="{BB962C8B-B14F-4D97-AF65-F5344CB8AC3E}">
        <p14:creationId xmlns:p14="http://schemas.microsoft.com/office/powerpoint/2010/main" val="23965272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960120"/>
            <a:ext cx="12192000" cy="5852160"/>
          </a:xfrm>
          <a:prstGeom prst="rect">
            <a:avLst/>
          </a:prstGeom>
          <a:ln>
            <a:noFill/>
          </a:ln>
          <a:effectLst>
            <a:softEdge rad="112500"/>
          </a:effectLst>
        </p:spPr>
      </p:pic>
      <p:sp>
        <p:nvSpPr>
          <p:cNvPr id="2" name="Title 1"/>
          <p:cNvSpPr>
            <a:spLocks noGrp="1"/>
          </p:cNvSpPr>
          <p:nvPr>
            <p:ph type="title"/>
          </p:nvPr>
        </p:nvSpPr>
        <p:spPr>
          <a:xfrm>
            <a:off x="508000" y="273685"/>
            <a:ext cx="10020299" cy="7080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VAT Records</a:t>
            </a:r>
            <a:endParaRPr lang="en-US" cap="small" dirty="0">
              <a:ln w="0"/>
              <a:solidFill>
                <a:schemeClr val="bg1"/>
              </a:solidFill>
              <a:effectLst>
                <a:outerShdw blurRad="38100" dist="25400" dir="5400000" algn="ctr" rotWithShape="0">
                  <a:srgbClr val="6E747A">
                    <a:alpha val="43000"/>
                  </a:srgbClr>
                </a:outerShdw>
              </a:effectLst>
            </a:endParaRPr>
          </a:p>
        </p:txBody>
      </p:sp>
      <p:sp>
        <p:nvSpPr>
          <p:cNvPr id="4" name="Slide Number Placeholder 3"/>
          <p:cNvSpPr>
            <a:spLocks noGrp="1"/>
          </p:cNvSpPr>
          <p:nvPr>
            <p:ph type="sldNum" sz="quarter" idx="12"/>
          </p:nvPr>
        </p:nvSpPr>
        <p:spPr/>
        <p:txBody>
          <a:bodyPr/>
          <a:lstStyle/>
          <a:p>
            <a:fld id="{2C90AAB0-06BA-408B-B768-9CA9371867E2}" type="slidenum">
              <a:rPr lang="en-IN" altLang="en-US" smtClean="0"/>
              <a:pPr/>
              <a:t>71</a:t>
            </a:fld>
            <a:endParaRPr lang="en-IN" altLang="en-US" dirty="0"/>
          </a:p>
        </p:txBody>
      </p:sp>
      <p:sp>
        <p:nvSpPr>
          <p:cNvPr id="6" name="Footer Placeholder 2"/>
          <p:cNvSpPr txBox="1">
            <a:spLocks/>
          </p:cNvSpPr>
          <p:nvPr/>
        </p:nvSpPr>
        <p:spPr>
          <a:xfrm>
            <a:off x="617538" y="6296025"/>
            <a:ext cx="3859212" cy="304800"/>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a:solidFill>
                  <a:schemeClr val="bg1"/>
                </a:solidFill>
              </a:rPr>
              <a:t>© Indirect Taxes Committee, ICAI</a:t>
            </a:r>
          </a:p>
        </p:txBody>
      </p:sp>
      <p:sp>
        <p:nvSpPr>
          <p:cNvPr id="7" name="Footer Placeholder 2"/>
          <p:cNvSpPr txBox="1">
            <a:spLocks/>
          </p:cNvSpPr>
          <p:nvPr/>
        </p:nvSpPr>
        <p:spPr>
          <a:xfrm>
            <a:off x="617538" y="6296025"/>
            <a:ext cx="2201862" cy="295275"/>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dirty="0">
                <a:solidFill>
                  <a:schemeClr val="bg1"/>
                </a:solidFill>
              </a:rPr>
              <a:t>© Indirect Taxes Committee, ICAI</a:t>
            </a:r>
          </a:p>
        </p:txBody>
      </p:sp>
    </p:spTree>
    <p:extLst>
      <p:ext uri="{BB962C8B-B14F-4D97-AF65-F5344CB8AC3E}">
        <p14:creationId xmlns:p14="http://schemas.microsoft.com/office/powerpoint/2010/main" val="2035374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cap="small" dirty="0">
                <a:ln w="0"/>
                <a:solidFill>
                  <a:schemeClr val="bg1"/>
                </a:solidFill>
                <a:effectLst>
                  <a:outerShdw blurRad="38100" dist="25400" dir="5400000" algn="ctr" rotWithShape="0">
                    <a:srgbClr val="6E747A">
                      <a:alpha val="43000"/>
                    </a:srgbClr>
                  </a:outerShdw>
                </a:effectLst>
              </a:rPr>
              <a:t>Normal Requirements</a:t>
            </a:r>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2078423544"/>
              </p:ext>
            </p:extLst>
          </p:nvPr>
        </p:nvGraphicFramePr>
        <p:xfrm>
          <a:off x="-317500" y="1985963"/>
          <a:ext cx="7086600" cy="4405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Content Placeholder 11"/>
          <p:cNvPicPr>
            <a:picLocks noGrp="1" noChangeAspect="1"/>
          </p:cNvPicPr>
          <p:nvPr>
            <p:ph sz="quarter" idx="4"/>
          </p:nvPr>
        </p:nvPicPr>
        <p:blipFill>
          <a:blip r:embed="rId7" cstate="print"/>
          <a:stretch>
            <a:fillRect/>
          </a:stretch>
        </p:blipFill>
        <p:spPr>
          <a:xfrm>
            <a:off x="377078" y="1820068"/>
            <a:ext cx="1566863" cy="1566863"/>
          </a:xfrm>
        </p:spPr>
      </p:pic>
      <p:sp>
        <p:nvSpPr>
          <p:cNvPr id="7" name="Footer Placeholder 6"/>
          <p:cNvSpPr>
            <a:spLocks noGrp="1"/>
          </p:cNvSpPr>
          <p:nvPr>
            <p:ph type="ftr" sz="quarter" idx="11"/>
          </p:nvPr>
        </p:nvSpPr>
        <p:spPr>
          <a:xfrm>
            <a:off x="407986" y="6480967"/>
            <a:ext cx="3859212" cy="304800"/>
          </a:xfrm>
        </p:spPr>
        <p:txBody>
          <a:bodyPr/>
          <a:lstStyle/>
          <a:p>
            <a:pPr>
              <a:defRPr/>
            </a:pPr>
            <a:r>
              <a:rPr lang="en-IN">
                <a:solidFill>
                  <a:schemeClr val="tx1"/>
                </a:solidFill>
              </a:rPr>
              <a:t>© Indirect Taxes Committee, ICAI</a:t>
            </a:r>
          </a:p>
        </p:txBody>
      </p:sp>
      <p:sp>
        <p:nvSpPr>
          <p:cNvPr id="8" name="Slide Number Placeholder 7"/>
          <p:cNvSpPr>
            <a:spLocks noGrp="1"/>
          </p:cNvSpPr>
          <p:nvPr>
            <p:ph type="sldNum" sz="quarter" idx="12"/>
          </p:nvPr>
        </p:nvSpPr>
        <p:spPr/>
        <p:txBody>
          <a:bodyPr/>
          <a:lstStyle/>
          <a:p>
            <a:fld id="{65701AC4-7F4B-4F10-8554-56837FEC1657}" type="slidenum">
              <a:rPr lang="en-IN" altLang="en-US" smtClean="0"/>
              <a:pPr/>
              <a:t>72</a:t>
            </a:fld>
            <a:endParaRPr lang="en-IN" altLang="en-US"/>
          </a:p>
        </p:txBody>
      </p:sp>
      <p:pic>
        <p:nvPicPr>
          <p:cNvPr id="13" name="Picture 12"/>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07986" y="3437730"/>
            <a:ext cx="1591470" cy="1591470"/>
          </a:xfrm>
          <a:prstGeom prst="rect">
            <a:avLst/>
          </a:prstGeom>
        </p:spPr>
      </p:pic>
      <p:pic>
        <p:nvPicPr>
          <p:cNvPr id="14" name="Picture 13"/>
          <p:cNvPicPr>
            <a:picLocks noChangeAspect="1"/>
          </p:cNvPicPr>
          <p:nvPr/>
        </p:nvPicPr>
        <p:blipFill>
          <a:blip r:embed="rId9" cstate="print"/>
          <a:stretch>
            <a:fillRect/>
          </a:stretch>
        </p:blipFill>
        <p:spPr>
          <a:xfrm>
            <a:off x="342900" y="4965700"/>
            <a:ext cx="1651000" cy="1651000"/>
          </a:xfrm>
          <a:prstGeom prst="rect">
            <a:avLst/>
          </a:prstGeom>
        </p:spPr>
      </p:pic>
      <p:graphicFrame>
        <p:nvGraphicFramePr>
          <p:cNvPr id="24" name="Diagram 23"/>
          <p:cNvGraphicFramePr/>
          <p:nvPr>
            <p:extLst>
              <p:ext uri="{D42A27DB-BD31-4B8C-83A1-F6EECF244321}">
                <p14:modId xmlns:p14="http://schemas.microsoft.com/office/powerpoint/2010/main" val="1796407569"/>
              </p:ext>
            </p:extLst>
          </p:nvPr>
        </p:nvGraphicFramePr>
        <p:xfrm>
          <a:off x="6049963" y="1985963"/>
          <a:ext cx="6027737" cy="487203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25" name="Title 1"/>
          <p:cNvSpPr txBox="1">
            <a:spLocks/>
          </p:cNvSpPr>
          <p:nvPr/>
        </p:nvSpPr>
        <p:spPr bwMode="gray">
          <a:xfrm>
            <a:off x="520700" y="1320800"/>
            <a:ext cx="5384800" cy="614364"/>
          </a:xfrm>
          <a:prstGeom prst="rect">
            <a:avLst/>
          </a:prstGeom>
          <a:solidFill>
            <a:schemeClr val="bg2">
              <a:lumMod val="90000"/>
            </a:schemeClr>
          </a:solidFill>
          <a:ln>
            <a:noFill/>
          </a:ln>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3600" kern="1200">
                <a:solidFill>
                  <a:schemeClr val="bg2"/>
                </a:solidFill>
                <a:latin typeface="+mj-lt"/>
                <a:ea typeface="+mj-ea"/>
                <a:cs typeface="+mj-cs"/>
              </a:defRPr>
            </a:lvl1pPr>
            <a:lvl2pPr algn="ctr" defTabSz="457200" rtl="0" eaLnBrk="0" fontAlgn="base" hangingPunct="0">
              <a:spcBef>
                <a:spcPct val="0"/>
              </a:spcBef>
              <a:spcAft>
                <a:spcPct val="0"/>
              </a:spcAft>
              <a:defRPr sz="3600">
                <a:solidFill>
                  <a:schemeClr val="bg2"/>
                </a:solidFill>
                <a:latin typeface="Palatino Linotype" panose="02040502050505030304" pitchFamily="18" charset="0"/>
              </a:defRPr>
            </a:lvl2pPr>
            <a:lvl3pPr algn="ctr" defTabSz="457200" rtl="0" eaLnBrk="0" fontAlgn="base" hangingPunct="0">
              <a:spcBef>
                <a:spcPct val="0"/>
              </a:spcBef>
              <a:spcAft>
                <a:spcPct val="0"/>
              </a:spcAft>
              <a:defRPr sz="3600">
                <a:solidFill>
                  <a:schemeClr val="bg2"/>
                </a:solidFill>
                <a:latin typeface="Palatino Linotype" panose="02040502050505030304" pitchFamily="18" charset="0"/>
              </a:defRPr>
            </a:lvl3pPr>
            <a:lvl4pPr algn="ctr" defTabSz="457200" rtl="0" eaLnBrk="0" fontAlgn="base" hangingPunct="0">
              <a:spcBef>
                <a:spcPct val="0"/>
              </a:spcBef>
              <a:spcAft>
                <a:spcPct val="0"/>
              </a:spcAft>
              <a:defRPr sz="3600">
                <a:solidFill>
                  <a:schemeClr val="bg2"/>
                </a:solidFill>
                <a:latin typeface="Palatino Linotype" panose="02040502050505030304" pitchFamily="18" charset="0"/>
              </a:defRPr>
            </a:lvl4pPr>
            <a:lvl5pPr algn="ctr" defTabSz="457200" rtl="0" eaLnBrk="0" fontAlgn="base" hangingPunct="0">
              <a:spcBef>
                <a:spcPct val="0"/>
              </a:spcBef>
              <a:spcAft>
                <a:spcPct val="0"/>
              </a:spcAft>
              <a:defRPr sz="3600">
                <a:solidFill>
                  <a:schemeClr val="bg2"/>
                </a:solidFill>
                <a:latin typeface="Palatino Linotype" panose="02040502050505030304"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a:ln w="0"/>
                <a:solidFill>
                  <a:schemeClr val="tx1"/>
                </a:solidFill>
                <a:effectLst>
                  <a:outerShdw blurRad="38100" dist="25400" dir="5400000" algn="ctr" rotWithShape="0">
                    <a:srgbClr val="6E747A">
                      <a:alpha val="43000"/>
                    </a:srgbClr>
                  </a:outerShdw>
                </a:effectLst>
              </a:rPr>
              <a:t>Specifications</a:t>
            </a:r>
          </a:p>
        </p:txBody>
      </p:sp>
      <p:sp>
        <p:nvSpPr>
          <p:cNvPr id="26" name="Title 1"/>
          <p:cNvSpPr txBox="1">
            <a:spLocks/>
          </p:cNvSpPr>
          <p:nvPr/>
        </p:nvSpPr>
        <p:spPr bwMode="gray">
          <a:xfrm>
            <a:off x="6049122" y="1320800"/>
            <a:ext cx="6028578" cy="614364"/>
          </a:xfrm>
          <a:prstGeom prst="rect">
            <a:avLst/>
          </a:prstGeom>
          <a:solidFill>
            <a:schemeClr val="bg2">
              <a:lumMod val="90000"/>
            </a:schemeClr>
          </a:solidFill>
          <a:ln>
            <a:noFill/>
          </a:ln>
          <a:extLst/>
        </p:spPr>
        <p:txBody>
          <a:bodyPr vert="horz" wrap="square" lIns="91440" tIns="45720" rIns="91440" bIns="45720" numCol="1" anchor="ctr" anchorCtr="0" compatLnSpc="1">
            <a:prstTxWarp prst="textNoShape">
              <a:avLst/>
            </a:prstTxWarp>
          </a:bodyPr>
          <a:lstStyle>
            <a:lvl1pPr algn="ctr" defTabSz="457200" rtl="0" eaLnBrk="0" fontAlgn="base" hangingPunct="0">
              <a:spcBef>
                <a:spcPct val="0"/>
              </a:spcBef>
              <a:spcAft>
                <a:spcPct val="0"/>
              </a:spcAft>
              <a:defRPr sz="3600" kern="1200">
                <a:solidFill>
                  <a:schemeClr val="bg2"/>
                </a:solidFill>
                <a:latin typeface="+mj-lt"/>
                <a:ea typeface="+mj-ea"/>
                <a:cs typeface="+mj-cs"/>
              </a:defRPr>
            </a:lvl1pPr>
            <a:lvl2pPr algn="ctr" defTabSz="457200" rtl="0" eaLnBrk="0" fontAlgn="base" hangingPunct="0">
              <a:spcBef>
                <a:spcPct val="0"/>
              </a:spcBef>
              <a:spcAft>
                <a:spcPct val="0"/>
              </a:spcAft>
              <a:defRPr sz="3600">
                <a:solidFill>
                  <a:schemeClr val="bg2"/>
                </a:solidFill>
                <a:latin typeface="Palatino Linotype" panose="02040502050505030304" pitchFamily="18" charset="0"/>
              </a:defRPr>
            </a:lvl2pPr>
            <a:lvl3pPr algn="ctr" defTabSz="457200" rtl="0" eaLnBrk="0" fontAlgn="base" hangingPunct="0">
              <a:spcBef>
                <a:spcPct val="0"/>
              </a:spcBef>
              <a:spcAft>
                <a:spcPct val="0"/>
              </a:spcAft>
              <a:defRPr sz="3600">
                <a:solidFill>
                  <a:schemeClr val="bg2"/>
                </a:solidFill>
                <a:latin typeface="Palatino Linotype" panose="02040502050505030304" pitchFamily="18" charset="0"/>
              </a:defRPr>
            </a:lvl3pPr>
            <a:lvl4pPr algn="ctr" defTabSz="457200" rtl="0" eaLnBrk="0" fontAlgn="base" hangingPunct="0">
              <a:spcBef>
                <a:spcPct val="0"/>
              </a:spcBef>
              <a:spcAft>
                <a:spcPct val="0"/>
              </a:spcAft>
              <a:defRPr sz="3600">
                <a:solidFill>
                  <a:schemeClr val="bg2"/>
                </a:solidFill>
                <a:latin typeface="Palatino Linotype" panose="02040502050505030304" pitchFamily="18" charset="0"/>
              </a:defRPr>
            </a:lvl4pPr>
            <a:lvl5pPr algn="ctr" defTabSz="457200" rtl="0" eaLnBrk="0" fontAlgn="base" hangingPunct="0">
              <a:spcBef>
                <a:spcPct val="0"/>
              </a:spcBef>
              <a:spcAft>
                <a:spcPct val="0"/>
              </a:spcAft>
              <a:defRPr sz="3600">
                <a:solidFill>
                  <a:schemeClr val="bg2"/>
                </a:solidFill>
                <a:latin typeface="Palatino Linotype" panose="02040502050505030304"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a:ln w="0"/>
                <a:solidFill>
                  <a:schemeClr val="tx1"/>
                </a:solidFill>
                <a:effectLst>
                  <a:outerShdw blurRad="38100" dist="25400" dir="5400000" algn="ctr" rotWithShape="0">
                    <a:srgbClr val="6E747A">
                      <a:alpha val="43000"/>
                    </a:srgbClr>
                  </a:outerShdw>
                </a:effectLst>
              </a:rPr>
              <a:t>Examples</a:t>
            </a:r>
          </a:p>
        </p:txBody>
      </p:sp>
    </p:spTree>
    <p:extLst>
      <p:ext uri="{BB962C8B-B14F-4D97-AF65-F5344CB8AC3E}">
        <p14:creationId xmlns:p14="http://schemas.microsoft.com/office/powerpoint/2010/main" val="9891617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960120"/>
            <a:ext cx="12192000" cy="5852160"/>
          </a:xfrm>
          <a:prstGeom prst="rect">
            <a:avLst/>
          </a:prstGeom>
          <a:ln>
            <a:noFill/>
          </a:ln>
          <a:effectLst>
            <a:softEdge rad="112500"/>
          </a:effectLst>
        </p:spPr>
      </p:pic>
      <p:sp>
        <p:nvSpPr>
          <p:cNvPr id="2" name="Title 1"/>
          <p:cNvSpPr>
            <a:spLocks noGrp="1"/>
          </p:cNvSpPr>
          <p:nvPr>
            <p:ph type="title"/>
          </p:nvPr>
        </p:nvSpPr>
        <p:spPr>
          <a:xfrm>
            <a:off x="508000" y="273685"/>
            <a:ext cx="10020299" cy="708025"/>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Closing Provisions (Title Eleven)</a:t>
            </a:r>
            <a:endParaRPr lang="en-US" cap="small" dirty="0">
              <a:ln w="0"/>
              <a:solidFill>
                <a:schemeClr val="bg1"/>
              </a:solidFill>
              <a:effectLst>
                <a:outerShdw blurRad="38100" dist="25400" dir="5400000" algn="ctr" rotWithShape="0">
                  <a:srgbClr val="6E747A">
                    <a:alpha val="43000"/>
                  </a:srgbClr>
                </a:outerShdw>
              </a:effectLst>
            </a:endParaRPr>
          </a:p>
        </p:txBody>
      </p:sp>
      <p:sp>
        <p:nvSpPr>
          <p:cNvPr id="4" name="Slide Number Placeholder 3"/>
          <p:cNvSpPr>
            <a:spLocks noGrp="1"/>
          </p:cNvSpPr>
          <p:nvPr>
            <p:ph type="sldNum" sz="quarter" idx="12"/>
          </p:nvPr>
        </p:nvSpPr>
        <p:spPr/>
        <p:txBody>
          <a:bodyPr/>
          <a:lstStyle/>
          <a:p>
            <a:fld id="{2C90AAB0-06BA-408B-B768-9CA9371867E2}" type="slidenum">
              <a:rPr lang="en-IN" altLang="en-US" smtClean="0"/>
              <a:pPr/>
              <a:t>73</a:t>
            </a:fld>
            <a:endParaRPr lang="en-IN" altLang="en-US" dirty="0"/>
          </a:p>
        </p:txBody>
      </p:sp>
      <p:sp>
        <p:nvSpPr>
          <p:cNvPr id="6" name="Footer Placeholder 2"/>
          <p:cNvSpPr txBox="1">
            <a:spLocks/>
          </p:cNvSpPr>
          <p:nvPr/>
        </p:nvSpPr>
        <p:spPr>
          <a:xfrm>
            <a:off x="617538" y="6296025"/>
            <a:ext cx="3859212" cy="304800"/>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a:solidFill>
                  <a:schemeClr val="bg1"/>
                </a:solidFill>
              </a:rPr>
              <a:t>© Indirect Taxes Committee, ICAI</a:t>
            </a:r>
          </a:p>
        </p:txBody>
      </p:sp>
      <p:sp>
        <p:nvSpPr>
          <p:cNvPr id="7" name="Footer Placeholder 2"/>
          <p:cNvSpPr txBox="1">
            <a:spLocks/>
          </p:cNvSpPr>
          <p:nvPr/>
        </p:nvSpPr>
        <p:spPr>
          <a:xfrm>
            <a:off x="617538" y="6296025"/>
            <a:ext cx="2201862" cy="295275"/>
          </a:xfrm>
          <a:prstGeom prst="rect">
            <a:avLst/>
          </a:prstGeom>
        </p:spPr>
        <p:txBody>
          <a:bodyPr vert="horz" lIns="91440" tIns="45720" rIns="91440" bIns="45720" rtlCol="0" anchor="b"/>
          <a:lstStyle>
            <a:defPPr>
              <a:defRPr lang="en-US"/>
            </a:defPPr>
            <a:lvl1pPr algn="l" rtl="0" eaLnBrk="0" fontAlgn="base" hangingPunct="0">
              <a:spcBef>
                <a:spcPct val="0"/>
              </a:spcBef>
              <a:spcAft>
                <a:spcPct val="0"/>
              </a:spcAft>
              <a:defRPr sz="1000" b="1" i="0" kern="1200">
                <a:solidFill>
                  <a:schemeClr val="accent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defRPr/>
            </a:pPr>
            <a:r>
              <a:rPr lang="en-IN" dirty="0">
                <a:solidFill>
                  <a:schemeClr val="bg1"/>
                </a:solidFill>
              </a:rPr>
              <a:t>© Indirect Taxes Committee, ICAI</a:t>
            </a:r>
          </a:p>
        </p:txBody>
      </p:sp>
    </p:spTree>
    <p:extLst>
      <p:ext uri="{BB962C8B-B14F-4D97-AF65-F5344CB8AC3E}">
        <p14:creationId xmlns:p14="http://schemas.microsoft.com/office/powerpoint/2010/main" val="16274872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6261" y="305866"/>
            <a:ext cx="8761413" cy="8267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IN" cap="small" dirty="0">
                <a:ln w="0"/>
                <a:solidFill>
                  <a:schemeClr val="bg1"/>
                </a:solidFill>
                <a:effectLst>
                  <a:outerShdw blurRad="38100" dist="25400" dir="5400000" algn="ctr" rotWithShape="0">
                    <a:srgbClr val="6E747A">
                      <a:alpha val="43000"/>
                    </a:srgbClr>
                  </a:outerShdw>
                </a:effectLst>
              </a:rPr>
              <a:t>Transitional Rules (Article 80)</a:t>
            </a:r>
          </a:p>
        </p:txBody>
      </p:sp>
      <p:sp>
        <p:nvSpPr>
          <p:cNvPr id="4" name="Footer Placeholder 3"/>
          <p:cNvSpPr>
            <a:spLocks noGrp="1"/>
          </p:cNvSpPr>
          <p:nvPr>
            <p:ph type="ftr" sz="quarter" idx="11"/>
          </p:nvPr>
        </p:nvSpPr>
        <p:spPr/>
        <p:txBody>
          <a:bodyPr/>
          <a:lstStyle/>
          <a:p>
            <a:pPr>
              <a:defRPr/>
            </a:pPr>
            <a:r>
              <a:rPr lang="en-IN"/>
              <a:t>© Indirect Taxes Committee, ICAI</a:t>
            </a:r>
          </a:p>
        </p:txBody>
      </p:sp>
      <p:sp>
        <p:nvSpPr>
          <p:cNvPr id="5" name="Slide Number Placeholder 4"/>
          <p:cNvSpPr>
            <a:spLocks noGrp="1"/>
          </p:cNvSpPr>
          <p:nvPr>
            <p:ph type="sldNum" sz="quarter" idx="12"/>
          </p:nvPr>
        </p:nvSpPr>
        <p:spPr/>
        <p:txBody>
          <a:bodyPr/>
          <a:lstStyle/>
          <a:p>
            <a:fld id="{2AC1C4F3-0758-4693-96D4-8901426768B0}" type="slidenum">
              <a:rPr lang="en-IN" altLang="en-US" smtClean="0"/>
              <a:pPr/>
              <a:t>74</a:t>
            </a:fld>
            <a:endParaRPr lang="en-IN" altLang="en-US"/>
          </a:p>
        </p:txBody>
      </p:sp>
      <p:sp>
        <p:nvSpPr>
          <p:cNvPr id="7" name="TextBox 6"/>
          <p:cNvSpPr txBox="1"/>
          <p:nvPr/>
        </p:nvSpPr>
        <p:spPr>
          <a:xfrm>
            <a:off x="1037230" y="1665027"/>
            <a:ext cx="9348716" cy="3170099"/>
          </a:xfrm>
          <a:prstGeom prst="rect">
            <a:avLst/>
          </a:prstGeom>
          <a:noFill/>
        </p:spPr>
        <p:txBody>
          <a:bodyPr wrap="square" rtlCol="0">
            <a:spAutoFit/>
          </a:bodyPr>
          <a:lstStyle/>
          <a:p>
            <a:pPr algn="just"/>
            <a:r>
              <a:rPr lang="en-IN" sz="2000" dirty="0">
                <a:latin typeface="+mn-lt"/>
              </a:rPr>
              <a:t>A transaction shall be liable to VAT under the following circumstances:</a:t>
            </a:r>
          </a:p>
          <a:p>
            <a:pPr algn="just"/>
            <a:r>
              <a:rPr lang="en-IN" sz="2000" dirty="0">
                <a:latin typeface="+mn-lt"/>
              </a:rPr>
              <a:t> - Consideration has been received prior to the date of implementation OR</a:t>
            </a:r>
          </a:p>
          <a:p>
            <a:pPr algn="just"/>
            <a:r>
              <a:rPr lang="en-IN" sz="2000" dirty="0">
                <a:latin typeface="+mn-lt"/>
              </a:rPr>
              <a:t> - Invoice has been issued prior to the effective date.</a:t>
            </a:r>
          </a:p>
          <a:p>
            <a:pPr algn="just"/>
            <a:endParaRPr lang="en-IN" sz="2000" dirty="0">
              <a:latin typeface="+mn-lt"/>
            </a:endParaRPr>
          </a:p>
          <a:p>
            <a:pPr algn="just"/>
            <a:r>
              <a:rPr lang="en-IN" sz="2000" dirty="0">
                <a:latin typeface="+mn-lt"/>
              </a:rPr>
              <a:t>If any of the following activities occurs after the effective date:</a:t>
            </a:r>
          </a:p>
          <a:p>
            <a:pPr marL="342900" indent="-342900" algn="just">
              <a:buAutoNum type="alphaLcParenR"/>
            </a:pPr>
            <a:r>
              <a:rPr lang="en-IN" sz="2000" dirty="0">
                <a:latin typeface="+mn-lt"/>
              </a:rPr>
              <a:t>Transfer of Goods by supplier</a:t>
            </a:r>
          </a:p>
          <a:p>
            <a:pPr marL="342900" indent="-342900" algn="just">
              <a:buAutoNum type="alphaLcParenR"/>
            </a:pPr>
            <a:r>
              <a:rPr lang="en-IN" sz="2000" dirty="0">
                <a:latin typeface="+mn-lt"/>
              </a:rPr>
              <a:t>Placing of goods at the recipient’s disposal</a:t>
            </a:r>
          </a:p>
          <a:p>
            <a:pPr marL="342900" indent="-342900" algn="just">
              <a:buAutoNum type="alphaLcParenR"/>
            </a:pPr>
            <a:r>
              <a:rPr lang="en-IN" sz="2000" dirty="0">
                <a:latin typeface="+mn-lt"/>
              </a:rPr>
              <a:t>Completion of assembly or installation of the goods</a:t>
            </a:r>
          </a:p>
          <a:p>
            <a:pPr marL="342900" indent="-342900" algn="just">
              <a:buAutoNum type="alphaLcParenR"/>
            </a:pPr>
            <a:r>
              <a:rPr lang="en-IN" sz="2000" dirty="0">
                <a:latin typeface="+mn-lt"/>
              </a:rPr>
              <a:t>Issuance of the customs declaration</a:t>
            </a:r>
          </a:p>
          <a:p>
            <a:pPr marL="342900" indent="-342900" algn="just">
              <a:buAutoNum type="alphaLcParenR"/>
            </a:pPr>
            <a:r>
              <a:rPr lang="en-IN" sz="2000" dirty="0">
                <a:latin typeface="+mn-lt"/>
              </a:rPr>
              <a:t>Acceptance by the recipient of goods of the supply</a:t>
            </a:r>
          </a:p>
        </p:txBody>
      </p:sp>
      <p:sp>
        <p:nvSpPr>
          <p:cNvPr id="8" name="TextBox 7"/>
          <p:cNvSpPr txBox="1"/>
          <p:nvPr/>
        </p:nvSpPr>
        <p:spPr>
          <a:xfrm>
            <a:off x="1433015" y="5677469"/>
            <a:ext cx="9990161" cy="400110"/>
          </a:xfrm>
          <a:prstGeom prst="rect">
            <a:avLst/>
          </a:prstGeom>
          <a:noFill/>
        </p:spPr>
        <p:txBody>
          <a:bodyPr wrap="square" rtlCol="0">
            <a:spAutoFit/>
          </a:bodyPr>
          <a:lstStyle/>
          <a:p>
            <a:r>
              <a:rPr lang="en-IN" sz="2000" b="1" dirty="0">
                <a:latin typeface="+mn-lt"/>
              </a:rPr>
              <a:t>NOTE: </a:t>
            </a:r>
            <a:r>
              <a:rPr lang="en-IN" sz="2000" dirty="0">
                <a:latin typeface="+mn-lt"/>
              </a:rPr>
              <a:t>The Executive Regulation is expected to prescribe measures of relief. </a:t>
            </a:r>
          </a:p>
        </p:txBody>
      </p:sp>
    </p:spTree>
    <p:extLst>
      <p:ext uri="{BB962C8B-B14F-4D97-AF65-F5344CB8AC3E}">
        <p14:creationId xmlns:p14="http://schemas.microsoft.com/office/powerpoint/2010/main" val="40053202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29669A-A039-43CB-85D6-AD2020FBBBB0}"/>
              </a:ext>
            </a:extLst>
          </p:cNvPr>
          <p:cNvSpPr>
            <a:spLocks noGrp="1"/>
          </p:cNvSpPr>
          <p:nvPr>
            <p:ph type="title"/>
          </p:nvPr>
        </p:nvSpPr>
        <p:spPr/>
        <p:txBody>
          <a:bodyPr/>
          <a:lstStyle/>
          <a:p>
            <a:r>
              <a:rPr lang="en-US" dirty="0"/>
              <a:t>Recovery of Tax</a:t>
            </a:r>
            <a:endParaRPr lang="en-IN" dirty="0"/>
          </a:p>
        </p:txBody>
      </p:sp>
      <p:sp>
        <p:nvSpPr>
          <p:cNvPr id="3" name="Content Placeholder 2">
            <a:extLst>
              <a:ext uri="{FF2B5EF4-FFF2-40B4-BE49-F238E27FC236}">
                <a16:creationId xmlns:a16="http://schemas.microsoft.com/office/drawing/2014/main" xmlns="" id="{5F976F75-50D6-4E1E-A8D2-D5DCEBB335C5}"/>
              </a:ext>
            </a:extLst>
          </p:cNvPr>
          <p:cNvSpPr>
            <a:spLocks noGrp="1"/>
          </p:cNvSpPr>
          <p:nvPr>
            <p:ph idx="1"/>
          </p:nvPr>
        </p:nvSpPr>
        <p:spPr>
          <a:xfrm>
            <a:off x="874643" y="2243138"/>
            <a:ext cx="10190922" cy="3833536"/>
          </a:xfrm>
        </p:spPr>
        <p:txBody>
          <a:bodyPr/>
          <a:lstStyle/>
          <a:p>
            <a:pPr algn="just"/>
            <a:r>
              <a:rPr lang="en-US" sz="1400" dirty="0"/>
              <a:t>It is common that the incidence of an indirect tax such as VAT is always passed on to customers when the Taxable Supply is made by charging VAT ‘in addition’ to the price. While this Article imposes the responsibility to pay VAT – Supplier or Importer – there is no mention of any ‘right’ to recover this tax from the customer.</a:t>
            </a:r>
          </a:p>
          <a:p>
            <a:pPr algn="just"/>
            <a:r>
              <a:rPr lang="en-US" sz="1400" dirty="0"/>
              <a:t>Therefore, it is important to bear in mind that the ‘right to recover VAT’ is not a statutory right but a contractual right. And to this end, all contracts / purchase orders must be accepted on terms ‘taxes extra’ so that the negotiated price reaches the supplier intact. In other words, if the customer is not obligated to pay VAT through the terms of the contract of supply, then it is responsibility of the Supplier to bear the VAT.</a:t>
            </a:r>
          </a:p>
          <a:p>
            <a:pPr algn="just"/>
            <a:r>
              <a:rPr lang="en-US" sz="1400" b="1" dirty="0"/>
              <a:t>Recoverable Tax</a:t>
            </a:r>
            <a:r>
              <a:rPr lang="en-US" sz="1400" dirty="0"/>
              <a:t>: </a:t>
            </a:r>
            <a:r>
              <a:rPr lang="en-US" sz="1600" dirty="0"/>
              <a:t>Amounts that were paid and may be returned by the Authority to the Taxpayer pursuant to the provisions of this Decree-Law. It is important to verify whether recovery of tax is allowed to every ‘tax payer’ or only to ‘taxable persons’. Tax payer is one who is liable to pay tax whereas taxable person is one who is registered or obligated to register. Considering that recovery of tax is possible only though a tax return, it appears likely that recovery of input tax will not be allowed to every tax payer but only those who are registered or obligated to register, that is, taxable persons. Unregistered persons who are obligated to register have been allowed a limited window by Article 56 to recover taxes paid </a:t>
            </a:r>
            <a:r>
              <a:rPr lang="en-IN" sz="1600" dirty="0"/>
              <a:t>prior to registration.</a:t>
            </a:r>
          </a:p>
          <a:p>
            <a:endParaRPr lang="en-US" dirty="0"/>
          </a:p>
          <a:p>
            <a:endParaRPr lang="en-IN" dirty="0"/>
          </a:p>
        </p:txBody>
      </p:sp>
      <p:sp>
        <p:nvSpPr>
          <p:cNvPr id="4" name="Footer Placeholder 3">
            <a:extLst>
              <a:ext uri="{FF2B5EF4-FFF2-40B4-BE49-F238E27FC236}">
                <a16:creationId xmlns:a16="http://schemas.microsoft.com/office/drawing/2014/main" xmlns="" id="{76D415DC-ACDA-4887-AC17-CFAFC20E4F21}"/>
              </a:ext>
            </a:extLst>
          </p:cNvPr>
          <p:cNvSpPr>
            <a:spLocks noGrp="1"/>
          </p:cNvSpPr>
          <p:nvPr>
            <p:ph type="ftr" sz="quarter" idx="11"/>
          </p:nvPr>
        </p:nvSpPr>
        <p:spPr/>
        <p:txBody>
          <a:bodyPr/>
          <a:lstStyle/>
          <a:p>
            <a:pPr>
              <a:defRPr/>
            </a:pPr>
            <a:r>
              <a:rPr lang="en-IN"/>
              <a:t>© Indirect Taxes Committee, ICAI</a:t>
            </a:r>
          </a:p>
        </p:txBody>
      </p:sp>
      <p:sp>
        <p:nvSpPr>
          <p:cNvPr id="5" name="Slide Number Placeholder 4">
            <a:extLst>
              <a:ext uri="{FF2B5EF4-FFF2-40B4-BE49-F238E27FC236}">
                <a16:creationId xmlns:a16="http://schemas.microsoft.com/office/drawing/2014/main" xmlns="" id="{5EEDDE26-563A-42F8-A51B-A373DB803B26}"/>
              </a:ext>
            </a:extLst>
          </p:cNvPr>
          <p:cNvSpPr>
            <a:spLocks noGrp="1"/>
          </p:cNvSpPr>
          <p:nvPr>
            <p:ph type="sldNum" sz="quarter" idx="12"/>
          </p:nvPr>
        </p:nvSpPr>
        <p:spPr/>
        <p:txBody>
          <a:bodyPr/>
          <a:lstStyle/>
          <a:p>
            <a:fld id="{2AC1C4F3-0758-4693-96D4-8901426768B0}" type="slidenum">
              <a:rPr lang="en-IN" altLang="en-US" smtClean="0"/>
              <a:pPr/>
              <a:t>75</a:t>
            </a:fld>
            <a:endParaRPr lang="en-IN" altLang="en-US"/>
          </a:p>
        </p:txBody>
      </p:sp>
    </p:spTree>
    <p:extLst>
      <p:ext uri="{BB962C8B-B14F-4D97-AF65-F5344CB8AC3E}">
        <p14:creationId xmlns:p14="http://schemas.microsoft.com/office/powerpoint/2010/main" val="199733163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67013" y="1987550"/>
            <a:ext cx="6657975" cy="1862138"/>
          </a:xfrm>
          <a:prstGeom prst="rect">
            <a:avLst/>
          </a:prstGeom>
          <a:ln>
            <a:noFill/>
          </a:ln>
        </p:spPr>
        <p:style>
          <a:lnRef idx="2">
            <a:schemeClr val="accent1"/>
          </a:lnRef>
          <a:fillRef idx="1">
            <a:schemeClr val="lt1"/>
          </a:fillRef>
          <a:effectRef idx="0">
            <a:schemeClr val="accent1"/>
          </a:effectRef>
          <a:fontRef idx="minor">
            <a:schemeClr val="dk1"/>
          </a:fontRef>
        </p:style>
        <p:txBody>
          <a:bodyPr wrap="none">
            <a:spAutoFit/>
          </a:bodyPr>
          <a:lstStyle/>
          <a:p>
            <a:pPr algn="ctr">
              <a:defRPr/>
            </a:pPr>
            <a:r>
              <a:rPr lang="en-US" sz="11500" dirty="0">
                <a:ln w="0"/>
                <a:solidFill>
                  <a:schemeClr val="tx2">
                    <a:lumMod val="75000"/>
                  </a:schemeClr>
                </a:solidFill>
                <a:effectLst>
                  <a:outerShdw blurRad="38100" dist="25400" dir="5400000" algn="ctr" rotWithShape="0">
                    <a:srgbClr val="6E747A">
                      <a:alpha val="43000"/>
                    </a:srgbClr>
                  </a:outerShdw>
                </a:effectLst>
              </a:rPr>
              <a:t>Thank You</a:t>
            </a:r>
            <a:endParaRPr lang="en-IN" sz="11500" dirty="0">
              <a:ln w="0"/>
              <a:solidFill>
                <a:schemeClr val="tx2">
                  <a:lumMod val="75000"/>
                </a:schemeClr>
              </a:solidFill>
              <a:effectLst>
                <a:outerShdw blurRad="38100" dist="25400" dir="5400000" algn="ctr" rotWithShape="0">
                  <a:srgbClr val="6E747A">
                    <a:alpha val="43000"/>
                  </a:srgbClr>
                </a:outerShdw>
              </a:effectLst>
            </a:endParaRPr>
          </a:p>
        </p:txBody>
      </p:sp>
      <p:sp>
        <p:nvSpPr>
          <p:cNvPr id="3" name="Rectangle 3"/>
          <p:cNvSpPr txBox="1">
            <a:spLocks noChangeArrowheads="1"/>
          </p:cNvSpPr>
          <p:nvPr/>
        </p:nvSpPr>
        <p:spPr>
          <a:xfrm>
            <a:off x="3200400" y="4800600"/>
            <a:ext cx="7543800" cy="1585913"/>
          </a:xfrm>
          <a:prstGeom prst="rect">
            <a:avLst/>
          </a:prstGeom>
        </p:spPr>
        <p:txBody>
          <a:bodyPr>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a:lstStyle>
          <a:p>
            <a:pPr fontAlgn="auto">
              <a:spcAft>
                <a:spcPts val="0"/>
              </a:spcAft>
              <a:buFont typeface="Wingdings" pitchFamily="2" charset="2"/>
              <a:buNone/>
              <a:defRPr/>
            </a:pPr>
            <a:r>
              <a:rPr lang="en-US" sz="2200" b="1" dirty="0">
                <a:solidFill>
                  <a:schemeClr val="tx1">
                    <a:lumMod val="65000"/>
                    <a:lumOff val="35000"/>
                  </a:schemeClr>
                </a:solidFill>
              </a:rPr>
              <a:t>For any Clarification, Please Contact </a:t>
            </a:r>
          </a:p>
          <a:p>
            <a:pPr fontAlgn="auto">
              <a:spcAft>
                <a:spcPts val="0"/>
              </a:spcAft>
              <a:buFont typeface="Wingdings" pitchFamily="2" charset="2"/>
              <a:buNone/>
              <a:defRPr/>
            </a:pPr>
            <a:r>
              <a:rPr lang="en-US" altLang="zh-TW" sz="2200" dirty="0">
                <a:solidFill>
                  <a:schemeClr val="tx1">
                    <a:lumMod val="65000"/>
                    <a:lumOff val="35000"/>
                  </a:schemeClr>
                </a:solidFill>
              </a:rPr>
              <a:t>Indirect Taxes Committee of ICAI</a:t>
            </a:r>
          </a:p>
          <a:p>
            <a:pPr fontAlgn="auto">
              <a:spcAft>
                <a:spcPts val="0"/>
              </a:spcAft>
              <a:buFont typeface="Wingdings" pitchFamily="2" charset="2"/>
              <a:buNone/>
              <a:defRPr/>
            </a:pPr>
            <a:r>
              <a:rPr lang="en-US" altLang="zh-TW" sz="2200" dirty="0">
                <a:solidFill>
                  <a:schemeClr val="tx1">
                    <a:lumMod val="65000"/>
                    <a:lumOff val="35000"/>
                  </a:schemeClr>
                </a:solidFill>
              </a:rPr>
              <a:t>Email: </a:t>
            </a:r>
            <a:r>
              <a:rPr lang="en-US" altLang="zh-TW" sz="2200" dirty="0">
                <a:solidFill>
                  <a:schemeClr val="tx2">
                    <a:lumMod val="75000"/>
                  </a:schemeClr>
                </a:solidFill>
                <a:hlinkClick r:id="rId2"/>
              </a:rPr>
              <a:t>idtc@icai.in</a:t>
            </a:r>
            <a:r>
              <a:rPr lang="en-US" altLang="zh-TW" sz="2200" dirty="0">
                <a:solidFill>
                  <a:schemeClr val="tx1">
                    <a:lumMod val="65000"/>
                    <a:lumOff val="35000"/>
                  </a:schemeClr>
                </a:solidFill>
              </a:rPr>
              <a:t>, Website: </a:t>
            </a:r>
            <a:r>
              <a:rPr lang="en-US" altLang="zh-TW" sz="2200" dirty="0">
                <a:solidFill>
                  <a:schemeClr val="tx1">
                    <a:lumMod val="65000"/>
                    <a:lumOff val="35000"/>
                  </a:schemeClr>
                </a:solidFill>
                <a:hlinkClick r:id="rId3"/>
              </a:rPr>
              <a:t>www.idtc.icai.org</a:t>
            </a:r>
            <a:r>
              <a:rPr lang="en-US" altLang="zh-TW" sz="2200" dirty="0">
                <a:solidFill>
                  <a:schemeClr val="tx1">
                    <a:lumMod val="65000"/>
                    <a:lumOff val="35000"/>
                  </a:schemeClr>
                </a:solidFill>
              </a:rPr>
              <a:t>  </a:t>
            </a:r>
            <a:endParaRPr lang="en-US" dirty="0">
              <a:solidFill>
                <a:schemeClr val="tx1">
                  <a:lumMod val="65000"/>
                  <a:lumOff val="35000"/>
                </a:schemeClr>
              </a:solidFill>
            </a:endParaRPr>
          </a:p>
          <a:p>
            <a:pPr fontAlgn="auto">
              <a:spcAft>
                <a:spcPts val="0"/>
              </a:spcAft>
              <a:defRPr/>
            </a:pPr>
            <a:endParaRPr lang="en-US" dirty="0">
              <a:solidFill>
                <a:schemeClr val="tx1">
                  <a:lumMod val="65000"/>
                  <a:lumOff val="35000"/>
                </a:schemeClr>
              </a:solidFill>
            </a:endParaRPr>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a:ext>
            </a:extLst>
          </a:blip>
          <a:srcRect l="-1289"/>
          <a:stretch/>
        </p:blipFill>
        <p:spPr>
          <a:xfrm>
            <a:off x="1085515" y="4748637"/>
            <a:ext cx="1759531" cy="1638286"/>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Footer Placeholder 3"/>
          <p:cNvSpPr>
            <a:spLocks noGrp="1"/>
          </p:cNvSpPr>
          <p:nvPr>
            <p:ph type="ftr" sz="quarter" idx="11"/>
          </p:nvPr>
        </p:nvSpPr>
        <p:spPr/>
        <p:txBody>
          <a:bodyPr/>
          <a:lstStyle/>
          <a:p>
            <a:pPr>
              <a:defRPr/>
            </a:pPr>
            <a:r>
              <a:rPr lang="en-IN"/>
              <a:t>© Indirect Taxes Committee, ICAI</a:t>
            </a:r>
          </a:p>
        </p:txBody>
      </p:sp>
      <p:sp>
        <p:nvSpPr>
          <p:cNvPr id="101382" name="Slide Number Placehold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imes New Roman" panose="02020603050405020304" pitchFamily="18"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imes New Roman" panose="02020603050405020304" pitchFamily="18"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imes New Roman" panose="02020603050405020304" pitchFamily="18"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imes New Roman" panose="02020603050405020304" pitchFamily="18" charset="0"/>
              </a:defRPr>
            </a:lvl9pPr>
          </a:lstStyle>
          <a:p>
            <a:pPr>
              <a:spcBef>
                <a:spcPct val="0"/>
              </a:spcBef>
              <a:buClrTx/>
              <a:buSzTx/>
              <a:buFontTx/>
              <a:buNone/>
            </a:pPr>
            <a:fld id="{7B8B5E2A-3B69-43FB-9488-F6D18EF973BB}" type="slidenum">
              <a:rPr lang="en-IN" altLang="en-US">
                <a:solidFill>
                  <a:schemeClr val="bg1"/>
                </a:solidFill>
              </a:rPr>
              <a:pPr>
                <a:spcBef>
                  <a:spcPct val="0"/>
                </a:spcBef>
                <a:buClrTx/>
                <a:buSzTx/>
                <a:buFontTx/>
                <a:buNone/>
              </a:pPr>
              <a:t>76</a:t>
            </a:fld>
            <a:endParaRPr lang="en-IN" altLang="en-US">
              <a:solidFill>
                <a:schemeClr val="bg1"/>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Custom 1">
      <a:majorFont>
        <a:latin typeface="Palatino Linotype"/>
        <a:ea typeface=""/>
        <a:cs typeface=""/>
      </a:majorFont>
      <a:minorFont>
        <a:latin typeface="Times New Roman"/>
        <a:ea typeface=""/>
        <a:cs typeface=""/>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A3AB87EF-B655-4FFF-8D05-F333AD7F27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0">
    <wetp:webextensionref xmlns:r="http://schemas.openxmlformats.org/officeDocument/2006/relationships" r:id="rId1"/>
  </wetp:taskpane>
  <wetp:taskpane dockstate="right" visibility="0" width="70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1C39583C-EF09-ED49-91C2-68479B8AD2DA}">
  <we:reference id="wa104381063" version="1.0.0.0" store="en-US" storeType="OMEX"/>
  <we:alternateReferences>
    <we:reference id="wa104381063" version="1.0.0.0"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E6DBDC9E-6607-6A41-8FD3-D519E608C5BD}">
  <we:reference id="wa104178141" version="3.1.2.28" store="en-US" storeType="OMEX"/>
  <we:alternateReferences>
    <we:reference id="wa104178141" version="3.1.2.28" store="wa10417814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Apothecary</Template>
  <TotalTime>9137</TotalTime>
  <Words>6234</Words>
  <Application>Microsoft Office PowerPoint</Application>
  <PresentationFormat>Custom</PresentationFormat>
  <Paragraphs>812</Paragraphs>
  <Slides>76</Slides>
  <Notes>22</Notes>
  <HiddenSlides>2</HiddenSlides>
  <MMClips>0</MMClips>
  <ScaleCrop>false</ScaleCrop>
  <HeadingPairs>
    <vt:vector size="4" baseType="variant">
      <vt:variant>
        <vt:lpstr>Theme</vt:lpstr>
      </vt:variant>
      <vt:variant>
        <vt:i4>1</vt:i4>
      </vt:variant>
      <vt:variant>
        <vt:lpstr>Slide Titles</vt:lpstr>
      </vt:variant>
      <vt:variant>
        <vt:i4>76</vt:i4>
      </vt:variant>
    </vt:vector>
  </HeadingPairs>
  <TitlesOfParts>
    <vt:vector size="77" baseType="lpstr">
      <vt:lpstr>Ion Boardroom</vt:lpstr>
      <vt:lpstr>VAT In The UAE</vt:lpstr>
      <vt:lpstr>Disclaimer and Copyright</vt:lpstr>
      <vt:lpstr>Introduction</vt:lpstr>
      <vt:lpstr>GCC: Few Facts</vt:lpstr>
      <vt:lpstr>GCC: EXIM Trade</vt:lpstr>
      <vt:lpstr>Reasons For Adopting VAT</vt:lpstr>
      <vt:lpstr>Results of Adopting VAT</vt:lpstr>
      <vt:lpstr>Impact on Business</vt:lpstr>
      <vt:lpstr>Understanding: VAT Concept</vt:lpstr>
      <vt:lpstr>Article 1</vt:lpstr>
      <vt:lpstr>Flow of VAT</vt:lpstr>
      <vt:lpstr>VAT Illustration</vt:lpstr>
      <vt:lpstr>Accounting Treatment</vt:lpstr>
      <vt:lpstr>Analysis</vt:lpstr>
      <vt:lpstr>Total Recoverable Tax (Article 54) </vt:lpstr>
      <vt:lpstr>Understanding: VAT Scope &amp; Rate</vt:lpstr>
      <vt:lpstr>The Statute</vt:lpstr>
      <vt:lpstr>Types of Supply </vt:lpstr>
      <vt:lpstr>Analysis</vt:lpstr>
      <vt:lpstr>Important Terms</vt:lpstr>
      <vt:lpstr>Concept of Goods and Services</vt:lpstr>
      <vt:lpstr>‘In’ UAE</vt:lpstr>
      <vt:lpstr>Scope of Tax – Domestic </vt:lpstr>
      <vt:lpstr>Tax Rate</vt:lpstr>
      <vt:lpstr>Article 4: Responsibility of Tax</vt:lpstr>
      <vt:lpstr>Article 4</vt:lpstr>
      <vt:lpstr>Taxable Supplies (Title Three)</vt:lpstr>
      <vt:lpstr>Concept of Supply </vt:lpstr>
      <vt:lpstr>Concept of Supply </vt:lpstr>
      <vt:lpstr>Taxable Supplies</vt:lpstr>
      <vt:lpstr>Exempt Supply</vt:lpstr>
      <vt:lpstr>Case Study</vt:lpstr>
      <vt:lpstr>Scenarios</vt:lpstr>
      <vt:lpstr>Scenarios</vt:lpstr>
      <vt:lpstr>Meaning and Scope of Supply</vt:lpstr>
      <vt:lpstr>Conclusive Notes:</vt:lpstr>
      <vt:lpstr>Understanding: Designated Zones (DZ)</vt:lpstr>
      <vt:lpstr>Designated Zone ‘DZ’</vt:lpstr>
      <vt:lpstr>Designated Zone ‘DZ’</vt:lpstr>
      <vt:lpstr>Designated Zone ‘DZ’</vt:lpstr>
      <vt:lpstr>Article 11(2)</vt:lpstr>
      <vt:lpstr>Registration</vt:lpstr>
      <vt:lpstr>Terms</vt:lpstr>
      <vt:lpstr>Place of Supply of Goods (In UAE)</vt:lpstr>
      <vt:lpstr>Place of Supply of Goods (In UAE)</vt:lpstr>
      <vt:lpstr>Place of Supply of Goods (In UAE)</vt:lpstr>
      <vt:lpstr>Place of Supply of Goods (Outside UAE)</vt:lpstr>
      <vt:lpstr>Understanding: Exports Under VAT</vt:lpstr>
      <vt:lpstr>The Statute (Article 1)</vt:lpstr>
      <vt:lpstr>Exports under VAT</vt:lpstr>
      <vt:lpstr>Exports under VAT</vt:lpstr>
      <vt:lpstr>Rate of Tax on Exports</vt:lpstr>
      <vt:lpstr>Miscellaneous</vt:lpstr>
      <vt:lpstr>Understanding: Violation &amp; Penalties</vt:lpstr>
      <vt:lpstr>Article 76</vt:lpstr>
      <vt:lpstr>Concept of Penalty</vt:lpstr>
      <vt:lpstr>Understanding: Reverse Charge (Article 48)</vt:lpstr>
      <vt:lpstr>PowerPoint Presentation</vt:lpstr>
      <vt:lpstr>PowerPoint Presentation</vt:lpstr>
      <vt:lpstr>Exception to Reverse Charge Mechanism</vt:lpstr>
      <vt:lpstr>Understanding: Value of Supply(Article 34)</vt:lpstr>
      <vt:lpstr>Value of Supply </vt:lpstr>
      <vt:lpstr>Consideration</vt:lpstr>
      <vt:lpstr>Value of Import (Article 35)</vt:lpstr>
      <vt:lpstr>Value of Import</vt:lpstr>
      <vt:lpstr>Value of Supply of Voucher (Article 40)</vt:lpstr>
      <vt:lpstr>Temporary Transfer of Goods (Article 42)</vt:lpstr>
      <vt:lpstr>Tax Period, Returns, Payment &amp; Reclamation</vt:lpstr>
      <vt:lpstr>Duration of Tax Period (Article 71)</vt:lpstr>
      <vt:lpstr>Salient Features of Tax Returns</vt:lpstr>
      <vt:lpstr>VAT Records</vt:lpstr>
      <vt:lpstr>Normal Requirements</vt:lpstr>
      <vt:lpstr>Closing Provisions (Title Eleven)</vt:lpstr>
      <vt:lpstr>Transitional Rules (Article 80)</vt:lpstr>
      <vt:lpstr>Recovery of Tax</vt:lpstr>
      <vt:lpstr>PowerPoint Presentation</vt:lpstr>
    </vt:vector>
  </TitlesOfParts>
  <Manager/>
  <Company>Hewlett-Packard Company</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Nationalised PPT on Goods &amp; Services Tax (GST)</dc:title>
  <dc:subject/>
  <dc:creator>Nehal</dc:creator>
  <cp:keywords/>
  <dc:description/>
  <cp:lastModifiedBy>Hewlett-Packard Company</cp:lastModifiedBy>
  <cp:revision>908</cp:revision>
  <dcterms:created xsi:type="dcterms:W3CDTF">2016-09-09T06:50:31Z</dcterms:created>
  <dcterms:modified xsi:type="dcterms:W3CDTF">2017-11-08T11:47:50Z</dcterms:modified>
  <cp:category/>
</cp:coreProperties>
</file>