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721" r:id="rId1"/>
    <p:sldMasterId id="2147483733" r:id="rId2"/>
  </p:sldMasterIdLst>
  <p:notesMasterIdLst>
    <p:notesMasterId r:id="rId32"/>
  </p:notesMasterIdLst>
  <p:handoutMasterIdLst>
    <p:handoutMasterId r:id="rId33"/>
  </p:handoutMasterIdLst>
  <p:sldIdLst>
    <p:sldId id="326" r:id="rId3"/>
    <p:sldId id="289" r:id="rId4"/>
    <p:sldId id="288" r:id="rId5"/>
    <p:sldId id="295" r:id="rId6"/>
    <p:sldId id="327" r:id="rId7"/>
    <p:sldId id="297" r:id="rId8"/>
    <p:sldId id="298" r:id="rId9"/>
    <p:sldId id="299" r:id="rId10"/>
    <p:sldId id="300" r:id="rId11"/>
    <p:sldId id="301" r:id="rId12"/>
    <p:sldId id="321" r:id="rId13"/>
    <p:sldId id="302" r:id="rId14"/>
    <p:sldId id="303" r:id="rId15"/>
    <p:sldId id="304" r:id="rId16"/>
    <p:sldId id="305" r:id="rId17"/>
    <p:sldId id="306" r:id="rId18"/>
    <p:sldId id="307" r:id="rId19"/>
    <p:sldId id="308" r:id="rId20"/>
    <p:sldId id="309" r:id="rId21"/>
    <p:sldId id="310" r:id="rId22"/>
    <p:sldId id="311" r:id="rId23"/>
    <p:sldId id="312" r:id="rId24"/>
    <p:sldId id="313" r:id="rId25"/>
    <p:sldId id="316" r:id="rId26"/>
    <p:sldId id="317" r:id="rId27"/>
    <p:sldId id="318" r:id="rId28"/>
    <p:sldId id="323" r:id="rId29"/>
    <p:sldId id="319" r:id="rId30"/>
    <p:sldId id="320"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3656" autoAdjust="0"/>
  </p:normalViewPr>
  <p:slideViewPr>
    <p:cSldViewPr snapToGrid="0">
      <p:cViewPr varScale="1">
        <p:scale>
          <a:sx n="53" d="100"/>
          <a:sy n="53" d="100"/>
        </p:scale>
        <p:origin x="1416" y="72"/>
      </p:cViewPr>
      <p:guideLst>
        <p:guide orient="horz" pos="2160"/>
        <p:guide pos="3840"/>
      </p:guideLst>
    </p:cSldViewPr>
  </p:slideViewPr>
  <p:notesTextViewPr>
    <p:cViewPr>
      <p:scale>
        <a:sx n="1" d="1"/>
        <a:sy n="1" d="1"/>
      </p:scale>
      <p:origin x="0" y="0"/>
    </p:cViewPr>
  </p:notesTextViewPr>
  <p:sorterViewPr>
    <p:cViewPr>
      <p:scale>
        <a:sx n="100" d="100"/>
        <a:sy n="100" d="100"/>
      </p:scale>
      <p:origin x="0" y="-272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3BF7199-D436-491A-87A9-1E2A504244C0}" type="datetime1">
              <a:rPr lang="en-IN" smtClean="0"/>
              <a:pPr/>
              <a:t>09-03-2017</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5D53EE3-D8BE-446E-A8BD-F0E8496FCB61}" type="slidenum">
              <a:rPr lang="en-US" smtClean="0"/>
              <a:pPr/>
              <a:t>‹#›</a:t>
            </a:fld>
            <a:endParaRPr lang="en-US"/>
          </a:p>
        </p:txBody>
      </p:sp>
    </p:spTree>
    <p:extLst>
      <p:ext uri="{BB962C8B-B14F-4D97-AF65-F5344CB8AC3E}">
        <p14:creationId xmlns:p14="http://schemas.microsoft.com/office/powerpoint/2010/main" val="343626348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5DB017-2061-4F58-8C06-B49734162F6F}" type="datetime1">
              <a:rPr lang="en-IN" smtClean="0"/>
              <a:pPr/>
              <a:t>09-03-2017</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3383F0-EE6D-44DC-B611-6563444A0B33}" type="slidenum">
              <a:rPr lang="en-IN" smtClean="0"/>
              <a:pPr/>
              <a:t>‹#›</a:t>
            </a:fld>
            <a:endParaRPr lang="en-IN"/>
          </a:p>
        </p:txBody>
      </p:sp>
    </p:spTree>
    <p:extLst>
      <p:ext uri="{BB962C8B-B14F-4D97-AF65-F5344CB8AC3E}">
        <p14:creationId xmlns:p14="http://schemas.microsoft.com/office/powerpoint/2010/main" val="327897581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283383F0-EE6D-44DC-B611-6563444A0B33}" type="slidenum">
              <a:rPr lang="en-IN" smtClean="0"/>
              <a:pPr/>
              <a:t>1</a:t>
            </a:fld>
            <a:endParaRPr lang="en-IN"/>
          </a:p>
        </p:txBody>
      </p:sp>
    </p:spTree>
    <p:extLst>
      <p:ext uri="{BB962C8B-B14F-4D97-AF65-F5344CB8AC3E}">
        <p14:creationId xmlns:p14="http://schemas.microsoft.com/office/powerpoint/2010/main" val="31242162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N" dirty="0"/>
              <a:t>Self assessment of tax liability by tax payer</a:t>
            </a:r>
          </a:p>
          <a:p>
            <a:r>
              <a:rPr lang="en-IN" dirty="0"/>
              <a:t>Common return for C,</a:t>
            </a:r>
            <a:r>
              <a:rPr lang="en-IN" baseline="0" dirty="0"/>
              <a:t> S &amp; I</a:t>
            </a:r>
          </a:p>
          <a:p>
            <a:r>
              <a:rPr lang="en-IN" baseline="0" dirty="0"/>
              <a:t>Separate returns for separate categories </a:t>
            </a:r>
          </a:p>
          <a:p>
            <a:r>
              <a:rPr lang="en-IN" baseline="0" dirty="0"/>
              <a:t>Payment of tax is a must for a valid return</a:t>
            </a:r>
          </a:p>
          <a:p>
            <a:endParaRPr lang="en-IN" baseline="0" dirty="0"/>
          </a:p>
        </p:txBody>
      </p:sp>
      <p:sp>
        <p:nvSpPr>
          <p:cNvPr id="6" name="Slide Number Placeholder 5"/>
          <p:cNvSpPr>
            <a:spLocks noGrp="1"/>
          </p:cNvSpPr>
          <p:nvPr>
            <p:ph type="sldNum" sz="quarter" idx="10"/>
          </p:nvPr>
        </p:nvSpPr>
        <p:spPr/>
        <p:txBody>
          <a:bodyPr/>
          <a:lstStyle/>
          <a:p>
            <a:fld id="{283383F0-EE6D-44DC-B611-6563444A0B33}" type="slidenum">
              <a:rPr lang="en-IN" smtClean="0"/>
              <a:pPr/>
              <a:t>2</a:t>
            </a:fld>
            <a:endParaRPr lang="en-I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N" dirty="0"/>
              <a:t>To be filed electronically</a:t>
            </a:r>
          </a:p>
          <a:p>
            <a:r>
              <a:rPr lang="en-IN" dirty="0"/>
              <a:t>Details to be made available</a:t>
            </a:r>
            <a:r>
              <a:rPr lang="en-IN" baseline="0" dirty="0"/>
              <a:t> to each recipient electronically thru common portal after the due date of filing GSTR 1</a:t>
            </a:r>
          </a:p>
          <a:p>
            <a:r>
              <a:rPr lang="en-IN" baseline="0" dirty="0"/>
              <a:t>Details added, corrected, deleted by recipient in form GSTR 2 or 4 to be made available to supplier in 1A</a:t>
            </a:r>
          </a:p>
          <a:p>
            <a:r>
              <a:rPr lang="en-IN" baseline="0" dirty="0"/>
              <a:t>Supplier may accept or reject the modifications made by recipient</a:t>
            </a:r>
          </a:p>
          <a:p>
            <a:r>
              <a:rPr lang="en-IN" baseline="0" dirty="0"/>
              <a:t>GSTR1 furnished by supplier to stand amended to the extent of modifications accepted by it</a:t>
            </a:r>
          </a:p>
          <a:p>
            <a:r>
              <a:rPr lang="en-IN" baseline="0" dirty="0"/>
              <a:t>Invoice level data – problem – one invoice having two HSN codes or one HSN &amp; 1 SAC..will we be allowed to file multiple rows for one inv – lengthy</a:t>
            </a:r>
          </a:p>
          <a:p>
            <a:r>
              <a:rPr lang="en-IN" baseline="0" dirty="0"/>
              <a:t>Typical inv details – GSTIN, inv no, date, HSN, SAC, taxable value, invoice value, tax rate, amount of tax, place of delivery/supply</a:t>
            </a:r>
          </a:p>
          <a:p>
            <a:r>
              <a:rPr lang="en-IN" baseline="0" dirty="0"/>
              <a:t>SS will not be allowed to upload missing inv after 10</a:t>
            </a:r>
            <a:r>
              <a:rPr lang="en-IN" baseline="30000" dirty="0"/>
              <a:t>th</a:t>
            </a:r>
            <a:r>
              <a:rPr lang="en-IN" baseline="0" dirty="0"/>
              <a:t>, any increase or decrease in inv to be based on GSTR2 of recipient</a:t>
            </a:r>
          </a:p>
          <a:p>
            <a:endParaRPr lang="en-IN" dirty="0"/>
          </a:p>
          <a:p>
            <a:endParaRPr lang="en-IN" dirty="0"/>
          </a:p>
        </p:txBody>
      </p:sp>
      <p:sp>
        <p:nvSpPr>
          <p:cNvPr id="6" name="Slide Number Placeholder 5"/>
          <p:cNvSpPr>
            <a:spLocks noGrp="1"/>
          </p:cNvSpPr>
          <p:nvPr>
            <p:ph type="sldNum" sz="quarter" idx="10"/>
          </p:nvPr>
        </p:nvSpPr>
        <p:spPr/>
        <p:txBody>
          <a:bodyPr/>
          <a:lstStyle/>
          <a:p>
            <a:fld id="{283383F0-EE6D-44DC-B611-6563444A0B33}" type="slidenum">
              <a:rPr lang="en-IN" smtClean="0"/>
              <a:pPr/>
              <a:t>3</a:t>
            </a:fld>
            <a:endParaRPr lang="en-I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a:p>
        </p:txBody>
      </p:sp>
      <p:sp>
        <p:nvSpPr>
          <p:cNvPr id="6" name="Slide Number Placeholder 5"/>
          <p:cNvSpPr>
            <a:spLocks noGrp="1"/>
          </p:cNvSpPr>
          <p:nvPr>
            <p:ph type="sldNum" sz="quarter" idx="10"/>
          </p:nvPr>
        </p:nvSpPr>
        <p:spPr/>
        <p:txBody>
          <a:bodyPr/>
          <a:lstStyle/>
          <a:p>
            <a:fld id="{283383F0-EE6D-44DC-B611-6563444A0B33}" type="slidenum">
              <a:rPr lang="en-IN" smtClean="0"/>
              <a:pPr/>
              <a:t>4</a:t>
            </a:fld>
            <a:endParaRPr lang="en-I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6" name="Slide Number Placeholder 5"/>
          <p:cNvSpPr>
            <a:spLocks noGrp="1"/>
          </p:cNvSpPr>
          <p:nvPr>
            <p:ph type="sldNum" sz="quarter" idx="10"/>
          </p:nvPr>
        </p:nvSpPr>
        <p:spPr/>
        <p:txBody>
          <a:bodyPr/>
          <a:lstStyle/>
          <a:p>
            <a:fld id="{283383F0-EE6D-44DC-B611-6563444A0B33}" type="slidenum">
              <a:rPr lang="en-IN" smtClean="0"/>
              <a:pPr/>
              <a:t>5</a:t>
            </a:fld>
            <a:endParaRPr lang="en-IN"/>
          </a:p>
        </p:txBody>
      </p:sp>
    </p:spTree>
    <p:extLst>
      <p:ext uri="{BB962C8B-B14F-4D97-AF65-F5344CB8AC3E}">
        <p14:creationId xmlns:p14="http://schemas.microsoft.com/office/powerpoint/2010/main" val="27467618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a:p>
        </p:txBody>
      </p:sp>
      <p:sp>
        <p:nvSpPr>
          <p:cNvPr id="6" name="Slide Number Placeholder 5"/>
          <p:cNvSpPr>
            <a:spLocks noGrp="1"/>
          </p:cNvSpPr>
          <p:nvPr>
            <p:ph type="sldNum" sz="quarter" idx="10"/>
          </p:nvPr>
        </p:nvSpPr>
        <p:spPr/>
        <p:txBody>
          <a:bodyPr/>
          <a:lstStyle/>
          <a:p>
            <a:fld id="{283383F0-EE6D-44DC-B611-6563444A0B33}" type="slidenum">
              <a:rPr lang="en-IN" smtClean="0"/>
              <a:pPr/>
              <a:t>6</a:t>
            </a:fld>
            <a:endParaRPr lang="en-I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N" dirty="0"/>
              <a:t>Two</a:t>
            </a:r>
            <a:r>
              <a:rPr lang="en-IN" baseline="0" dirty="0"/>
              <a:t> parts: </a:t>
            </a:r>
            <a:r>
              <a:rPr lang="en-IN" dirty="0"/>
              <a:t>Part A,</a:t>
            </a:r>
            <a:r>
              <a:rPr lang="en-IN" baseline="0" dirty="0"/>
              <a:t> </a:t>
            </a:r>
            <a:r>
              <a:rPr lang="en-IN" dirty="0"/>
              <a:t>Part B</a:t>
            </a:r>
          </a:p>
        </p:txBody>
      </p:sp>
      <p:sp>
        <p:nvSpPr>
          <p:cNvPr id="6" name="Slide Number Placeholder 5"/>
          <p:cNvSpPr>
            <a:spLocks noGrp="1"/>
          </p:cNvSpPr>
          <p:nvPr>
            <p:ph type="sldNum" sz="quarter" idx="10"/>
          </p:nvPr>
        </p:nvSpPr>
        <p:spPr/>
        <p:txBody>
          <a:bodyPr/>
          <a:lstStyle/>
          <a:p>
            <a:fld id="{283383F0-EE6D-44DC-B611-6563444A0B33}" type="slidenum">
              <a:rPr lang="en-IN" smtClean="0"/>
              <a:pPr/>
              <a:t>7</a:t>
            </a:fld>
            <a:endParaRPr lang="en-I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a:p>
        </p:txBody>
      </p:sp>
      <p:sp>
        <p:nvSpPr>
          <p:cNvPr id="6" name="Slide Number Placeholder 5"/>
          <p:cNvSpPr>
            <a:spLocks noGrp="1"/>
          </p:cNvSpPr>
          <p:nvPr>
            <p:ph type="sldNum" sz="quarter" idx="10"/>
          </p:nvPr>
        </p:nvSpPr>
        <p:spPr/>
        <p:txBody>
          <a:bodyPr/>
          <a:lstStyle/>
          <a:p>
            <a:fld id="{283383F0-EE6D-44DC-B611-6563444A0B33}" type="slidenum">
              <a:rPr lang="en-IN" smtClean="0"/>
              <a:pPr/>
              <a:t>8</a:t>
            </a:fld>
            <a:endParaRPr lang="en-I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N" dirty="0"/>
              <a:t>If the due dates for 1 &amp; 2</a:t>
            </a:r>
            <a:r>
              <a:rPr lang="en-IN" baseline="0" dirty="0"/>
              <a:t> are extended, the date for matching ITC claims shall also be extended</a:t>
            </a:r>
            <a:endParaRPr lang="en-IN" dirty="0"/>
          </a:p>
        </p:txBody>
      </p:sp>
      <p:sp>
        <p:nvSpPr>
          <p:cNvPr id="6" name="Slide Number Placeholder 5"/>
          <p:cNvSpPr>
            <a:spLocks noGrp="1"/>
          </p:cNvSpPr>
          <p:nvPr>
            <p:ph type="sldNum" sz="quarter" idx="10"/>
          </p:nvPr>
        </p:nvSpPr>
        <p:spPr/>
        <p:txBody>
          <a:bodyPr/>
          <a:lstStyle/>
          <a:p>
            <a:fld id="{283383F0-EE6D-44DC-B611-6563444A0B33}" type="slidenum">
              <a:rPr lang="en-IN" smtClean="0"/>
              <a:pPr/>
              <a:t>9</a:t>
            </a:fld>
            <a:endParaRPr lang="en-I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N" dirty="0"/>
              <a:t>Communication of rectification of discrepancy</a:t>
            </a:r>
            <a:r>
              <a:rPr lang="en-IN" baseline="0" dirty="0"/>
              <a:t> in claim of ITC</a:t>
            </a:r>
          </a:p>
          <a:p>
            <a:r>
              <a:rPr lang="en-IN" baseline="0" dirty="0"/>
              <a:t>Any discrepancy found shall be communicated electronically in GST ITC 1 thru common portal on or </a:t>
            </a:r>
            <a:r>
              <a:rPr lang="en-IN" baseline="0" dirty="0" err="1"/>
              <a:t>bfr</a:t>
            </a:r>
            <a:r>
              <a:rPr lang="en-IN" baseline="0" dirty="0"/>
              <a:t> the last date of the month in which matching is carried</a:t>
            </a:r>
          </a:p>
          <a:p>
            <a:r>
              <a:rPr lang="en-IN" baseline="0" dirty="0"/>
              <a:t>SS may </a:t>
            </a:r>
            <a:r>
              <a:rPr lang="en-IN" baseline="0" dirty="0" err="1"/>
              <a:t>mke</a:t>
            </a:r>
            <a:r>
              <a:rPr lang="en-IN" baseline="0" dirty="0"/>
              <a:t> rectifications in statement of o/w </a:t>
            </a:r>
            <a:r>
              <a:rPr lang="en-IN" baseline="0" dirty="0" err="1"/>
              <a:t>ss</a:t>
            </a:r>
            <a:endParaRPr lang="en-IN" baseline="0" dirty="0"/>
          </a:p>
          <a:p>
            <a:r>
              <a:rPr lang="en-IN" baseline="0" dirty="0"/>
              <a:t>Recipient may </a:t>
            </a:r>
            <a:r>
              <a:rPr lang="en-IN" baseline="0" dirty="0" err="1"/>
              <a:t>mke</a:t>
            </a:r>
            <a:r>
              <a:rPr lang="en-IN" baseline="0" dirty="0"/>
              <a:t> rectifications in statement of </a:t>
            </a:r>
            <a:r>
              <a:rPr lang="en-IN" baseline="0" dirty="0" err="1"/>
              <a:t>i</a:t>
            </a:r>
            <a:r>
              <a:rPr lang="en-IN" baseline="0" dirty="0"/>
              <a:t>/s</a:t>
            </a:r>
          </a:p>
          <a:p>
            <a:r>
              <a:rPr lang="en-IN" baseline="0" dirty="0"/>
              <a:t>Where discrepancy is not matched, the same is added to output tax liability of recipient in GSTR 3 of the month succeeding the </a:t>
            </a:r>
            <a:r>
              <a:rPr lang="en-IN" baseline="0" dirty="0" err="1"/>
              <a:t>mth</a:t>
            </a:r>
            <a:r>
              <a:rPr lang="en-IN" baseline="0" dirty="0"/>
              <a:t> in which discrepancy is made available</a:t>
            </a:r>
          </a:p>
          <a:p>
            <a:endParaRPr lang="en-IN" baseline="0" dirty="0"/>
          </a:p>
        </p:txBody>
      </p:sp>
      <p:sp>
        <p:nvSpPr>
          <p:cNvPr id="6" name="Slide Number Placeholder 5"/>
          <p:cNvSpPr>
            <a:spLocks noGrp="1"/>
          </p:cNvSpPr>
          <p:nvPr>
            <p:ph type="sldNum" sz="quarter" idx="10"/>
          </p:nvPr>
        </p:nvSpPr>
        <p:spPr/>
        <p:txBody>
          <a:bodyPr/>
          <a:lstStyle/>
          <a:p>
            <a:fld id="{283383F0-EE6D-44DC-B611-6563444A0B33}" type="slidenum">
              <a:rPr lang="en-IN" smtClean="0"/>
              <a:pPr/>
              <a:t>10</a:t>
            </a:fld>
            <a:endParaRPr lang="en-I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6" name="Slide Number Placeholder 5"/>
          <p:cNvSpPr>
            <a:spLocks noGrp="1"/>
          </p:cNvSpPr>
          <p:nvPr>
            <p:ph type="sldNum" sz="quarter" idx="10"/>
          </p:nvPr>
        </p:nvSpPr>
        <p:spPr/>
        <p:txBody>
          <a:bodyPr/>
          <a:lstStyle/>
          <a:p>
            <a:fld id="{283383F0-EE6D-44DC-B611-6563444A0B33}" type="slidenum">
              <a:rPr lang="en-IN" smtClean="0"/>
              <a:pPr/>
              <a:t>12</a:t>
            </a:fld>
            <a:endParaRPr lang="en-I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N" dirty="0"/>
              <a:t>Rectification not revision – proviso to sec 34(9) – </a:t>
            </a:r>
            <a:r>
              <a:rPr lang="en-IN" dirty="0" err="1"/>
              <a:t>bfr</a:t>
            </a:r>
            <a:r>
              <a:rPr lang="en-IN" dirty="0"/>
              <a:t> due date of furnishing return for September of the </a:t>
            </a:r>
            <a:r>
              <a:rPr lang="en-IN" dirty="0" err="1"/>
              <a:t>ffy</a:t>
            </a:r>
            <a:r>
              <a:rPr lang="en-IN" dirty="0"/>
              <a:t> or actual date of annual return</a:t>
            </a:r>
          </a:p>
        </p:txBody>
      </p:sp>
      <p:sp>
        <p:nvSpPr>
          <p:cNvPr id="6" name="Slide Number Placeholder 5"/>
          <p:cNvSpPr>
            <a:spLocks noGrp="1"/>
          </p:cNvSpPr>
          <p:nvPr>
            <p:ph type="sldNum" sz="quarter" idx="10"/>
          </p:nvPr>
        </p:nvSpPr>
        <p:spPr/>
        <p:txBody>
          <a:bodyPr/>
          <a:lstStyle/>
          <a:p>
            <a:fld id="{283383F0-EE6D-44DC-B611-6563444A0B33}" type="slidenum">
              <a:rPr lang="en-IN" smtClean="0"/>
              <a:pPr/>
              <a:t>13</a:t>
            </a:fld>
            <a:endParaRPr lang="en-I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N" dirty="0"/>
              <a:t>TP</a:t>
            </a:r>
            <a:r>
              <a:rPr lang="en-IN" baseline="0" dirty="0"/>
              <a:t> – 167 – 197</a:t>
            </a:r>
          </a:p>
          <a:p>
            <a:r>
              <a:rPr lang="en-IN" baseline="0" dirty="0"/>
              <a:t>Doubtful credits – treatment</a:t>
            </a:r>
          </a:p>
          <a:p>
            <a:r>
              <a:rPr lang="en-IN" baseline="0" dirty="0"/>
              <a:t>CC audit</a:t>
            </a:r>
          </a:p>
          <a:p>
            <a:r>
              <a:rPr lang="en-IN" baseline="0" dirty="0"/>
              <a:t>Invoices in order</a:t>
            </a:r>
          </a:p>
          <a:p>
            <a:r>
              <a:rPr lang="en-IN" baseline="0" dirty="0"/>
              <a:t>RCM credit </a:t>
            </a:r>
          </a:p>
          <a:p>
            <a:endParaRPr lang="en-IN" dirty="0"/>
          </a:p>
          <a:p>
            <a:pPr>
              <a:buFont typeface="Arial" charset="0"/>
              <a:buChar char="•"/>
            </a:pPr>
            <a:r>
              <a:rPr lang="en-IN" dirty="0"/>
              <a:t>exemplify: no</a:t>
            </a:r>
            <a:r>
              <a:rPr lang="en-IN" baseline="0" dirty="0"/>
              <a:t> </a:t>
            </a:r>
            <a:r>
              <a:rPr lang="en-IN" baseline="0" dirty="0" err="1"/>
              <a:t>itc</a:t>
            </a:r>
            <a:r>
              <a:rPr lang="en-IN" baseline="0" dirty="0"/>
              <a:t> on furniture is available under the current regime, under GST is capitalized can be treated as CG u/s 2(19) </a:t>
            </a:r>
          </a:p>
          <a:p>
            <a:pPr>
              <a:buFont typeface="Arial" charset="0"/>
              <a:buChar char="•"/>
            </a:pPr>
            <a:r>
              <a:rPr lang="en-IN" baseline="0" dirty="0"/>
              <a:t>Credit of WCT </a:t>
            </a:r>
            <a:r>
              <a:rPr lang="en-IN" baseline="0"/>
              <a:t>to developers</a:t>
            </a:r>
            <a:endParaRPr lang="en-IN" dirty="0"/>
          </a:p>
        </p:txBody>
      </p:sp>
      <p:sp>
        <p:nvSpPr>
          <p:cNvPr id="6" name="Slide Number Placeholder 5"/>
          <p:cNvSpPr>
            <a:spLocks noGrp="1"/>
          </p:cNvSpPr>
          <p:nvPr>
            <p:ph type="sldNum" sz="quarter" idx="10"/>
          </p:nvPr>
        </p:nvSpPr>
        <p:spPr/>
        <p:txBody>
          <a:bodyPr/>
          <a:lstStyle/>
          <a:p>
            <a:fld id="{283383F0-EE6D-44DC-B611-6563444A0B33}" type="slidenum">
              <a:rPr lang="en-IN" smtClean="0"/>
              <a:pPr/>
              <a:t>18</a:t>
            </a:fld>
            <a:endParaRPr lang="en-I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N" dirty="0"/>
              <a:t>Proper</a:t>
            </a:r>
            <a:r>
              <a:rPr lang="en-IN" baseline="0" dirty="0"/>
              <a:t> quantification </a:t>
            </a:r>
          </a:p>
          <a:p>
            <a:r>
              <a:rPr lang="en-IN" baseline="0" dirty="0"/>
              <a:t>CG purchased in may 17 – credit allowed for entire CE paid in same FY</a:t>
            </a:r>
            <a:endParaRPr lang="en-IN" dirty="0"/>
          </a:p>
        </p:txBody>
      </p:sp>
      <p:sp>
        <p:nvSpPr>
          <p:cNvPr id="6" name="Slide Number Placeholder 5"/>
          <p:cNvSpPr>
            <a:spLocks noGrp="1"/>
          </p:cNvSpPr>
          <p:nvPr>
            <p:ph type="sldNum" sz="quarter" idx="10"/>
          </p:nvPr>
        </p:nvSpPr>
        <p:spPr/>
        <p:txBody>
          <a:bodyPr/>
          <a:lstStyle/>
          <a:p>
            <a:fld id="{283383F0-EE6D-44DC-B611-6563444A0B33}" type="slidenum">
              <a:rPr lang="en-IN" smtClean="0"/>
              <a:pPr/>
              <a:t>19</a:t>
            </a:fld>
            <a:endParaRPr lang="en-I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N" dirty="0"/>
              <a:t>Imp in first return under GST</a:t>
            </a:r>
          </a:p>
          <a:p>
            <a:r>
              <a:rPr lang="en-IN" dirty="0"/>
              <a:t>Vis a </a:t>
            </a:r>
            <a:r>
              <a:rPr lang="en-IN" dirty="0" err="1"/>
              <a:t>vis</a:t>
            </a:r>
            <a:r>
              <a:rPr lang="en-IN" dirty="0"/>
              <a:t> the SP</a:t>
            </a:r>
            <a:r>
              <a:rPr lang="en-IN" baseline="0" dirty="0"/>
              <a:t> – providing exempt services not liable to service tax under the erstwhile regime, or WCT services with abatement</a:t>
            </a:r>
          </a:p>
          <a:p>
            <a:r>
              <a:rPr lang="en-IN" baseline="0" dirty="0"/>
              <a:t>Can avail credit of duty paid on inputs held on stock provided</a:t>
            </a:r>
          </a:p>
          <a:p>
            <a:pPr marL="228600" indent="-228600">
              <a:buAutoNum type="arabicPeriod"/>
            </a:pPr>
            <a:r>
              <a:rPr lang="en-IN" baseline="0" dirty="0"/>
              <a:t>Stock statement as on 30/6/17 – imp of first return</a:t>
            </a:r>
          </a:p>
          <a:p>
            <a:pPr marL="228600" indent="-228600">
              <a:buAutoNum type="arabicPeriod"/>
            </a:pPr>
            <a:r>
              <a:rPr lang="en-IN" baseline="0" dirty="0"/>
              <a:t>Make sure all invoices are ready</a:t>
            </a:r>
          </a:p>
          <a:p>
            <a:pPr marL="228600" indent="-228600">
              <a:buAutoNum type="arabicPeriod"/>
            </a:pPr>
            <a:r>
              <a:rPr lang="en-IN" baseline="0" dirty="0"/>
              <a:t>Inv </a:t>
            </a:r>
            <a:r>
              <a:rPr lang="en-IN" baseline="0" dirty="0" err="1"/>
              <a:t>shd</a:t>
            </a:r>
            <a:r>
              <a:rPr lang="en-IN" baseline="0" dirty="0"/>
              <a:t> not be issued earlier than 12 months – maintain stock at minimum</a:t>
            </a:r>
          </a:p>
          <a:p>
            <a:pPr marL="228600" indent="-228600">
              <a:buAutoNum type="arabicPeriod"/>
            </a:pPr>
            <a:r>
              <a:rPr lang="en-IN" baseline="0" dirty="0"/>
              <a:t>Pricing policy – anti profiteering</a:t>
            </a:r>
          </a:p>
          <a:p>
            <a:endParaRPr lang="en-IN" dirty="0"/>
          </a:p>
          <a:p>
            <a:r>
              <a:rPr lang="en-IN" dirty="0"/>
              <a:t>The supplier is not eligible</a:t>
            </a:r>
            <a:r>
              <a:rPr lang="en-IN" baseline="0" dirty="0"/>
              <a:t> for any abatement under the act</a:t>
            </a:r>
          </a:p>
          <a:p>
            <a:endParaRPr lang="en-IN" baseline="0" dirty="0"/>
          </a:p>
          <a:p>
            <a:r>
              <a:rPr lang="en-IN" baseline="0" dirty="0"/>
              <a:t>WC – mention of notification 26/2012- appears to be a drafting error</a:t>
            </a:r>
          </a:p>
          <a:p>
            <a:r>
              <a:rPr lang="en-IN" baseline="0" dirty="0"/>
              <a:t>WC – recd 60% payment against say 20% job done. Has inputs as on 30/6 that will suffice project completion for the next 30%. Now under GST regime, will he be allowed the credit of these inputs considering service tax on output against these inputs has suffered service tax and will not suffer GST again. </a:t>
            </a:r>
          </a:p>
          <a:p>
            <a:endParaRPr lang="en-IN" dirty="0"/>
          </a:p>
        </p:txBody>
      </p:sp>
      <p:sp>
        <p:nvSpPr>
          <p:cNvPr id="6" name="Slide Number Placeholder 5"/>
          <p:cNvSpPr>
            <a:spLocks noGrp="1"/>
          </p:cNvSpPr>
          <p:nvPr>
            <p:ph type="sldNum" sz="quarter" idx="10"/>
          </p:nvPr>
        </p:nvSpPr>
        <p:spPr/>
        <p:txBody>
          <a:bodyPr/>
          <a:lstStyle/>
          <a:p>
            <a:fld id="{283383F0-EE6D-44DC-B611-6563444A0B33}" type="slidenum">
              <a:rPr lang="en-IN" smtClean="0"/>
              <a:pPr/>
              <a:t>20</a:t>
            </a:fld>
            <a:endParaRPr lang="en-I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N" dirty="0"/>
              <a:t>For SP providing both taxable and exempt services</a:t>
            </a:r>
          </a:p>
          <a:p>
            <a:r>
              <a:rPr lang="en-IN" dirty="0"/>
              <a:t>No such provision contained in SGST act – may be drafting</a:t>
            </a:r>
            <a:r>
              <a:rPr lang="en-IN" baseline="0" dirty="0"/>
              <a:t> error</a:t>
            </a:r>
            <a:endParaRPr lang="en-IN" dirty="0"/>
          </a:p>
          <a:p>
            <a:r>
              <a:rPr lang="en-IN" dirty="0"/>
              <a:t>Credit will be available provided</a:t>
            </a:r>
          </a:p>
          <a:p>
            <a:pPr marL="228600" indent="-228600">
              <a:buAutoNum type="arabicPeriod"/>
            </a:pPr>
            <a:r>
              <a:rPr lang="en-IN" dirty="0"/>
              <a:t>Prepare a stock</a:t>
            </a:r>
            <a:r>
              <a:rPr lang="en-IN" baseline="0" dirty="0"/>
              <a:t> statement as on 30/6/17 attributable to provision of exempted services which will now be taxable</a:t>
            </a:r>
          </a:p>
          <a:p>
            <a:pPr marL="228600" indent="-228600">
              <a:buNone/>
            </a:pPr>
            <a:endParaRPr lang="en-IN" baseline="0" dirty="0"/>
          </a:p>
          <a:p>
            <a:pPr marL="228600" indent="-228600">
              <a:buNone/>
            </a:pPr>
            <a:r>
              <a:rPr lang="en-IN" baseline="0" dirty="0"/>
              <a:t>CC reversal pertaining to 16-17 and 17-18 </a:t>
            </a:r>
          </a:p>
        </p:txBody>
      </p:sp>
      <p:sp>
        <p:nvSpPr>
          <p:cNvPr id="6" name="Slide Number Placeholder 5"/>
          <p:cNvSpPr>
            <a:spLocks noGrp="1"/>
          </p:cNvSpPr>
          <p:nvPr>
            <p:ph type="sldNum" sz="quarter" idx="10"/>
          </p:nvPr>
        </p:nvSpPr>
        <p:spPr/>
        <p:txBody>
          <a:bodyPr/>
          <a:lstStyle/>
          <a:p>
            <a:fld id="{283383F0-EE6D-44DC-B611-6563444A0B33}" type="slidenum">
              <a:rPr lang="en-IN" smtClean="0"/>
              <a:pPr/>
              <a:t>21</a:t>
            </a:fld>
            <a:endParaRPr lang="en-I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N" dirty="0"/>
              <a:t>Arises where input</a:t>
            </a:r>
            <a:r>
              <a:rPr lang="en-IN" baseline="0" dirty="0"/>
              <a:t> services recd after appointed date but payment made </a:t>
            </a:r>
            <a:r>
              <a:rPr lang="en-IN" baseline="0" dirty="0" err="1"/>
              <a:t>bfr</a:t>
            </a:r>
            <a:endParaRPr lang="en-IN" baseline="0" dirty="0"/>
          </a:p>
          <a:p>
            <a:r>
              <a:rPr lang="en-IN" baseline="0" dirty="0"/>
              <a:t>Inv must be recorded in books with 30 days </a:t>
            </a:r>
          </a:p>
          <a:p>
            <a:endParaRPr lang="en-IN" baseline="0" dirty="0"/>
          </a:p>
          <a:p>
            <a:r>
              <a:rPr lang="en-IN" baseline="0" dirty="0"/>
              <a:t>Precautions</a:t>
            </a:r>
          </a:p>
          <a:p>
            <a:r>
              <a:rPr lang="en-IN" baseline="0" dirty="0"/>
              <a:t>Make sure that the tax against the same deposited by supplier within 30/6 and certificate may be obtained to this extent</a:t>
            </a:r>
          </a:p>
          <a:p>
            <a:r>
              <a:rPr lang="en-IN" baseline="0" dirty="0"/>
              <a:t>CC audit – not double credits are taken</a:t>
            </a:r>
            <a:endParaRPr lang="en-IN" dirty="0"/>
          </a:p>
        </p:txBody>
      </p:sp>
      <p:sp>
        <p:nvSpPr>
          <p:cNvPr id="6" name="Slide Number Placeholder 5"/>
          <p:cNvSpPr>
            <a:spLocks noGrp="1"/>
          </p:cNvSpPr>
          <p:nvPr>
            <p:ph type="sldNum" sz="quarter" idx="10"/>
          </p:nvPr>
        </p:nvSpPr>
        <p:spPr/>
        <p:txBody>
          <a:bodyPr/>
          <a:lstStyle/>
          <a:p>
            <a:fld id="{283383F0-EE6D-44DC-B611-6563444A0B33}" type="slidenum">
              <a:rPr lang="en-IN" smtClean="0"/>
              <a:pPr/>
              <a:t>22</a:t>
            </a:fld>
            <a:endParaRPr lang="en-IN"/>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N" dirty="0"/>
              <a:t>Whether abatement under current regime treated as composition scheme as above </a:t>
            </a:r>
          </a:p>
          <a:p>
            <a:r>
              <a:rPr lang="en-IN" dirty="0"/>
              <a:t>Whether at</a:t>
            </a:r>
            <a:r>
              <a:rPr lang="en-IN" baseline="0" dirty="0"/>
              <a:t> all this applies to a service provider</a:t>
            </a:r>
            <a:endParaRPr lang="en-IN" dirty="0"/>
          </a:p>
        </p:txBody>
      </p:sp>
      <p:sp>
        <p:nvSpPr>
          <p:cNvPr id="6" name="Slide Number Placeholder 5"/>
          <p:cNvSpPr>
            <a:spLocks noGrp="1"/>
          </p:cNvSpPr>
          <p:nvPr>
            <p:ph type="sldNum" sz="quarter" idx="10"/>
          </p:nvPr>
        </p:nvSpPr>
        <p:spPr/>
        <p:txBody>
          <a:bodyPr/>
          <a:lstStyle/>
          <a:p>
            <a:fld id="{283383F0-EE6D-44DC-B611-6563444A0B33}" type="slidenum">
              <a:rPr lang="en-IN" smtClean="0"/>
              <a:pPr/>
              <a:t>23</a:t>
            </a:fld>
            <a:endParaRPr lang="en-I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N" dirty="0"/>
              <a:t>185 – basically gives time to </a:t>
            </a:r>
            <a:r>
              <a:rPr lang="en-IN" dirty="0" err="1"/>
              <a:t>reverify</a:t>
            </a:r>
            <a:r>
              <a:rPr lang="en-IN" dirty="0"/>
              <a:t> the output tax liability in the earlier returns,</a:t>
            </a:r>
            <a:r>
              <a:rPr lang="en-IN" baseline="0" dirty="0"/>
              <a:t> CC claimed</a:t>
            </a:r>
          </a:p>
          <a:p>
            <a:r>
              <a:rPr lang="en-IN" baseline="0" dirty="0"/>
              <a:t>Precautions:</a:t>
            </a:r>
          </a:p>
          <a:p>
            <a:r>
              <a:rPr lang="en-IN" baseline="0" dirty="0" err="1"/>
              <a:t>Bfr</a:t>
            </a:r>
            <a:r>
              <a:rPr lang="en-IN" baseline="0" dirty="0"/>
              <a:t> filing return: </a:t>
            </a:r>
          </a:p>
          <a:p>
            <a:r>
              <a:rPr lang="en-IN" dirty="0"/>
              <a:t>Each and every invoice recorded</a:t>
            </a:r>
          </a:p>
          <a:p>
            <a:r>
              <a:rPr lang="en-IN" dirty="0"/>
              <a:t>Better</a:t>
            </a:r>
            <a:r>
              <a:rPr lang="en-IN" baseline="0" dirty="0"/>
              <a:t> idea to avoid dispute and pay tax in case of ambiguity so that receiver can claim credit</a:t>
            </a:r>
          </a:p>
          <a:p>
            <a:r>
              <a:rPr lang="en-IN" baseline="0" dirty="0"/>
              <a:t>After filing return:</a:t>
            </a:r>
          </a:p>
          <a:p>
            <a:r>
              <a:rPr lang="en-IN" baseline="0" dirty="0"/>
              <a:t>Review the last return for missed invoices or credits</a:t>
            </a:r>
            <a:endParaRPr lang="en-IN" dirty="0"/>
          </a:p>
          <a:p>
            <a:endParaRPr lang="en-IN" dirty="0"/>
          </a:p>
        </p:txBody>
      </p:sp>
      <p:sp>
        <p:nvSpPr>
          <p:cNvPr id="6" name="Slide Number Placeholder 5"/>
          <p:cNvSpPr>
            <a:spLocks noGrp="1"/>
          </p:cNvSpPr>
          <p:nvPr>
            <p:ph type="sldNum" sz="quarter" idx="10"/>
          </p:nvPr>
        </p:nvSpPr>
        <p:spPr/>
        <p:txBody>
          <a:bodyPr/>
          <a:lstStyle/>
          <a:p>
            <a:fld id="{283383F0-EE6D-44DC-B611-6563444A0B33}" type="slidenum">
              <a:rPr lang="en-IN" smtClean="0"/>
              <a:pPr/>
              <a:t>24</a:t>
            </a:fld>
            <a:endParaRPr lang="en-IN"/>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N" dirty="0"/>
              <a:t>Precautions</a:t>
            </a:r>
          </a:p>
          <a:p>
            <a:r>
              <a:rPr lang="en-IN" dirty="0"/>
              <a:t>When</a:t>
            </a:r>
            <a:r>
              <a:rPr lang="en-IN" baseline="0" dirty="0"/>
              <a:t> filing last return as ISD, better to demarcate invoices which are considered for distribution as on 30/06/2017</a:t>
            </a:r>
          </a:p>
          <a:p>
            <a:r>
              <a:rPr lang="en-IN" baseline="0" dirty="0"/>
              <a:t>When filing first return under GST, tag the invoices which are received under GST regime for services recd under the earlier regime but not considered earlier</a:t>
            </a:r>
            <a:endParaRPr lang="en-IN" dirty="0"/>
          </a:p>
        </p:txBody>
      </p:sp>
      <p:sp>
        <p:nvSpPr>
          <p:cNvPr id="6" name="Slide Number Placeholder 5"/>
          <p:cNvSpPr>
            <a:spLocks noGrp="1"/>
          </p:cNvSpPr>
          <p:nvPr>
            <p:ph type="sldNum" sz="quarter" idx="10"/>
          </p:nvPr>
        </p:nvSpPr>
        <p:spPr/>
        <p:txBody>
          <a:bodyPr/>
          <a:lstStyle/>
          <a:p>
            <a:fld id="{283383F0-EE6D-44DC-B611-6563444A0B33}" type="slidenum">
              <a:rPr lang="en-IN" smtClean="0"/>
              <a:pPr/>
              <a:t>25</a:t>
            </a:fld>
            <a:endParaRPr lang="en-IN"/>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N" dirty="0"/>
              <a:t>Precautions</a:t>
            </a:r>
          </a:p>
          <a:p>
            <a:r>
              <a:rPr lang="en-IN" dirty="0"/>
              <a:t>All eligible credits to be availed in the return</a:t>
            </a:r>
          </a:p>
          <a:p>
            <a:r>
              <a:rPr lang="en-IN" dirty="0"/>
              <a:t>If return is required to be revised, to ensure</a:t>
            </a:r>
            <a:r>
              <a:rPr lang="en-IN" baseline="0" dirty="0"/>
              <a:t> the same is done within 3 months from 01/07/2017</a:t>
            </a:r>
            <a:endParaRPr lang="en-IN" dirty="0"/>
          </a:p>
        </p:txBody>
      </p:sp>
      <p:sp>
        <p:nvSpPr>
          <p:cNvPr id="6" name="Slide Number Placeholder 5"/>
          <p:cNvSpPr>
            <a:spLocks noGrp="1"/>
          </p:cNvSpPr>
          <p:nvPr>
            <p:ph type="sldNum" sz="quarter" idx="10"/>
          </p:nvPr>
        </p:nvSpPr>
        <p:spPr/>
        <p:txBody>
          <a:bodyPr/>
          <a:lstStyle/>
          <a:p>
            <a:fld id="{283383F0-EE6D-44DC-B611-6563444A0B33}" type="slidenum">
              <a:rPr lang="en-IN" smtClean="0"/>
              <a:pPr/>
              <a:t>26</a:t>
            </a:fld>
            <a:endParaRPr lang="en-IN"/>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N"/>
              <a:t>CCR 4(7)</a:t>
            </a:r>
          </a:p>
          <a:p>
            <a:r>
              <a:rPr lang="en-IN" dirty="0"/>
              <a:t>Talk</a:t>
            </a:r>
            <a:r>
              <a:rPr lang="en-IN" baseline="0" dirty="0"/>
              <a:t> about 2</a:t>
            </a:r>
            <a:r>
              <a:rPr lang="en-IN" baseline="30000" dirty="0"/>
              <a:t>nd</a:t>
            </a:r>
            <a:r>
              <a:rPr lang="en-IN" baseline="0" dirty="0"/>
              <a:t> proviso to 16(2)</a:t>
            </a:r>
            <a:endParaRPr lang="en-IN" dirty="0"/>
          </a:p>
        </p:txBody>
      </p:sp>
      <p:sp>
        <p:nvSpPr>
          <p:cNvPr id="4" name="Slide Number Placeholder 3"/>
          <p:cNvSpPr>
            <a:spLocks noGrp="1"/>
          </p:cNvSpPr>
          <p:nvPr>
            <p:ph type="sldNum" sz="quarter" idx="10"/>
          </p:nvPr>
        </p:nvSpPr>
        <p:spPr/>
        <p:txBody>
          <a:bodyPr/>
          <a:lstStyle/>
          <a:p>
            <a:fld id="{283383F0-EE6D-44DC-B611-6563444A0B33}" type="slidenum">
              <a:rPr lang="en-IN" smtClean="0"/>
              <a:pPr/>
              <a:t>27</a:t>
            </a:fld>
            <a:endParaRPr lang="en-IN"/>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IN" dirty="0"/>
              <a:t>Precautions</a:t>
            </a:r>
          </a:p>
          <a:p>
            <a:r>
              <a:rPr lang="en-IN" dirty="0"/>
              <a:t>Calculate POT as per the Rules</a:t>
            </a:r>
          </a:p>
          <a:p>
            <a:r>
              <a:rPr lang="en-IN" dirty="0"/>
              <a:t>Ensure</a:t>
            </a:r>
            <a:r>
              <a:rPr lang="en-IN" baseline="0" dirty="0"/>
              <a:t> all invoices are issued </a:t>
            </a:r>
            <a:r>
              <a:rPr lang="en-IN" baseline="0" dirty="0" err="1"/>
              <a:t>irt</a:t>
            </a:r>
            <a:r>
              <a:rPr lang="en-IN" baseline="0" dirty="0"/>
              <a:t> of completed services within 30/06/2017 and shown in return</a:t>
            </a:r>
          </a:p>
          <a:p>
            <a:r>
              <a:rPr lang="en-IN" baseline="0" dirty="0"/>
              <a:t>Pay service tax on advance payment and reflect in return</a:t>
            </a:r>
          </a:p>
          <a:p>
            <a:r>
              <a:rPr lang="en-IN" baseline="0" dirty="0"/>
              <a:t>Proper documentation </a:t>
            </a:r>
            <a:r>
              <a:rPr lang="en-IN" baseline="0" dirty="0" err="1"/>
              <a:t>irt</a:t>
            </a:r>
            <a:r>
              <a:rPr lang="en-IN" baseline="0" dirty="0"/>
              <a:t> advances to avoid litigation</a:t>
            </a:r>
          </a:p>
          <a:p>
            <a:r>
              <a:rPr lang="en-IN" baseline="0" dirty="0"/>
              <a:t>Exemplify:</a:t>
            </a:r>
          </a:p>
          <a:p>
            <a:r>
              <a:rPr lang="en-IN" baseline="0" dirty="0"/>
              <a:t>DOS 10/6</a:t>
            </a:r>
          </a:p>
          <a:p>
            <a:r>
              <a:rPr lang="en-IN" baseline="0" dirty="0"/>
              <a:t>DOI 9/7</a:t>
            </a:r>
          </a:p>
          <a:p>
            <a:r>
              <a:rPr lang="en-IN" baseline="0" dirty="0"/>
              <a:t>DOP 1/7</a:t>
            </a:r>
          </a:p>
          <a:p>
            <a:r>
              <a:rPr lang="en-IN" baseline="0" dirty="0"/>
              <a:t>POT is under GST</a:t>
            </a:r>
          </a:p>
          <a:p>
            <a:endParaRPr lang="en-IN" baseline="0" dirty="0"/>
          </a:p>
          <a:p>
            <a:r>
              <a:rPr lang="en-IN" baseline="0" dirty="0"/>
              <a:t>DOS 10/6</a:t>
            </a:r>
          </a:p>
          <a:p>
            <a:r>
              <a:rPr lang="en-IN" baseline="0" dirty="0"/>
              <a:t>DOI 19/7</a:t>
            </a:r>
          </a:p>
          <a:p>
            <a:r>
              <a:rPr lang="en-IN" baseline="0" dirty="0"/>
              <a:t>DOP 1/7</a:t>
            </a:r>
          </a:p>
          <a:p>
            <a:r>
              <a:rPr lang="en-IN" baseline="0" dirty="0"/>
              <a:t>POT is under earlier regime with </a:t>
            </a:r>
            <a:r>
              <a:rPr lang="en-IN" baseline="0" dirty="0" err="1"/>
              <a:t>int</a:t>
            </a:r>
            <a:endParaRPr lang="en-IN" baseline="0" dirty="0"/>
          </a:p>
          <a:p>
            <a:endParaRPr lang="en-IN" dirty="0"/>
          </a:p>
        </p:txBody>
      </p:sp>
      <p:sp>
        <p:nvSpPr>
          <p:cNvPr id="6" name="Slide Number Placeholder 5"/>
          <p:cNvSpPr>
            <a:spLocks noGrp="1"/>
          </p:cNvSpPr>
          <p:nvPr>
            <p:ph type="sldNum" sz="quarter" idx="10"/>
          </p:nvPr>
        </p:nvSpPr>
        <p:spPr/>
        <p:txBody>
          <a:bodyPr/>
          <a:lstStyle/>
          <a:p>
            <a:fld id="{283383F0-EE6D-44DC-B611-6563444A0B33}" type="slidenum">
              <a:rPr lang="en-IN" smtClean="0"/>
              <a:pPr/>
              <a:t>28</a:t>
            </a:fld>
            <a:endParaRPr lang="en-IN"/>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283383F0-EE6D-44DC-B611-6563444A0B33}" type="slidenum">
              <a:rPr lang="en-IN" smtClean="0"/>
              <a:pPr/>
              <a:t>29</a:t>
            </a:fld>
            <a:endParaRPr lang="en-IN"/>
          </a:p>
        </p:txBody>
      </p:sp>
    </p:spTree>
    <p:extLst>
      <p:ext uri="{BB962C8B-B14F-4D97-AF65-F5344CB8AC3E}">
        <p14:creationId xmlns:p14="http://schemas.microsoft.com/office/powerpoint/2010/main" val="1016810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B74DF4B-4174-4ACC-BE87-CE54A47594AC}" type="datetime1">
              <a:rPr lang="en-US" smtClean="0"/>
              <a:t>3/9/2017</a:t>
            </a:fld>
            <a:endParaRPr lang="en-US"/>
          </a:p>
        </p:txBody>
      </p:sp>
      <p:sp>
        <p:nvSpPr>
          <p:cNvPr id="5" name="Footer Placeholder 4"/>
          <p:cNvSpPr>
            <a:spLocks noGrp="1"/>
          </p:cNvSpPr>
          <p:nvPr>
            <p:ph type="ftr" sz="quarter" idx="11"/>
          </p:nvPr>
        </p:nvSpPr>
        <p:spPr/>
        <p:txBody>
          <a:bodyPr/>
          <a:lstStyle/>
          <a:p>
            <a:r>
              <a:rPr lang="en-US"/>
              <a:t>© Indirect Taxes Committee, ICAI</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16641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8D337D-6942-4C3B-887A-464BFE9CFD3C}" type="datetime1">
              <a:rPr lang="en-US" smtClean="0"/>
              <a:t>3/9/2017</a:t>
            </a:fld>
            <a:endParaRPr lang="en-US"/>
          </a:p>
        </p:txBody>
      </p:sp>
      <p:sp>
        <p:nvSpPr>
          <p:cNvPr id="5" name="Footer Placeholder 4"/>
          <p:cNvSpPr>
            <a:spLocks noGrp="1"/>
          </p:cNvSpPr>
          <p:nvPr>
            <p:ph type="ftr" sz="quarter" idx="11"/>
          </p:nvPr>
        </p:nvSpPr>
        <p:spPr/>
        <p:txBody>
          <a:bodyPr/>
          <a:lstStyle/>
          <a:p>
            <a:r>
              <a:rPr lang="en-US"/>
              <a:t>© Indirect Taxes Committee, ICAI</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924032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7F5F606-928C-403F-92E6-A615349AA743}" type="datetime1">
              <a:rPr lang="en-US" smtClean="0"/>
              <a:t>3/9/2017</a:t>
            </a:fld>
            <a:endParaRPr lang="en-US"/>
          </a:p>
        </p:txBody>
      </p:sp>
      <p:sp>
        <p:nvSpPr>
          <p:cNvPr id="5" name="Footer Placeholder 4"/>
          <p:cNvSpPr>
            <a:spLocks noGrp="1"/>
          </p:cNvSpPr>
          <p:nvPr>
            <p:ph type="ftr" sz="quarter" idx="11"/>
          </p:nvPr>
        </p:nvSpPr>
        <p:spPr/>
        <p:txBody>
          <a:bodyPr/>
          <a:lstStyle/>
          <a:p>
            <a:r>
              <a:rPr lang="en-US"/>
              <a:t>© Indirect Taxes Committee, ICAI</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036198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5AA2AED-6157-414D-B158-C657D8333ED5}" type="datetime1">
              <a:rPr lang="en-US" smtClean="0"/>
              <a:t>3/9/2017</a:t>
            </a:fld>
            <a:endParaRPr lang="en-US"/>
          </a:p>
        </p:txBody>
      </p:sp>
      <p:sp>
        <p:nvSpPr>
          <p:cNvPr id="6" name="Footer Placeholder 5"/>
          <p:cNvSpPr>
            <a:spLocks noGrp="1"/>
          </p:cNvSpPr>
          <p:nvPr>
            <p:ph type="ftr" sz="quarter" idx="11"/>
          </p:nvPr>
        </p:nvSpPr>
        <p:spPr/>
        <p:txBody>
          <a:bodyPr/>
          <a:lstStyle/>
          <a:p>
            <a:r>
              <a:rPr lang="en-US"/>
              <a:t>© Indirect Taxes Committee, ICAI</a:t>
            </a:r>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18390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3425980-18A7-4236-9124-9C132E50E318}" type="datetime1">
              <a:rPr lang="en-US" smtClean="0"/>
              <a:t>3/9/2017</a:t>
            </a:fld>
            <a:endParaRPr lang="en-US"/>
          </a:p>
        </p:txBody>
      </p:sp>
      <p:sp>
        <p:nvSpPr>
          <p:cNvPr id="8" name="Footer Placeholder 7"/>
          <p:cNvSpPr>
            <a:spLocks noGrp="1"/>
          </p:cNvSpPr>
          <p:nvPr>
            <p:ph type="ftr" sz="quarter" idx="11"/>
          </p:nvPr>
        </p:nvSpPr>
        <p:spPr/>
        <p:txBody>
          <a:bodyPr/>
          <a:lstStyle/>
          <a:p>
            <a:r>
              <a:rPr lang="en-US"/>
              <a:t>© Indirect Taxes Committee, ICAI</a:t>
            </a:r>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363559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ECE97E3-A1DD-43A1-8DC7-9E183A6534C4}" type="datetime1">
              <a:rPr lang="en-US" smtClean="0"/>
              <a:t>3/9/2017</a:t>
            </a:fld>
            <a:endParaRPr lang="en-US"/>
          </a:p>
        </p:txBody>
      </p:sp>
      <p:sp>
        <p:nvSpPr>
          <p:cNvPr id="4" name="Footer Placeholder 3"/>
          <p:cNvSpPr>
            <a:spLocks noGrp="1"/>
          </p:cNvSpPr>
          <p:nvPr>
            <p:ph type="ftr" sz="quarter" idx="11"/>
          </p:nvPr>
        </p:nvSpPr>
        <p:spPr/>
        <p:txBody>
          <a:bodyPr/>
          <a:lstStyle/>
          <a:p>
            <a:r>
              <a:rPr lang="en-US"/>
              <a:t>© Indirect Taxes Committee, ICAI</a:t>
            </a:r>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740861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765AF5-EE01-4A4C-BE63-D351395FCA99}" type="datetime1">
              <a:rPr lang="en-US" smtClean="0"/>
              <a:t>3/9/2017</a:t>
            </a:fld>
            <a:endParaRPr lang="en-US"/>
          </a:p>
        </p:txBody>
      </p:sp>
      <p:sp>
        <p:nvSpPr>
          <p:cNvPr id="3" name="Footer Placeholder 2"/>
          <p:cNvSpPr>
            <a:spLocks noGrp="1"/>
          </p:cNvSpPr>
          <p:nvPr>
            <p:ph type="ftr" sz="quarter" idx="11"/>
          </p:nvPr>
        </p:nvSpPr>
        <p:spPr/>
        <p:txBody>
          <a:bodyPr/>
          <a:lstStyle/>
          <a:p>
            <a:r>
              <a:rPr lang="en-US"/>
              <a:t>© Indirect Taxes Committee, ICAI</a:t>
            </a:r>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534256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3A3E7C0-A9AA-4731-8CA6-511E7B236F21}" type="datetime1">
              <a:rPr lang="en-US" smtClean="0"/>
              <a:t>3/9/2017</a:t>
            </a:fld>
            <a:endParaRPr lang="en-US"/>
          </a:p>
        </p:txBody>
      </p:sp>
      <p:sp>
        <p:nvSpPr>
          <p:cNvPr id="6" name="Footer Placeholder 5"/>
          <p:cNvSpPr>
            <a:spLocks noGrp="1"/>
          </p:cNvSpPr>
          <p:nvPr>
            <p:ph type="ftr" sz="quarter" idx="11"/>
          </p:nvPr>
        </p:nvSpPr>
        <p:spPr/>
        <p:txBody>
          <a:bodyPr/>
          <a:lstStyle/>
          <a:p>
            <a:r>
              <a:rPr lang="en-US"/>
              <a:t>© Indirect Taxes Committee, ICAI</a:t>
            </a:r>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808625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4CE3DAD-C2C7-4EA1-81CF-4D372DCF0005}" type="datetime1">
              <a:rPr lang="en-US" smtClean="0"/>
              <a:t>3/9/2017</a:t>
            </a:fld>
            <a:endParaRPr lang="en-US"/>
          </a:p>
        </p:txBody>
      </p:sp>
      <p:sp>
        <p:nvSpPr>
          <p:cNvPr id="6" name="Footer Placeholder 5"/>
          <p:cNvSpPr>
            <a:spLocks noGrp="1"/>
          </p:cNvSpPr>
          <p:nvPr>
            <p:ph type="ftr" sz="quarter" idx="11"/>
          </p:nvPr>
        </p:nvSpPr>
        <p:spPr/>
        <p:txBody>
          <a:bodyPr/>
          <a:lstStyle/>
          <a:p>
            <a:r>
              <a:rPr lang="en-US"/>
              <a:t>© Indirect Taxes Committee, ICAI</a:t>
            </a:r>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206697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2C67AE2-EC13-4D3E-828D-C8535441B3D4}" type="datetime1">
              <a:rPr lang="en-US" smtClean="0"/>
              <a:t>3/9/2017</a:t>
            </a:fld>
            <a:endParaRPr lang="en-US"/>
          </a:p>
        </p:txBody>
      </p:sp>
      <p:sp>
        <p:nvSpPr>
          <p:cNvPr id="5" name="Footer Placeholder 4"/>
          <p:cNvSpPr>
            <a:spLocks noGrp="1"/>
          </p:cNvSpPr>
          <p:nvPr>
            <p:ph type="ftr" sz="quarter" idx="11"/>
          </p:nvPr>
        </p:nvSpPr>
        <p:spPr/>
        <p:txBody>
          <a:bodyPr/>
          <a:lstStyle/>
          <a:p>
            <a:r>
              <a:rPr lang="en-US"/>
              <a:t>© Indirect Taxes Committee, ICAI</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707427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0A8B0EA-7A8D-425D-9176-3D78CDCB40B7}" type="datetime1">
              <a:rPr lang="en-US" smtClean="0"/>
              <a:t>3/9/2017</a:t>
            </a:fld>
            <a:endParaRPr lang="en-US"/>
          </a:p>
        </p:txBody>
      </p:sp>
      <p:sp>
        <p:nvSpPr>
          <p:cNvPr id="5" name="Footer Placeholder 4"/>
          <p:cNvSpPr>
            <a:spLocks noGrp="1"/>
          </p:cNvSpPr>
          <p:nvPr>
            <p:ph type="ftr" sz="quarter" idx="11"/>
          </p:nvPr>
        </p:nvSpPr>
        <p:spPr/>
        <p:txBody>
          <a:bodyPr/>
          <a:lstStyle/>
          <a:p>
            <a:r>
              <a:rPr lang="en-US"/>
              <a:t>© Indirect Taxes Committee, ICAI</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098103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3D6558-00F8-48DF-AD01-10955E67B73B}" type="datetime1">
              <a:rPr lang="en-US" smtClean="0"/>
              <a:t>3/9/2017</a:t>
            </a:fld>
            <a:endParaRPr lang="en-US" dirty="0"/>
          </a:p>
        </p:txBody>
      </p:sp>
      <p:sp>
        <p:nvSpPr>
          <p:cNvPr id="5" name="Footer Placeholder 4"/>
          <p:cNvSpPr>
            <a:spLocks noGrp="1"/>
          </p:cNvSpPr>
          <p:nvPr>
            <p:ph type="ftr" sz="quarter" idx="11"/>
          </p:nvPr>
        </p:nvSpPr>
        <p:spPr/>
        <p:txBody>
          <a:bodyPr/>
          <a:lstStyle/>
          <a:p>
            <a:r>
              <a:rPr lang="en-US"/>
              <a:t>© Indirect Taxes Committee, ICAI</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11997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75BD84-6F0B-4B38-9C1E-BFDEAC8BDEAD}" type="datetime1">
              <a:rPr lang="en-US" smtClean="0"/>
              <a:t>3/9/2017</a:t>
            </a:fld>
            <a:endParaRPr lang="en-US" dirty="0"/>
          </a:p>
        </p:txBody>
      </p:sp>
      <p:sp>
        <p:nvSpPr>
          <p:cNvPr id="5" name="Footer Placeholder 4"/>
          <p:cNvSpPr>
            <a:spLocks noGrp="1"/>
          </p:cNvSpPr>
          <p:nvPr>
            <p:ph type="ftr" sz="quarter" idx="11"/>
          </p:nvPr>
        </p:nvSpPr>
        <p:spPr/>
        <p:txBody>
          <a:bodyPr/>
          <a:lstStyle/>
          <a:p>
            <a:r>
              <a:rPr lang="en-US"/>
              <a:t>© Indirect Taxes Committee, ICAI</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0949868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C9B3EAA-82D4-4038-8652-2A246CD2C869}" type="datetime1">
              <a:rPr lang="en-US" smtClean="0"/>
              <a:t>3/9/2017</a:t>
            </a:fld>
            <a:endParaRPr lang="en-US" dirty="0"/>
          </a:p>
        </p:txBody>
      </p:sp>
      <p:sp>
        <p:nvSpPr>
          <p:cNvPr id="5" name="Footer Placeholder 4"/>
          <p:cNvSpPr>
            <a:spLocks noGrp="1"/>
          </p:cNvSpPr>
          <p:nvPr>
            <p:ph type="ftr" sz="quarter" idx="11"/>
          </p:nvPr>
        </p:nvSpPr>
        <p:spPr/>
        <p:txBody>
          <a:bodyPr/>
          <a:lstStyle/>
          <a:p>
            <a:r>
              <a:rPr lang="en-IN" cap="none">
                <a:latin typeface="Century Gothic" panose="020B0502020202020204" pitchFamily="34" charset="0"/>
              </a:rPr>
              <a:t>© Indirect Taxes Committee, ICAI</a:t>
            </a:r>
            <a:endParaRPr lang="en-IN" cap="none" dirty="0">
              <a:latin typeface="Century Gothic" panose="020B0502020202020204" pitchFamily="34" charset="0"/>
            </a:endParaRPr>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11776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14E182F-E0A0-4606-A069-D8A725E181A3}" type="datetime1">
              <a:rPr lang="en-US" smtClean="0"/>
              <a:t>3/9/2017</a:t>
            </a:fld>
            <a:endParaRPr lang="en-US" dirty="0"/>
          </a:p>
        </p:txBody>
      </p:sp>
      <p:sp>
        <p:nvSpPr>
          <p:cNvPr id="6" name="Footer Placeholder 5"/>
          <p:cNvSpPr>
            <a:spLocks noGrp="1"/>
          </p:cNvSpPr>
          <p:nvPr>
            <p:ph type="ftr" sz="quarter" idx="11"/>
          </p:nvPr>
        </p:nvSpPr>
        <p:spPr/>
        <p:txBody>
          <a:bodyPr/>
          <a:lstStyle/>
          <a:p>
            <a:r>
              <a:rPr lang="en-US"/>
              <a:t>© Indirect Taxes Committee, ICAI</a:t>
            </a:r>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49298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3C2AE5A-3B66-42C5-8B3D-EE68F49C1F6C}" type="datetime1">
              <a:rPr lang="en-US" smtClean="0"/>
              <a:t>3/9/2017</a:t>
            </a:fld>
            <a:endParaRPr lang="en-US" dirty="0"/>
          </a:p>
        </p:txBody>
      </p:sp>
      <p:sp>
        <p:nvSpPr>
          <p:cNvPr id="8" name="Footer Placeholder 7"/>
          <p:cNvSpPr>
            <a:spLocks noGrp="1"/>
          </p:cNvSpPr>
          <p:nvPr>
            <p:ph type="ftr" sz="quarter" idx="11"/>
          </p:nvPr>
        </p:nvSpPr>
        <p:spPr/>
        <p:txBody>
          <a:bodyPr/>
          <a:lstStyle/>
          <a:p>
            <a:r>
              <a:rPr lang="en-US"/>
              <a:t>© Indirect Taxes Committee, ICAI</a:t>
            </a:r>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5917177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6466148-93A7-4D44-AB3E-5FABA668DD83}" type="datetime1">
              <a:rPr lang="en-US" smtClean="0"/>
              <a:t>3/9/2017</a:t>
            </a:fld>
            <a:endParaRPr lang="en-US" dirty="0"/>
          </a:p>
        </p:txBody>
      </p:sp>
      <p:sp>
        <p:nvSpPr>
          <p:cNvPr id="4" name="Footer Placeholder 3"/>
          <p:cNvSpPr>
            <a:spLocks noGrp="1"/>
          </p:cNvSpPr>
          <p:nvPr>
            <p:ph type="ftr" sz="quarter" idx="11"/>
          </p:nvPr>
        </p:nvSpPr>
        <p:spPr/>
        <p:txBody>
          <a:bodyPr/>
          <a:lstStyle/>
          <a:p>
            <a:r>
              <a:rPr lang="en-US"/>
              <a:t>© Indirect Taxes Committee, ICAI</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8950260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7345D15-5F02-4E0E-8C9C-8BA216321858}" type="datetime1">
              <a:rPr lang="en-US" smtClean="0"/>
              <a:t>3/9/2017</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r>
              <a:rPr lang="en-US"/>
              <a:t>© Indirect Taxes Committee, ICAI</a:t>
            </a:r>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5444425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ADBBC8B2-4E2A-48AD-BE2D-18C4482F426D}" type="datetime1">
              <a:rPr lang="en-US" smtClean="0"/>
              <a:t>3/9/2017</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r>
              <a:rPr lang="en-US"/>
              <a:t>© Indirect Taxes Committee, ICAI</a:t>
            </a:r>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7719882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6FAA753F-5D16-41F4-B08C-021CAD10C790}" type="datetime1">
              <a:rPr lang="en-US" smtClean="0"/>
              <a:t>3/9/2017</a:t>
            </a:fld>
            <a:endParaRPr lang="en-US" dirty="0"/>
          </a:p>
        </p:txBody>
      </p:sp>
      <p:sp>
        <p:nvSpPr>
          <p:cNvPr id="6" name="Footer Placeholder 5"/>
          <p:cNvSpPr>
            <a:spLocks noGrp="1"/>
          </p:cNvSpPr>
          <p:nvPr>
            <p:ph type="ftr" sz="quarter" idx="11"/>
          </p:nvPr>
        </p:nvSpPr>
        <p:spPr/>
        <p:txBody>
          <a:bodyPr/>
          <a:lstStyle/>
          <a:p>
            <a:r>
              <a:rPr lang="en-US"/>
              <a:t>© Indirect Taxes Committee, ICAI</a:t>
            </a:r>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2789860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02D6E88-188B-4306-894E-5CF5AD77A808}" type="datetime1">
              <a:rPr lang="en-US" smtClean="0"/>
              <a:t>3/9/2017</a:t>
            </a:fld>
            <a:endParaRPr lang="en-US" dirty="0"/>
          </a:p>
        </p:txBody>
      </p:sp>
      <p:sp>
        <p:nvSpPr>
          <p:cNvPr id="5" name="Footer Placeholder 4"/>
          <p:cNvSpPr>
            <a:spLocks noGrp="1"/>
          </p:cNvSpPr>
          <p:nvPr>
            <p:ph type="ftr" sz="quarter" idx="11"/>
          </p:nvPr>
        </p:nvSpPr>
        <p:spPr/>
        <p:txBody>
          <a:bodyPr/>
          <a:lstStyle/>
          <a:p>
            <a:r>
              <a:rPr lang="en-US"/>
              <a:t>© Indirect Taxes Committee, ICAI</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1106324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B1D03BB-14D5-41FF-9642-89EA08197983}" type="datetime1">
              <a:rPr lang="en-US" smtClean="0"/>
              <a:t>3/9/2017</a:t>
            </a:fld>
            <a:endParaRPr lang="en-US" dirty="0"/>
          </a:p>
        </p:txBody>
      </p:sp>
      <p:sp>
        <p:nvSpPr>
          <p:cNvPr id="5" name="Footer Placeholder 4"/>
          <p:cNvSpPr>
            <a:spLocks noGrp="1"/>
          </p:cNvSpPr>
          <p:nvPr>
            <p:ph type="ftr" sz="quarter" idx="11"/>
          </p:nvPr>
        </p:nvSpPr>
        <p:spPr/>
        <p:txBody>
          <a:bodyPr/>
          <a:lstStyle/>
          <a:p>
            <a:r>
              <a:rPr lang="en-US"/>
              <a:t>© Indirect Taxes Committee, ICAI</a:t>
            </a:r>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647674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6000" r="-6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F06EB4-4DD5-4C91-A8C1-7EE118A234C2}" type="datetime1">
              <a:rPr lang="en-US" smtClean="0"/>
              <a:t>3/9/2017</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 Indirect Taxes Committee, ICAI</a:t>
            </a: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278782317"/>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67DB0061-D9CC-43B2-8DD0-030FFCB7CFD4}" type="datetime1">
              <a:rPr lang="en-US" smtClean="0"/>
              <a:t>3/9/2017</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r>
              <a:rPr lang="en-US"/>
              <a:t>© Indirect Taxes Committee, ICAI</a:t>
            </a:r>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7253298"/>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Lst>
  <p:hf hd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hyperlink" Target="https://www.taxmanagementindia.com/visitor/detail_act.asp?ID=240&amp;kw=Definitions" TargetMode="External"/><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hyperlink" Target="https://www.taxmanagementindia.com/visitor/acts_rules_provisions.asp?ID=22"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hyperlink" Target="mailto:idtc@icai.in" TargetMode="External"/><Relationship Id="rId2" Type="http://schemas.openxmlformats.org/officeDocument/2006/relationships/notesSlide" Target="../notesSlides/notesSlide24.xml"/><Relationship Id="rId1" Type="http://schemas.openxmlformats.org/officeDocument/2006/relationships/slideLayout" Target="../slideLayouts/slideLayout13.xml"/><Relationship Id="rId5" Type="http://schemas.openxmlformats.org/officeDocument/2006/relationships/image" Target="../media/image3.png"/><Relationship Id="rId4" Type="http://schemas.openxmlformats.org/officeDocument/2006/relationships/hyperlink" Target="http://www.idtc.icai.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3874008" y="1295400"/>
            <a:ext cx="8072856" cy="4800600"/>
          </a:xfrm>
        </p:spPr>
        <p:txBody>
          <a:bodyPr>
            <a:normAutofit fontScale="90000"/>
          </a:bodyPr>
          <a:lstStyle/>
          <a:p>
            <a:pPr algn="l"/>
            <a:r>
              <a:rPr lang="en-IN" sz="3600" b="1" i="1" dirty="0">
                <a:solidFill>
                  <a:srgbClr val="002060"/>
                </a:solidFill>
                <a:effectLst>
                  <a:outerShdw blurRad="38100" dist="38100" dir="2700000" algn="tl">
                    <a:srgbClr val="000000">
                      <a:alpha val="43137"/>
                    </a:srgbClr>
                  </a:outerShdw>
                </a:effectLst>
                <a:latin typeface="+mn-lt"/>
              </a:rPr>
              <a:t>HOW TO FILE LAST RETURN PRE- GST (IMPORTANCE OF LAST RETURN UNDER SERVICE TAX  i.e. CURRENT REGIME AND RELEVANT RECONCILIATION)</a:t>
            </a:r>
            <a:br>
              <a:rPr lang="en-IN" sz="3600" b="1" i="1" dirty="0">
                <a:solidFill>
                  <a:srgbClr val="002060"/>
                </a:solidFill>
                <a:effectLst>
                  <a:outerShdw blurRad="38100" dist="38100" dir="2700000" algn="tl">
                    <a:srgbClr val="000000">
                      <a:alpha val="43137"/>
                    </a:srgbClr>
                  </a:outerShdw>
                </a:effectLst>
                <a:latin typeface="+mn-lt"/>
              </a:rPr>
            </a:br>
            <a:br>
              <a:rPr lang="en-IN" sz="3600" b="1" i="1" dirty="0">
                <a:solidFill>
                  <a:srgbClr val="002060"/>
                </a:solidFill>
                <a:effectLst>
                  <a:outerShdw blurRad="38100" dist="38100" dir="2700000" algn="tl">
                    <a:srgbClr val="000000">
                      <a:alpha val="43137"/>
                    </a:srgbClr>
                  </a:outerShdw>
                </a:effectLst>
                <a:latin typeface="+mn-lt"/>
              </a:rPr>
            </a:br>
            <a:r>
              <a:rPr lang="en-IN" sz="3600" b="1" i="1" dirty="0">
                <a:solidFill>
                  <a:srgbClr val="002060"/>
                </a:solidFill>
                <a:effectLst>
                  <a:outerShdw blurRad="38100" dist="38100" dir="2700000" algn="tl">
                    <a:srgbClr val="000000">
                      <a:alpha val="43137"/>
                    </a:srgbClr>
                  </a:outerShdw>
                </a:effectLst>
                <a:latin typeface="+mn-lt"/>
              </a:rPr>
              <a:t>1</a:t>
            </a:r>
            <a:r>
              <a:rPr lang="en-IN" sz="3600" b="1" i="1" baseline="30000" dirty="0">
                <a:solidFill>
                  <a:srgbClr val="002060"/>
                </a:solidFill>
                <a:effectLst>
                  <a:outerShdw blurRad="38100" dist="38100" dir="2700000" algn="tl">
                    <a:srgbClr val="000000">
                      <a:alpha val="43137"/>
                    </a:srgbClr>
                  </a:outerShdw>
                </a:effectLst>
                <a:latin typeface="+mn-lt"/>
              </a:rPr>
              <a:t>st</a:t>
            </a:r>
            <a:r>
              <a:rPr lang="en-IN" sz="3600" b="1" i="1" dirty="0">
                <a:solidFill>
                  <a:srgbClr val="002060"/>
                </a:solidFill>
                <a:effectLst>
                  <a:outerShdw blurRad="38100" dist="38100" dir="2700000" algn="tl">
                    <a:srgbClr val="000000">
                      <a:alpha val="43137"/>
                    </a:srgbClr>
                  </a:outerShdw>
                </a:effectLst>
                <a:latin typeface="+mn-lt"/>
              </a:rPr>
              <a:t> RETURN IN GST (IMPORTANCE OF 1</a:t>
            </a:r>
            <a:r>
              <a:rPr lang="en-IN" sz="3600" b="1" i="1" baseline="30000" dirty="0">
                <a:solidFill>
                  <a:srgbClr val="002060"/>
                </a:solidFill>
                <a:effectLst>
                  <a:outerShdw blurRad="38100" dist="38100" dir="2700000" algn="tl">
                    <a:srgbClr val="000000">
                      <a:alpha val="43137"/>
                    </a:srgbClr>
                  </a:outerShdw>
                </a:effectLst>
                <a:latin typeface="+mn-lt"/>
              </a:rPr>
              <a:t>st</a:t>
            </a:r>
            <a:r>
              <a:rPr lang="en-IN" sz="3600" b="1" i="1" dirty="0">
                <a:solidFill>
                  <a:srgbClr val="002060"/>
                </a:solidFill>
                <a:effectLst>
                  <a:outerShdw blurRad="38100" dist="38100" dir="2700000" algn="tl">
                    <a:srgbClr val="000000">
                      <a:alpha val="43137"/>
                    </a:srgbClr>
                  </a:outerShdw>
                </a:effectLst>
                <a:latin typeface="+mn-lt"/>
              </a:rPr>
              <a:t>  RETURN AND AUTOMATION ETC.)</a:t>
            </a:r>
            <a:br>
              <a:rPr lang="en-IN" sz="3600" b="1" i="1" dirty="0">
                <a:solidFill>
                  <a:srgbClr val="002060"/>
                </a:solidFill>
                <a:effectLst>
                  <a:outerShdw blurRad="38100" dist="38100" dir="2700000" algn="tl">
                    <a:srgbClr val="000000">
                      <a:alpha val="43137"/>
                    </a:srgbClr>
                  </a:outerShdw>
                </a:effectLst>
                <a:latin typeface="+mn-lt"/>
              </a:rPr>
            </a:br>
            <a:br>
              <a:rPr lang="en-IN" sz="3600" b="1" i="1" dirty="0">
                <a:solidFill>
                  <a:srgbClr val="002060"/>
                </a:solidFill>
                <a:effectLst>
                  <a:outerShdw blurRad="38100" dist="38100" dir="2700000" algn="tl">
                    <a:srgbClr val="000000">
                      <a:alpha val="43137"/>
                    </a:srgbClr>
                  </a:outerShdw>
                </a:effectLst>
                <a:latin typeface="+mn-lt"/>
              </a:rPr>
            </a:br>
            <a:r>
              <a:rPr lang="en-IN" sz="3600" b="1" i="1" dirty="0">
                <a:solidFill>
                  <a:srgbClr val="002060"/>
                </a:solidFill>
                <a:effectLst>
                  <a:outerShdw blurRad="38100" dist="38100" dir="2700000" algn="tl">
                    <a:srgbClr val="000000">
                      <a:alpha val="43137"/>
                    </a:srgbClr>
                  </a:outerShdw>
                </a:effectLst>
                <a:latin typeface="+mn-lt"/>
              </a:rPr>
              <a:t>GST RECONCILIATION PRE-GST &amp; POST GST</a:t>
            </a:r>
            <a:br>
              <a:rPr lang="en-US" sz="3200" b="1" u="sng" dirty="0">
                <a:solidFill>
                  <a:srgbClr val="FF0000"/>
                </a:solidFill>
                <a:latin typeface="Bodoni MT" pitchFamily="18" charset="0"/>
              </a:rPr>
            </a:br>
            <a:endParaRPr lang="en-US" sz="2700" b="1" u="sng" dirty="0">
              <a:solidFill>
                <a:srgbClr val="002060"/>
              </a:solidFill>
              <a:effectLst>
                <a:outerShdw blurRad="38100" dist="38100" dir="2700000" algn="tl">
                  <a:srgbClr val="000000">
                    <a:alpha val="43137"/>
                  </a:srgbClr>
                </a:outerShdw>
              </a:effectLst>
              <a:latin typeface="Algerian" pitchFamily="82" charset="0"/>
              <a:cs typeface="Aharoni" pitchFamily="2" charset="-79"/>
            </a:endParaRPr>
          </a:p>
        </p:txBody>
      </p:sp>
      <p:sp>
        <p:nvSpPr>
          <p:cNvPr id="2" name="Slide Number Placeholder 1"/>
          <p:cNvSpPr>
            <a:spLocks noGrp="1"/>
          </p:cNvSpPr>
          <p:nvPr>
            <p:ph type="sldNum" sz="quarter" idx="12"/>
          </p:nvPr>
        </p:nvSpPr>
        <p:spPr/>
        <p:txBody>
          <a:bodyPr/>
          <a:lstStyle/>
          <a:p>
            <a:pPr defTabSz="914400">
              <a:defRPr/>
            </a:pPr>
            <a:fld id="{20D04243-AF78-49B2-BEAC-F662FD82CE62}" type="slidenum">
              <a:rPr lang="en-US" altLang="en-US">
                <a:solidFill>
                  <a:prstClr val="black">
                    <a:tint val="75000"/>
                  </a:prstClr>
                </a:solidFill>
                <a:latin typeface="Calibri"/>
              </a:rPr>
              <a:pPr defTabSz="914400">
                <a:defRPr/>
              </a:pPr>
              <a:t>1</a:t>
            </a:fld>
            <a:endParaRPr lang="en-US" altLang="en-US" dirty="0">
              <a:solidFill>
                <a:prstClr val="black">
                  <a:tint val="75000"/>
                </a:prstClr>
              </a:solidFill>
              <a:latin typeface="Calibri"/>
            </a:endParaRPr>
          </a:p>
        </p:txBody>
      </p:sp>
      <p:sp>
        <p:nvSpPr>
          <p:cNvPr id="3" name="Footer Placeholder 2"/>
          <p:cNvSpPr>
            <a:spLocks noGrp="1"/>
          </p:cNvSpPr>
          <p:nvPr>
            <p:ph type="ftr" sz="quarter" idx="11"/>
          </p:nvPr>
        </p:nvSpPr>
        <p:spPr>
          <a:xfrm>
            <a:off x="4648200" y="6477000"/>
            <a:ext cx="2895600" cy="228600"/>
          </a:xfrm>
        </p:spPr>
        <p:txBody>
          <a:bodyPr/>
          <a:lstStyle/>
          <a:p>
            <a:pPr defTabSz="914400">
              <a:defRPr/>
            </a:pPr>
            <a:r>
              <a:rPr lang="en-US" altLang="en-US" dirty="0">
                <a:solidFill>
                  <a:prstClr val="black">
                    <a:tint val="75000"/>
                  </a:prstClr>
                </a:solidFill>
                <a:latin typeface="Calibri"/>
              </a:rPr>
              <a:t>© Indirect Taxes Committee, ICAI</a:t>
            </a:r>
          </a:p>
        </p:txBody>
      </p:sp>
      <p:sp>
        <p:nvSpPr>
          <p:cNvPr id="8" name="Rectangle 7"/>
          <p:cNvSpPr/>
          <p:nvPr/>
        </p:nvSpPr>
        <p:spPr>
          <a:xfrm>
            <a:off x="10460736" y="6511163"/>
            <a:ext cx="1486128" cy="216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IN">
              <a:solidFill>
                <a:prstClr val="white"/>
              </a:solidFill>
              <a:latin typeface="Calibri"/>
            </a:endParaRPr>
          </a:p>
        </p:txBody>
      </p:sp>
    </p:spTree>
    <p:extLst>
      <p:ext uri="{BB962C8B-B14F-4D97-AF65-F5344CB8AC3E}">
        <p14:creationId xmlns:p14="http://schemas.microsoft.com/office/powerpoint/2010/main" val="24682484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effectLst>
                  <a:outerShdw blurRad="38100" dist="38100" dir="2700000" algn="tl">
                    <a:srgbClr val="000000">
                      <a:alpha val="43137"/>
                    </a:srgbClr>
                  </a:outerShdw>
                </a:effectLst>
                <a:latin typeface="+mn-lt"/>
              </a:rPr>
              <a:t>RETURNS UNDER GST</a:t>
            </a:r>
            <a:endParaRPr lang="en-IN" sz="3200" b="1" dirty="0">
              <a:effectLst>
                <a:outerShdw blurRad="38100" dist="38100" dir="2700000" algn="tl">
                  <a:srgbClr val="000000">
                    <a:alpha val="43137"/>
                  </a:srgbClr>
                </a:outerShdw>
              </a:effectLst>
              <a:latin typeface="+mn-lt"/>
            </a:endParaRPr>
          </a:p>
        </p:txBody>
      </p:sp>
      <p:sp>
        <p:nvSpPr>
          <p:cNvPr id="5" name="Content Placeholder 4"/>
          <p:cNvSpPr>
            <a:spLocks noGrp="1"/>
          </p:cNvSpPr>
          <p:nvPr>
            <p:ph idx="1"/>
          </p:nvPr>
        </p:nvSpPr>
        <p:spPr/>
        <p:txBody>
          <a:bodyPr>
            <a:normAutofit/>
          </a:bodyPr>
          <a:lstStyle/>
          <a:p>
            <a:pPr>
              <a:lnSpc>
                <a:spcPct val="100000"/>
              </a:lnSpc>
              <a:buFont typeface="Arial" pitchFamily="34" charset="0"/>
              <a:buChar char="•"/>
            </a:pPr>
            <a:r>
              <a:rPr lang="en-IN" sz="2800" dirty="0"/>
              <a:t> Relevant Section 32 to 42 of Revised Model GST Law</a:t>
            </a:r>
          </a:p>
          <a:p>
            <a:pPr>
              <a:lnSpc>
                <a:spcPct val="100000"/>
              </a:lnSpc>
              <a:buFont typeface="Arial" pitchFamily="34" charset="0"/>
              <a:buChar char="•"/>
            </a:pPr>
            <a:r>
              <a:rPr lang="en-IN" sz="2800" dirty="0"/>
              <a:t> Draft GST Rules contain 25 Rules &amp; 27 Formats</a:t>
            </a:r>
          </a:p>
          <a:p>
            <a:pPr>
              <a:buFont typeface="Arial" pitchFamily="34" charset="0"/>
              <a:buChar char="•"/>
            </a:pPr>
            <a:endParaRPr lang="en-IN" sz="2800" dirty="0"/>
          </a:p>
        </p:txBody>
      </p:sp>
      <p:sp>
        <p:nvSpPr>
          <p:cNvPr id="3" name="Slide Number Placeholder 2"/>
          <p:cNvSpPr>
            <a:spLocks noGrp="1"/>
          </p:cNvSpPr>
          <p:nvPr>
            <p:ph type="sldNum" sz="quarter" idx="12"/>
          </p:nvPr>
        </p:nvSpPr>
        <p:spPr/>
        <p:txBody>
          <a:bodyPr/>
          <a:lstStyle/>
          <a:p>
            <a:fld id="{4FAB73BC-B049-4115-A692-8D63A059BFB8}" type="slidenum">
              <a:rPr lang="en-US" smtClean="0"/>
              <a:pPr/>
              <a:t>2</a:t>
            </a:fld>
            <a:endParaRPr lang="en-US" dirty="0"/>
          </a:p>
        </p:txBody>
      </p:sp>
      <p:sp>
        <p:nvSpPr>
          <p:cNvPr id="4" name="Footer Placeholder 3"/>
          <p:cNvSpPr>
            <a:spLocks noGrp="1"/>
          </p:cNvSpPr>
          <p:nvPr>
            <p:ph type="ftr" sz="quarter" idx="11"/>
          </p:nvPr>
        </p:nvSpPr>
        <p:spPr/>
        <p:txBody>
          <a:bodyPr/>
          <a:lstStyle/>
          <a:p>
            <a:r>
              <a:rPr lang="en-US"/>
              <a:t>© Indirect Taxes Committee, ICAI</a:t>
            </a:r>
            <a:endParaRPr lang="en-US" dirty="0"/>
          </a:p>
        </p:txBody>
      </p:sp>
    </p:spTree>
    <p:extLst>
      <p:ext uri="{BB962C8B-B14F-4D97-AF65-F5344CB8AC3E}">
        <p14:creationId xmlns:p14="http://schemas.microsoft.com/office/powerpoint/2010/main" val="21602609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4048" y="286603"/>
            <a:ext cx="10058400" cy="1450757"/>
          </a:xfrm>
        </p:spPr>
        <p:txBody>
          <a:bodyPr>
            <a:normAutofit/>
          </a:bodyPr>
          <a:lstStyle/>
          <a:p>
            <a:r>
              <a:rPr lang="en-US" sz="3200" b="1" dirty="0">
                <a:effectLst>
                  <a:outerShdw blurRad="38100" dist="38100" dir="2700000" algn="tl">
                    <a:srgbClr val="000000">
                      <a:alpha val="43137"/>
                    </a:srgbClr>
                  </a:outerShdw>
                </a:effectLst>
                <a:latin typeface="+mn-lt"/>
              </a:rPr>
              <a:t>GSTR – 1 - SEC 32 </a:t>
            </a:r>
            <a:endParaRPr lang="en-IN" sz="3200" b="1" dirty="0">
              <a:effectLst>
                <a:outerShdw blurRad="38100" dist="38100" dir="2700000" algn="tl">
                  <a:srgbClr val="000000">
                    <a:alpha val="43137"/>
                  </a:srgbClr>
                </a:outerShdw>
              </a:effectLst>
              <a:latin typeface="+mn-lt"/>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50145615"/>
              </p:ext>
            </p:extLst>
          </p:nvPr>
        </p:nvGraphicFramePr>
        <p:xfrm>
          <a:off x="310896" y="1846262"/>
          <a:ext cx="11576303" cy="4426521"/>
        </p:xfrm>
        <a:graphic>
          <a:graphicData uri="http://schemas.openxmlformats.org/drawingml/2006/table">
            <a:tbl>
              <a:tblPr firstRow="1" bandRow="1">
                <a:tableStyleId>{5C22544A-7EE6-4342-B048-85BDC9FD1C3A}</a:tableStyleId>
              </a:tblPr>
              <a:tblGrid>
                <a:gridCol w="2267054">
                  <a:extLst>
                    <a:ext uri="{9D8B030D-6E8A-4147-A177-3AD203B41FA5}">
                      <a16:colId xmlns:a16="http://schemas.microsoft.com/office/drawing/2014/main" val="20000"/>
                    </a:ext>
                  </a:extLst>
                </a:gridCol>
                <a:gridCol w="3623341">
                  <a:extLst>
                    <a:ext uri="{9D8B030D-6E8A-4147-A177-3AD203B41FA5}">
                      <a16:colId xmlns:a16="http://schemas.microsoft.com/office/drawing/2014/main" val="20001"/>
                    </a:ext>
                  </a:extLst>
                </a:gridCol>
                <a:gridCol w="5685908">
                  <a:extLst>
                    <a:ext uri="{9D8B030D-6E8A-4147-A177-3AD203B41FA5}">
                      <a16:colId xmlns:a16="http://schemas.microsoft.com/office/drawing/2014/main" val="20002"/>
                    </a:ext>
                  </a:extLst>
                </a:gridCol>
              </a:tblGrid>
              <a:tr h="481144">
                <a:tc>
                  <a:txBody>
                    <a:bodyPr/>
                    <a:lstStyle/>
                    <a:p>
                      <a:endParaRPr lang="en-IN" sz="2400" dirty="0"/>
                    </a:p>
                  </a:txBody>
                  <a:tcPr/>
                </a:tc>
                <a:tc>
                  <a:txBody>
                    <a:bodyPr/>
                    <a:lstStyle/>
                    <a:p>
                      <a:endParaRPr lang="en-IN" sz="2400" dirty="0"/>
                    </a:p>
                  </a:txBody>
                  <a:tcPr/>
                </a:tc>
                <a:tc>
                  <a:txBody>
                    <a:bodyPr/>
                    <a:lstStyle/>
                    <a:p>
                      <a:endParaRPr lang="en-IN" sz="2400"/>
                    </a:p>
                  </a:txBody>
                  <a:tcPr/>
                </a:tc>
                <a:extLst>
                  <a:ext uri="{0D108BD9-81ED-4DB2-BD59-A6C34878D82A}">
                    <a16:rowId xmlns:a16="http://schemas.microsoft.com/office/drawing/2014/main" val="10000"/>
                  </a:ext>
                </a:extLst>
              </a:tr>
              <a:tr h="3945377">
                <a:tc>
                  <a:txBody>
                    <a:bodyPr/>
                    <a:lstStyle/>
                    <a:p>
                      <a:pPr algn="l"/>
                      <a:r>
                        <a:rPr lang="en-IN" sz="2400" b="0" i="0" kern="1200" dirty="0">
                          <a:solidFill>
                            <a:schemeClr val="dk1"/>
                          </a:solidFill>
                          <a:latin typeface="+mn-lt"/>
                          <a:ea typeface="+mn-ea"/>
                          <a:cs typeface="+mn-cs"/>
                        </a:rPr>
                        <a:t>To be filed by Registered Taxable person (RTP), Non-Resident Taxable person and supplies effected through</a:t>
                      </a:r>
                      <a:r>
                        <a:rPr lang="en-IN" sz="2400" b="0" i="0" kern="1200" baseline="0" dirty="0">
                          <a:solidFill>
                            <a:schemeClr val="dk1"/>
                          </a:solidFill>
                          <a:latin typeface="+mn-lt"/>
                          <a:ea typeface="+mn-ea"/>
                          <a:cs typeface="+mn-cs"/>
                        </a:rPr>
                        <a:t> </a:t>
                      </a:r>
                      <a:r>
                        <a:rPr lang="en-IN" sz="2400" b="0" i="0" kern="1200" dirty="0">
                          <a:solidFill>
                            <a:schemeClr val="dk1"/>
                          </a:solidFill>
                          <a:latin typeface="+mn-lt"/>
                          <a:ea typeface="+mn-ea"/>
                          <a:cs typeface="+mn-cs"/>
                        </a:rPr>
                        <a:t>ecommerce)</a:t>
                      </a:r>
                      <a:endParaRPr lang="en-IN" sz="2400" dirty="0"/>
                    </a:p>
                  </a:txBody>
                  <a:tcPr/>
                </a:tc>
                <a:tc>
                  <a:txBody>
                    <a:bodyPr/>
                    <a:lstStyle/>
                    <a:p>
                      <a:pPr algn="just"/>
                      <a:r>
                        <a:rPr lang="en-IN" sz="2400" b="0" i="0" kern="1200" dirty="0">
                          <a:solidFill>
                            <a:schemeClr val="dk1"/>
                          </a:solidFill>
                          <a:latin typeface="+mn-lt"/>
                          <a:ea typeface="+mn-ea"/>
                          <a:cs typeface="+mn-cs"/>
                        </a:rPr>
                        <a:t>Details of </a:t>
                      </a:r>
                      <a:r>
                        <a:rPr lang="en-IN" sz="2400" b="1" i="0" kern="1200" dirty="0">
                          <a:solidFill>
                            <a:schemeClr val="dk1"/>
                          </a:solidFill>
                          <a:latin typeface="+mn-lt"/>
                          <a:ea typeface="+mn-ea"/>
                          <a:cs typeface="+mn-cs"/>
                        </a:rPr>
                        <a:t>outward supplies</a:t>
                      </a:r>
                      <a:r>
                        <a:rPr lang="en-IN" sz="2400" b="0" i="0" kern="1200" dirty="0">
                          <a:solidFill>
                            <a:schemeClr val="dk1"/>
                          </a:solidFill>
                          <a:latin typeface="+mn-lt"/>
                          <a:ea typeface="+mn-ea"/>
                          <a:cs typeface="+mn-cs"/>
                        </a:rPr>
                        <a:t> of taxable goods and/or services effected.</a:t>
                      </a:r>
                    </a:p>
                    <a:p>
                      <a:pPr algn="just"/>
                      <a:r>
                        <a:rPr lang="en-IN" sz="2400" b="0" i="0" kern="1200" dirty="0">
                          <a:solidFill>
                            <a:schemeClr val="dk1"/>
                          </a:solidFill>
                          <a:latin typeface="+mn-lt"/>
                          <a:ea typeface="+mn-ea"/>
                          <a:cs typeface="+mn-cs"/>
                        </a:rPr>
                        <a:t>The "Detail of Outward supplies" shall include </a:t>
                      </a:r>
                      <a:r>
                        <a:rPr lang="en-IN" sz="2400" b="1" i="0" kern="1200" dirty="0">
                          <a:solidFill>
                            <a:schemeClr val="dk1"/>
                          </a:solidFill>
                          <a:latin typeface="+mn-lt"/>
                          <a:ea typeface="+mn-ea"/>
                          <a:cs typeface="+mn-cs"/>
                        </a:rPr>
                        <a:t>invoice, debit notes, credit notes and revised invoices</a:t>
                      </a:r>
                      <a:r>
                        <a:rPr lang="en-IN" sz="2400" b="0" i="0" kern="1200" dirty="0">
                          <a:solidFill>
                            <a:schemeClr val="dk1"/>
                          </a:solidFill>
                          <a:latin typeface="+mn-lt"/>
                          <a:ea typeface="+mn-ea"/>
                          <a:cs typeface="+mn-cs"/>
                        </a:rPr>
                        <a:t> issued during tax period</a:t>
                      </a:r>
                    </a:p>
                    <a:p>
                      <a:pPr algn="just"/>
                      <a:endParaRPr lang="en-IN" sz="2400" dirty="0"/>
                    </a:p>
                  </a:txBody>
                  <a:tcPr/>
                </a:tc>
                <a:tc>
                  <a:txBody>
                    <a:bodyPr/>
                    <a:lstStyle/>
                    <a:p>
                      <a:pPr algn="just"/>
                      <a:r>
                        <a:rPr lang="en-IN" sz="2400" b="0" i="0" kern="1200" dirty="0">
                          <a:solidFill>
                            <a:schemeClr val="dk1"/>
                          </a:solidFill>
                          <a:latin typeface="+mn-lt"/>
                          <a:ea typeface="+mn-ea"/>
                          <a:cs typeface="+mn-cs"/>
                        </a:rPr>
                        <a:t>On or before </a:t>
                      </a:r>
                      <a:r>
                        <a:rPr lang="en-IN" sz="2400" b="1" i="0" kern="1200" dirty="0">
                          <a:solidFill>
                            <a:schemeClr val="dk1"/>
                          </a:solidFill>
                          <a:latin typeface="+mn-lt"/>
                          <a:ea typeface="+mn-ea"/>
                          <a:cs typeface="+mn-cs"/>
                        </a:rPr>
                        <a:t>10</a:t>
                      </a:r>
                      <a:r>
                        <a:rPr lang="en-IN" sz="2400" b="1" i="0" kern="1200" baseline="30000" dirty="0">
                          <a:solidFill>
                            <a:schemeClr val="dk1"/>
                          </a:solidFill>
                          <a:latin typeface="+mn-lt"/>
                          <a:ea typeface="+mn-ea"/>
                          <a:cs typeface="+mn-cs"/>
                        </a:rPr>
                        <a:t>th</a:t>
                      </a:r>
                      <a:r>
                        <a:rPr lang="en-IN" sz="2400" b="1" i="0" kern="1200" baseline="0" dirty="0">
                          <a:solidFill>
                            <a:schemeClr val="dk1"/>
                          </a:solidFill>
                          <a:latin typeface="+mn-lt"/>
                          <a:ea typeface="+mn-ea"/>
                          <a:cs typeface="+mn-cs"/>
                        </a:rPr>
                        <a:t> </a:t>
                      </a:r>
                      <a:r>
                        <a:rPr lang="en-IN" sz="2400" b="1" i="0" kern="1200" dirty="0">
                          <a:solidFill>
                            <a:schemeClr val="dk1"/>
                          </a:solidFill>
                          <a:latin typeface="+mn-lt"/>
                          <a:ea typeface="+mn-ea"/>
                          <a:cs typeface="+mn-cs"/>
                        </a:rPr>
                        <a:t>day of the month</a:t>
                      </a:r>
                      <a:r>
                        <a:rPr lang="en-IN" sz="2400" b="0" i="0" kern="1200" dirty="0">
                          <a:solidFill>
                            <a:schemeClr val="dk1"/>
                          </a:solidFill>
                          <a:latin typeface="+mn-lt"/>
                          <a:ea typeface="+mn-ea"/>
                          <a:cs typeface="+mn-cs"/>
                        </a:rPr>
                        <a:t> succeeding the tax period</a:t>
                      </a:r>
                      <a:r>
                        <a:rPr lang="en-IN" sz="2400" b="1" i="0" kern="1200" dirty="0">
                          <a:solidFill>
                            <a:schemeClr val="dk1"/>
                          </a:solidFill>
                          <a:latin typeface="+mn-lt"/>
                          <a:ea typeface="+mn-ea"/>
                          <a:cs typeface="+mn-cs"/>
                        </a:rPr>
                        <a:t>. </a:t>
                      </a:r>
                      <a:r>
                        <a:rPr lang="en-IN" sz="2400" b="0" i="0" kern="1200" dirty="0">
                          <a:solidFill>
                            <a:schemeClr val="dk1"/>
                          </a:solidFill>
                          <a:latin typeface="+mn-lt"/>
                          <a:ea typeface="+mn-ea"/>
                          <a:cs typeface="+mn-cs"/>
                        </a:rPr>
                        <a:t>Every RTP who has been communicated the details under section 33[3]  &amp;</a:t>
                      </a:r>
                      <a:r>
                        <a:rPr lang="en-IN" sz="2400" b="0" i="0" kern="1200" baseline="0" dirty="0">
                          <a:solidFill>
                            <a:schemeClr val="dk1"/>
                          </a:solidFill>
                          <a:latin typeface="+mn-lt"/>
                          <a:ea typeface="+mn-ea"/>
                          <a:cs typeface="+mn-cs"/>
                        </a:rPr>
                        <a:t> </a:t>
                      </a:r>
                      <a:r>
                        <a:rPr lang="en-IN" sz="2400" b="0" i="0" kern="1200" dirty="0">
                          <a:solidFill>
                            <a:schemeClr val="dk1"/>
                          </a:solidFill>
                          <a:latin typeface="+mn-lt"/>
                          <a:ea typeface="+mn-ea"/>
                          <a:cs typeface="+mn-cs"/>
                        </a:rPr>
                        <a:t> 33[4] by recipient of supplies,</a:t>
                      </a:r>
                      <a:r>
                        <a:rPr lang="en-IN" sz="2400" b="0" i="0" kern="1200" baseline="0" dirty="0">
                          <a:solidFill>
                            <a:schemeClr val="dk1"/>
                          </a:solidFill>
                          <a:latin typeface="+mn-lt"/>
                          <a:ea typeface="+mn-ea"/>
                          <a:cs typeface="+mn-cs"/>
                        </a:rPr>
                        <a:t> </a:t>
                      </a:r>
                      <a:r>
                        <a:rPr lang="en-IN" sz="2400" b="0" i="0" kern="1200" dirty="0">
                          <a:solidFill>
                            <a:schemeClr val="dk1"/>
                          </a:solidFill>
                          <a:latin typeface="+mn-lt"/>
                          <a:ea typeface="+mn-ea"/>
                          <a:cs typeface="+mn-cs"/>
                        </a:rPr>
                        <a:t>can </a:t>
                      </a:r>
                      <a:r>
                        <a:rPr lang="en-IN" sz="2400" b="1" i="0" kern="1200" dirty="0">
                          <a:solidFill>
                            <a:schemeClr val="dk1"/>
                          </a:solidFill>
                          <a:latin typeface="+mn-lt"/>
                          <a:ea typeface="+mn-ea"/>
                          <a:cs typeface="+mn-cs"/>
                        </a:rPr>
                        <a:t>either accept or reject</a:t>
                      </a:r>
                      <a:r>
                        <a:rPr lang="en-IN" sz="2400" b="0" i="0" kern="1200" dirty="0">
                          <a:solidFill>
                            <a:schemeClr val="dk1"/>
                          </a:solidFill>
                          <a:latin typeface="+mn-lt"/>
                          <a:ea typeface="+mn-ea"/>
                          <a:cs typeface="+mn-cs"/>
                        </a:rPr>
                        <a:t> the detail so communicated on or </a:t>
                      </a:r>
                      <a:r>
                        <a:rPr lang="en-IN" sz="2400" b="0" i="0" kern="1200">
                          <a:solidFill>
                            <a:schemeClr val="dk1"/>
                          </a:solidFill>
                          <a:latin typeface="+mn-lt"/>
                          <a:ea typeface="+mn-ea"/>
                          <a:cs typeface="+mn-cs"/>
                        </a:rPr>
                        <a:t>before </a:t>
                      </a:r>
                      <a:r>
                        <a:rPr lang="en-IN" sz="2400" b="1" i="0" kern="1200">
                          <a:solidFill>
                            <a:schemeClr val="dk1"/>
                          </a:solidFill>
                          <a:latin typeface="+mn-lt"/>
                          <a:ea typeface="+mn-ea"/>
                          <a:cs typeface="+mn-cs"/>
                        </a:rPr>
                        <a:t>17</a:t>
                      </a:r>
                      <a:r>
                        <a:rPr lang="en-IN" sz="2400" b="1" i="0" kern="1200" baseline="30000">
                          <a:solidFill>
                            <a:schemeClr val="dk1"/>
                          </a:solidFill>
                          <a:latin typeface="+mn-lt"/>
                          <a:ea typeface="+mn-ea"/>
                          <a:cs typeface="+mn-cs"/>
                        </a:rPr>
                        <a:t>th</a:t>
                      </a:r>
                      <a:r>
                        <a:rPr lang="en-IN" sz="2400" b="1" i="0" kern="1200">
                          <a:solidFill>
                            <a:schemeClr val="dk1"/>
                          </a:solidFill>
                          <a:latin typeface="+mn-lt"/>
                          <a:ea typeface="+mn-ea"/>
                          <a:cs typeface="+mn-cs"/>
                        </a:rPr>
                        <a:t>  </a:t>
                      </a:r>
                      <a:r>
                        <a:rPr lang="en-IN" sz="2400" b="1" i="0" kern="1200" dirty="0">
                          <a:solidFill>
                            <a:schemeClr val="dk1"/>
                          </a:solidFill>
                          <a:latin typeface="+mn-lt"/>
                          <a:ea typeface="+mn-ea"/>
                          <a:cs typeface="+mn-cs"/>
                        </a:rPr>
                        <a:t>of the next month</a:t>
                      </a:r>
                      <a:r>
                        <a:rPr lang="en-IN" sz="2400" b="0" i="0" kern="1200" dirty="0">
                          <a:solidFill>
                            <a:schemeClr val="dk1"/>
                          </a:solidFill>
                          <a:latin typeface="+mn-lt"/>
                          <a:ea typeface="+mn-ea"/>
                          <a:cs typeface="+mn-cs"/>
                        </a:rPr>
                        <a:t> following the tax period. The detail furnished by him under point 1 shall stand amended.</a:t>
                      </a:r>
                    </a:p>
                    <a:p>
                      <a:pPr algn="just"/>
                      <a:endParaRPr lang="en-IN" sz="2400" dirty="0"/>
                    </a:p>
                  </a:txBody>
                  <a:tcPr/>
                </a:tc>
                <a:extLst>
                  <a:ext uri="{0D108BD9-81ED-4DB2-BD59-A6C34878D82A}">
                    <a16:rowId xmlns:a16="http://schemas.microsoft.com/office/drawing/2014/main" val="10001"/>
                  </a:ext>
                </a:extLst>
              </a:tr>
            </a:tbl>
          </a:graphicData>
        </a:graphic>
      </p:graphicFrame>
      <p:sp>
        <p:nvSpPr>
          <p:cNvPr id="3" name="Slide Number Placeholder 2"/>
          <p:cNvSpPr>
            <a:spLocks noGrp="1"/>
          </p:cNvSpPr>
          <p:nvPr>
            <p:ph type="sldNum" sz="quarter" idx="12"/>
          </p:nvPr>
        </p:nvSpPr>
        <p:spPr/>
        <p:txBody>
          <a:bodyPr/>
          <a:lstStyle/>
          <a:p>
            <a:fld id="{4FAB73BC-B049-4115-A692-8D63A059BFB8}" type="slidenum">
              <a:rPr lang="en-US" smtClean="0"/>
              <a:pPr/>
              <a:t>3</a:t>
            </a:fld>
            <a:endParaRPr lang="en-US" dirty="0"/>
          </a:p>
        </p:txBody>
      </p:sp>
      <p:sp>
        <p:nvSpPr>
          <p:cNvPr id="4" name="Footer Placeholder 3"/>
          <p:cNvSpPr>
            <a:spLocks noGrp="1"/>
          </p:cNvSpPr>
          <p:nvPr>
            <p:ph type="ftr" sz="quarter" idx="11"/>
          </p:nvPr>
        </p:nvSpPr>
        <p:spPr/>
        <p:txBody>
          <a:bodyPr/>
          <a:lstStyle/>
          <a:p>
            <a:r>
              <a:rPr lang="en-US"/>
              <a:t>© Indirect Taxes Committee, ICAI</a:t>
            </a:r>
            <a:endParaRPr lang="en-US" dirty="0"/>
          </a:p>
        </p:txBody>
      </p:sp>
    </p:spTree>
    <p:extLst>
      <p:ext uri="{BB962C8B-B14F-4D97-AF65-F5344CB8AC3E}">
        <p14:creationId xmlns:p14="http://schemas.microsoft.com/office/powerpoint/2010/main" val="32361924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6112" y="286603"/>
            <a:ext cx="10058400" cy="1450757"/>
          </a:xfrm>
        </p:spPr>
        <p:txBody>
          <a:bodyPr>
            <a:normAutofit/>
          </a:bodyPr>
          <a:lstStyle/>
          <a:p>
            <a:r>
              <a:rPr lang="en-US" sz="3200" b="1" dirty="0">
                <a:effectLst>
                  <a:outerShdw blurRad="38100" dist="38100" dir="2700000" algn="tl">
                    <a:srgbClr val="000000">
                      <a:alpha val="43137"/>
                    </a:srgbClr>
                  </a:outerShdw>
                </a:effectLst>
                <a:latin typeface="+mn-lt"/>
              </a:rPr>
              <a:t>GSTR – 1A </a:t>
            </a:r>
            <a:endParaRPr lang="en-IN" sz="3200" b="1" dirty="0">
              <a:effectLst>
                <a:outerShdw blurRad="38100" dist="38100" dir="2700000" algn="tl">
                  <a:srgbClr val="000000">
                    <a:alpha val="43137"/>
                  </a:srgbClr>
                </a:outerShdw>
              </a:effectLst>
              <a:latin typeface="+mn-lt"/>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147640317"/>
              </p:ext>
            </p:extLst>
          </p:nvPr>
        </p:nvGraphicFramePr>
        <p:xfrm>
          <a:off x="768096" y="2029143"/>
          <a:ext cx="10954512" cy="4145280"/>
        </p:xfrm>
        <a:graphic>
          <a:graphicData uri="http://schemas.openxmlformats.org/drawingml/2006/table">
            <a:tbl>
              <a:tblPr firstRow="1" bandRow="1">
                <a:tableStyleId>{5C22544A-7EE6-4342-B048-85BDC9FD1C3A}</a:tableStyleId>
              </a:tblPr>
              <a:tblGrid>
                <a:gridCol w="4619373">
                  <a:extLst>
                    <a:ext uri="{9D8B030D-6E8A-4147-A177-3AD203B41FA5}">
                      <a16:colId xmlns:a16="http://schemas.microsoft.com/office/drawing/2014/main" val="20000"/>
                    </a:ext>
                  </a:extLst>
                </a:gridCol>
                <a:gridCol w="6335139">
                  <a:extLst>
                    <a:ext uri="{9D8B030D-6E8A-4147-A177-3AD203B41FA5}">
                      <a16:colId xmlns:a16="http://schemas.microsoft.com/office/drawing/2014/main" val="20001"/>
                    </a:ext>
                  </a:extLst>
                </a:gridCol>
              </a:tblGrid>
              <a:tr h="350520">
                <a:tc>
                  <a:txBody>
                    <a:bodyPr/>
                    <a:lstStyle/>
                    <a:p>
                      <a:pPr algn="just"/>
                      <a:endParaRPr lang="en-IN" sz="2000" dirty="0"/>
                    </a:p>
                  </a:txBody>
                  <a:tcPr/>
                </a:tc>
                <a:tc>
                  <a:txBody>
                    <a:bodyPr/>
                    <a:lstStyle/>
                    <a:p>
                      <a:pPr algn="just"/>
                      <a:endParaRPr lang="en-IN" sz="2000"/>
                    </a:p>
                  </a:txBody>
                  <a:tcPr/>
                </a:tc>
                <a:extLst>
                  <a:ext uri="{0D108BD9-81ED-4DB2-BD59-A6C34878D82A}">
                    <a16:rowId xmlns:a16="http://schemas.microsoft.com/office/drawing/2014/main" val="10000"/>
                  </a:ext>
                </a:extLst>
              </a:tr>
              <a:tr h="2423160">
                <a:tc>
                  <a:txBody>
                    <a:bodyPr/>
                    <a:lstStyle/>
                    <a:p>
                      <a:pPr algn="just"/>
                      <a:r>
                        <a:rPr lang="en-IN" sz="2400" b="0" i="0" kern="1200" dirty="0">
                          <a:solidFill>
                            <a:schemeClr val="dk1"/>
                          </a:solidFill>
                          <a:latin typeface="+mn-lt"/>
                          <a:ea typeface="+mn-ea"/>
                          <a:cs typeface="+mn-cs"/>
                        </a:rPr>
                        <a:t>The details of inward supplies added, corrected or deleted by the recipient in his </a:t>
                      </a:r>
                      <a:r>
                        <a:rPr lang="en-IN" sz="2400" b="1" i="0" kern="1200" dirty="0">
                          <a:solidFill>
                            <a:schemeClr val="dk1"/>
                          </a:solidFill>
                          <a:latin typeface="+mn-lt"/>
                          <a:ea typeface="+mn-ea"/>
                          <a:cs typeface="+mn-cs"/>
                        </a:rPr>
                        <a:t>FORM GSTR-2 </a:t>
                      </a:r>
                      <a:r>
                        <a:rPr lang="en-IN" sz="2400" b="0" i="0" kern="1200" dirty="0">
                          <a:solidFill>
                            <a:schemeClr val="dk1"/>
                          </a:solidFill>
                          <a:latin typeface="+mn-lt"/>
                          <a:ea typeface="+mn-ea"/>
                          <a:cs typeface="+mn-cs"/>
                        </a:rPr>
                        <a:t>shall be made available to the supplier electronically in </a:t>
                      </a:r>
                      <a:r>
                        <a:rPr lang="en-IN" sz="2400" b="1" i="0" kern="1200" dirty="0">
                          <a:solidFill>
                            <a:schemeClr val="dk1"/>
                          </a:solidFill>
                          <a:latin typeface="+mn-lt"/>
                          <a:ea typeface="+mn-ea"/>
                          <a:cs typeface="+mn-cs"/>
                        </a:rPr>
                        <a:t>FORM GSTR-1A</a:t>
                      </a:r>
                      <a:endParaRPr lang="en-IN" sz="2400" dirty="0">
                        <a:latin typeface="+mn-lt"/>
                      </a:endParaRPr>
                    </a:p>
                  </a:txBody>
                  <a:tcPr/>
                </a:tc>
                <a:tc>
                  <a:txBody>
                    <a:bodyPr/>
                    <a:lstStyle/>
                    <a:p>
                      <a:pPr algn="just"/>
                      <a:r>
                        <a:rPr lang="en-IN" sz="2400" b="0" i="0" kern="1200" dirty="0">
                          <a:solidFill>
                            <a:schemeClr val="dk1"/>
                          </a:solidFill>
                          <a:latin typeface="+mn-lt"/>
                          <a:ea typeface="+mn-ea"/>
                          <a:cs typeface="+mn-cs"/>
                        </a:rPr>
                        <a:t>The details of inward supplies added, corrected or deleted by the recipient in his </a:t>
                      </a:r>
                      <a:r>
                        <a:rPr lang="en-IN" sz="2400" b="1" i="0" kern="1200" dirty="0">
                          <a:solidFill>
                            <a:schemeClr val="dk1"/>
                          </a:solidFill>
                          <a:latin typeface="+mn-lt"/>
                          <a:ea typeface="+mn-ea"/>
                          <a:cs typeface="+mn-cs"/>
                        </a:rPr>
                        <a:t>FORM GSTR-2 </a:t>
                      </a:r>
                      <a:r>
                        <a:rPr lang="en-IN" sz="2400" b="0" i="0" kern="1200" dirty="0">
                          <a:solidFill>
                            <a:schemeClr val="dk1"/>
                          </a:solidFill>
                          <a:latin typeface="+mn-lt"/>
                          <a:ea typeface="+mn-ea"/>
                          <a:cs typeface="+mn-cs"/>
                        </a:rPr>
                        <a:t>or </a:t>
                      </a:r>
                      <a:r>
                        <a:rPr lang="en-IN" sz="2400" b="1" i="0" kern="1200" dirty="0">
                          <a:solidFill>
                            <a:schemeClr val="dk1"/>
                          </a:solidFill>
                          <a:latin typeface="+mn-lt"/>
                          <a:ea typeface="+mn-ea"/>
                          <a:cs typeface="+mn-cs"/>
                        </a:rPr>
                        <a:t>FORM GSTR-4 </a:t>
                      </a:r>
                      <a:r>
                        <a:rPr lang="en-IN" sz="2400" b="0" i="0" kern="1200" dirty="0">
                          <a:solidFill>
                            <a:schemeClr val="dk1"/>
                          </a:solidFill>
                          <a:latin typeface="+mn-lt"/>
                          <a:ea typeface="+mn-ea"/>
                          <a:cs typeface="+mn-cs"/>
                        </a:rPr>
                        <a:t>shall be made available to the supplier electronically in </a:t>
                      </a:r>
                      <a:r>
                        <a:rPr lang="en-IN" sz="2400" b="1" i="0" kern="1200" dirty="0">
                          <a:solidFill>
                            <a:schemeClr val="dk1"/>
                          </a:solidFill>
                          <a:latin typeface="+mn-lt"/>
                          <a:ea typeface="+mn-ea"/>
                          <a:cs typeface="+mn-cs"/>
                        </a:rPr>
                        <a:t>FORM GSTR-1A </a:t>
                      </a:r>
                      <a:r>
                        <a:rPr lang="en-IN" sz="2400" b="0" i="0" kern="1200" dirty="0">
                          <a:solidFill>
                            <a:schemeClr val="dk1"/>
                          </a:solidFill>
                          <a:latin typeface="+mn-lt"/>
                          <a:ea typeface="+mn-ea"/>
                          <a:cs typeface="+mn-cs"/>
                        </a:rPr>
                        <a:t>and such supplier may either accept or reject the modifications made by the recipient and  </a:t>
                      </a:r>
                      <a:r>
                        <a:rPr lang="en-IN" sz="2400" b="0" i="0" kern="1200" baseline="0" dirty="0">
                          <a:solidFill>
                            <a:schemeClr val="dk1"/>
                          </a:solidFill>
                          <a:latin typeface="+mn-lt"/>
                          <a:ea typeface="+mn-ea"/>
                          <a:cs typeface="+mn-cs"/>
                        </a:rPr>
                        <a:t>   </a:t>
                      </a:r>
                      <a:r>
                        <a:rPr lang="en-IN" sz="2400" b="1" i="0" kern="1200" dirty="0">
                          <a:solidFill>
                            <a:schemeClr val="dk1"/>
                          </a:solidFill>
                          <a:latin typeface="+mn-lt"/>
                          <a:ea typeface="+mn-ea"/>
                          <a:cs typeface="+mn-cs"/>
                        </a:rPr>
                        <a:t>FORM GSTR-1 </a:t>
                      </a:r>
                      <a:r>
                        <a:rPr lang="en-IN" sz="2400" b="0" i="0" kern="1200" dirty="0">
                          <a:solidFill>
                            <a:schemeClr val="dk1"/>
                          </a:solidFill>
                          <a:latin typeface="+mn-lt"/>
                          <a:ea typeface="+mn-ea"/>
                          <a:cs typeface="+mn-cs"/>
                        </a:rPr>
                        <a:t>furnished by the supplier shall stand amended to the extent of modifications accepted by him.</a:t>
                      </a:r>
                    </a:p>
                    <a:p>
                      <a:pPr algn="just"/>
                      <a:endParaRPr lang="en-IN" sz="2400" dirty="0">
                        <a:latin typeface="+mn-lt"/>
                      </a:endParaRPr>
                    </a:p>
                  </a:txBody>
                  <a:tcPr/>
                </a:tc>
                <a:extLst>
                  <a:ext uri="{0D108BD9-81ED-4DB2-BD59-A6C34878D82A}">
                    <a16:rowId xmlns:a16="http://schemas.microsoft.com/office/drawing/2014/main" val="10001"/>
                  </a:ext>
                </a:extLst>
              </a:tr>
            </a:tbl>
          </a:graphicData>
        </a:graphic>
      </p:graphicFrame>
      <p:sp>
        <p:nvSpPr>
          <p:cNvPr id="3" name="Slide Number Placeholder 2"/>
          <p:cNvSpPr>
            <a:spLocks noGrp="1"/>
          </p:cNvSpPr>
          <p:nvPr>
            <p:ph type="sldNum" sz="quarter" idx="12"/>
          </p:nvPr>
        </p:nvSpPr>
        <p:spPr/>
        <p:txBody>
          <a:bodyPr/>
          <a:lstStyle/>
          <a:p>
            <a:fld id="{4FAB73BC-B049-4115-A692-8D63A059BFB8}" type="slidenum">
              <a:rPr lang="en-US" smtClean="0"/>
              <a:pPr/>
              <a:t>4</a:t>
            </a:fld>
            <a:endParaRPr lang="en-US" dirty="0"/>
          </a:p>
        </p:txBody>
      </p:sp>
      <p:sp>
        <p:nvSpPr>
          <p:cNvPr id="4" name="Footer Placeholder 3"/>
          <p:cNvSpPr>
            <a:spLocks noGrp="1"/>
          </p:cNvSpPr>
          <p:nvPr>
            <p:ph type="ftr" sz="quarter" idx="11"/>
          </p:nvPr>
        </p:nvSpPr>
        <p:spPr/>
        <p:txBody>
          <a:bodyPr/>
          <a:lstStyle/>
          <a:p>
            <a:r>
              <a:rPr lang="en-US"/>
              <a:t>© Indirect Taxes Committee, ICAI</a:t>
            </a:r>
            <a:endParaRPr lang="en-US" dirty="0"/>
          </a:p>
        </p:txBody>
      </p:sp>
    </p:spTree>
    <p:extLst>
      <p:ext uri="{BB962C8B-B14F-4D97-AF65-F5344CB8AC3E}">
        <p14:creationId xmlns:p14="http://schemas.microsoft.com/office/powerpoint/2010/main" val="32361924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592" y="286603"/>
            <a:ext cx="10168128" cy="1450757"/>
          </a:xfrm>
        </p:spPr>
        <p:txBody>
          <a:bodyPr>
            <a:normAutofit/>
          </a:bodyPr>
          <a:lstStyle/>
          <a:p>
            <a:r>
              <a:rPr lang="en-US" sz="3200" b="1" dirty="0">
                <a:effectLst>
                  <a:outerShdw blurRad="38100" dist="38100" dir="2700000" algn="tl">
                    <a:srgbClr val="000000">
                      <a:alpha val="43137"/>
                    </a:srgbClr>
                  </a:outerShdw>
                </a:effectLst>
                <a:latin typeface="+mn-lt"/>
              </a:rPr>
              <a:t>GSTR – 2 - SEC 33 </a:t>
            </a:r>
            <a:endParaRPr lang="en-IN" sz="3200" b="1" dirty="0">
              <a:effectLst>
                <a:outerShdw blurRad="38100" dist="38100" dir="2700000" algn="tl">
                  <a:srgbClr val="000000">
                    <a:alpha val="43137"/>
                  </a:srgbClr>
                </a:outerShdw>
              </a:effectLst>
              <a:latin typeface="+mn-lt"/>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911902279"/>
              </p:ext>
            </p:extLst>
          </p:nvPr>
        </p:nvGraphicFramePr>
        <p:xfrm>
          <a:off x="128017" y="1773113"/>
          <a:ext cx="11887199" cy="4572000"/>
        </p:xfrm>
        <a:graphic>
          <a:graphicData uri="http://schemas.openxmlformats.org/drawingml/2006/table">
            <a:tbl>
              <a:tblPr firstRow="1" bandRow="1">
                <a:tableStyleId>{5C22544A-7EE6-4342-B048-85BDC9FD1C3A}</a:tableStyleId>
              </a:tblPr>
              <a:tblGrid>
                <a:gridCol w="2703000">
                  <a:extLst>
                    <a:ext uri="{9D8B030D-6E8A-4147-A177-3AD203B41FA5}">
                      <a16:colId xmlns:a16="http://schemas.microsoft.com/office/drawing/2014/main" val="20000"/>
                    </a:ext>
                  </a:extLst>
                </a:gridCol>
                <a:gridCol w="2396661">
                  <a:extLst>
                    <a:ext uri="{9D8B030D-6E8A-4147-A177-3AD203B41FA5}">
                      <a16:colId xmlns:a16="http://schemas.microsoft.com/office/drawing/2014/main" val="20001"/>
                    </a:ext>
                  </a:extLst>
                </a:gridCol>
                <a:gridCol w="6787538">
                  <a:extLst>
                    <a:ext uri="{9D8B030D-6E8A-4147-A177-3AD203B41FA5}">
                      <a16:colId xmlns:a16="http://schemas.microsoft.com/office/drawing/2014/main" val="20002"/>
                    </a:ext>
                  </a:extLst>
                </a:gridCol>
              </a:tblGrid>
              <a:tr h="440823">
                <a:tc>
                  <a:txBody>
                    <a:bodyPr/>
                    <a:lstStyle/>
                    <a:p>
                      <a:endParaRPr lang="en-IN" sz="2400" dirty="0"/>
                    </a:p>
                  </a:txBody>
                  <a:tcPr/>
                </a:tc>
                <a:tc>
                  <a:txBody>
                    <a:bodyPr/>
                    <a:lstStyle/>
                    <a:p>
                      <a:endParaRPr lang="en-IN" sz="2400" dirty="0"/>
                    </a:p>
                  </a:txBody>
                  <a:tcPr/>
                </a:tc>
                <a:tc>
                  <a:txBody>
                    <a:bodyPr/>
                    <a:lstStyle/>
                    <a:p>
                      <a:endParaRPr lang="en-IN" sz="2400"/>
                    </a:p>
                  </a:txBody>
                  <a:tcPr/>
                </a:tc>
                <a:extLst>
                  <a:ext uri="{0D108BD9-81ED-4DB2-BD59-A6C34878D82A}">
                    <a16:rowId xmlns:a16="http://schemas.microsoft.com/office/drawing/2014/main" val="10000"/>
                  </a:ext>
                </a:extLst>
              </a:tr>
              <a:tr h="3967408">
                <a:tc>
                  <a:txBody>
                    <a:bodyPr/>
                    <a:lstStyle/>
                    <a:p>
                      <a:r>
                        <a:rPr lang="en-IN" sz="2200" kern="1200" dirty="0"/>
                        <a:t>To be filed by RTP, Non-Resident Taxable person and supplies effected through           E-Commerce</a:t>
                      </a:r>
                    </a:p>
                    <a:p>
                      <a:r>
                        <a:rPr lang="en-IN" sz="2200" kern="1200" dirty="0"/>
                        <a:t>To be filed Monthly after 10th and before 15th of succeeding month of relevant tax period</a:t>
                      </a:r>
                      <a:endParaRPr lang="en-IN" sz="2200" dirty="0">
                        <a:latin typeface="Dotum (Body)"/>
                      </a:endParaRPr>
                    </a:p>
                  </a:txBody>
                  <a:tcPr/>
                </a:tc>
                <a:tc>
                  <a:txBody>
                    <a:bodyPr/>
                    <a:lstStyle/>
                    <a:p>
                      <a:pPr algn="just"/>
                      <a:r>
                        <a:rPr lang="en-IN" sz="2200" b="0" i="0" kern="1200" dirty="0">
                          <a:solidFill>
                            <a:schemeClr val="dk1"/>
                          </a:solidFill>
                          <a:latin typeface="+mn-lt"/>
                          <a:ea typeface="+mn-ea"/>
                          <a:cs typeface="+mn-cs"/>
                        </a:rPr>
                        <a:t>Details of inward supplies of taxable goods and/or services claiming input tax credit</a:t>
                      </a:r>
                    </a:p>
                    <a:p>
                      <a:pPr algn="just"/>
                      <a:endParaRPr lang="en-IN" sz="2200" dirty="0"/>
                    </a:p>
                  </a:txBody>
                  <a:tcPr/>
                </a:tc>
                <a:tc>
                  <a:txBody>
                    <a:bodyPr/>
                    <a:lstStyle/>
                    <a:p>
                      <a:r>
                        <a:rPr lang="en-IN" sz="2200" kern="1200" dirty="0"/>
                        <a:t>Taxable person required to furnish the details of inward supplies of goods and/or services received during a tax period shall, on the basis of details contained in Part A of FORM GSTR-2A, prepare such details and furnish the same in FORM GSTR-2, after including therein details of such other inward supplies, if any, required to be furnished.</a:t>
                      </a:r>
                    </a:p>
                    <a:p>
                      <a:r>
                        <a:rPr lang="en-IN" sz="2200" kern="1200" dirty="0"/>
                        <a:t>The recipient of goods and/or services shall specify the inward supplies in respect of which he is not eligible, either fully or partially, for input tax credit in FORM GSTR-2 where such eligibility can be determined at the invoice level.</a:t>
                      </a:r>
                    </a:p>
                  </a:txBody>
                  <a:tcPr/>
                </a:tc>
                <a:extLst>
                  <a:ext uri="{0D108BD9-81ED-4DB2-BD59-A6C34878D82A}">
                    <a16:rowId xmlns:a16="http://schemas.microsoft.com/office/drawing/2014/main" val="10001"/>
                  </a:ext>
                </a:extLst>
              </a:tr>
            </a:tbl>
          </a:graphicData>
        </a:graphic>
      </p:graphicFrame>
      <p:sp>
        <p:nvSpPr>
          <p:cNvPr id="3" name="Slide Number Placeholder 2"/>
          <p:cNvSpPr>
            <a:spLocks noGrp="1"/>
          </p:cNvSpPr>
          <p:nvPr>
            <p:ph type="sldNum" sz="quarter" idx="12"/>
          </p:nvPr>
        </p:nvSpPr>
        <p:spPr/>
        <p:txBody>
          <a:bodyPr/>
          <a:lstStyle/>
          <a:p>
            <a:fld id="{4FAB73BC-B049-4115-A692-8D63A059BFB8}" type="slidenum">
              <a:rPr lang="en-US" smtClean="0"/>
              <a:pPr/>
              <a:t>5</a:t>
            </a:fld>
            <a:endParaRPr lang="en-US" dirty="0"/>
          </a:p>
        </p:txBody>
      </p:sp>
      <p:sp>
        <p:nvSpPr>
          <p:cNvPr id="4" name="Footer Placeholder 3"/>
          <p:cNvSpPr>
            <a:spLocks noGrp="1"/>
          </p:cNvSpPr>
          <p:nvPr>
            <p:ph type="ftr" sz="quarter" idx="11"/>
          </p:nvPr>
        </p:nvSpPr>
        <p:spPr/>
        <p:txBody>
          <a:bodyPr/>
          <a:lstStyle/>
          <a:p>
            <a:r>
              <a:rPr lang="en-US"/>
              <a:t>© Indirect Taxes Committee, ICAI</a:t>
            </a:r>
            <a:endParaRPr lang="en-US" dirty="0"/>
          </a:p>
        </p:txBody>
      </p:sp>
    </p:spTree>
    <p:extLst>
      <p:ext uri="{BB962C8B-B14F-4D97-AF65-F5344CB8AC3E}">
        <p14:creationId xmlns:p14="http://schemas.microsoft.com/office/powerpoint/2010/main" val="21295795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3776" y="286603"/>
            <a:ext cx="10058400" cy="1450757"/>
          </a:xfrm>
        </p:spPr>
        <p:txBody>
          <a:bodyPr>
            <a:normAutofit/>
          </a:bodyPr>
          <a:lstStyle/>
          <a:p>
            <a:r>
              <a:rPr lang="en-IN" sz="3200" b="1" dirty="0">
                <a:effectLst>
                  <a:outerShdw blurRad="38100" dist="38100" dir="2700000" algn="tl">
                    <a:srgbClr val="000000">
                      <a:alpha val="43137"/>
                    </a:srgbClr>
                  </a:outerShdw>
                </a:effectLst>
                <a:latin typeface="+mn-lt"/>
              </a:rPr>
              <a:t>GSTR – 2A – RETURN RULE 2</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223220228"/>
              </p:ext>
            </p:extLst>
          </p:nvPr>
        </p:nvGraphicFramePr>
        <p:xfrm>
          <a:off x="384048" y="1775925"/>
          <a:ext cx="11667744" cy="4541030"/>
        </p:xfrm>
        <a:graphic>
          <a:graphicData uri="http://schemas.openxmlformats.org/drawingml/2006/table">
            <a:tbl>
              <a:tblPr firstRow="1" bandRow="1">
                <a:tableStyleId>{5C22544A-7EE6-4342-B048-85BDC9FD1C3A}</a:tableStyleId>
              </a:tblPr>
              <a:tblGrid>
                <a:gridCol w="1795036">
                  <a:extLst>
                    <a:ext uri="{9D8B030D-6E8A-4147-A177-3AD203B41FA5}">
                      <a16:colId xmlns:a16="http://schemas.microsoft.com/office/drawing/2014/main" val="20000"/>
                    </a:ext>
                  </a:extLst>
                </a:gridCol>
                <a:gridCol w="3281093">
                  <a:extLst>
                    <a:ext uri="{9D8B030D-6E8A-4147-A177-3AD203B41FA5}">
                      <a16:colId xmlns:a16="http://schemas.microsoft.com/office/drawing/2014/main" val="20001"/>
                    </a:ext>
                  </a:extLst>
                </a:gridCol>
                <a:gridCol w="6591615">
                  <a:extLst>
                    <a:ext uri="{9D8B030D-6E8A-4147-A177-3AD203B41FA5}">
                      <a16:colId xmlns:a16="http://schemas.microsoft.com/office/drawing/2014/main" val="20002"/>
                    </a:ext>
                  </a:extLst>
                </a:gridCol>
              </a:tblGrid>
              <a:tr h="376453">
                <a:tc>
                  <a:txBody>
                    <a:bodyPr/>
                    <a:lstStyle/>
                    <a:p>
                      <a:endParaRPr lang="en-IN" sz="2400" dirty="0"/>
                    </a:p>
                  </a:txBody>
                  <a:tcPr/>
                </a:tc>
                <a:tc>
                  <a:txBody>
                    <a:bodyPr/>
                    <a:lstStyle/>
                    <a:p>
                      <a:endParaRPr lang="en-IN" sz="2400" dirty="0"/>
                    </a:p>
                  </a:txBody>
                  <a:tcPr/>
                </a:tc>
                <a:tc>
                  <a:txBody>
                    <a:bodyPr/>
                    <a:lstStyle/>
                    <a:p>
                      <a:endParaRPr lang="en-IN" sz="2400" dirty="0"/>
                    </a:p>
                  </a:txBody>
                  <a:tcPr/>
                </a:tc>
                <a:extLst>
                  <a:ext uri="{0D108BD9-81ED-4DB2-BD59-A6C34878D82A}">
                    <a16:rowId xmlns:a16="http://schemas.microsoft.com/office/drawing/2014/main" val="10000"/>
                  </a:ext>
                </a:extLst>
              </a:tr>
              <a:tr h="4083830">
                <a:tc>
                  <a:txBody>
                    <a:bodyPr/>
                    <a:lstStyle/>
                    <a:p>
                      <a:r>
                        <a:rPr lang="en-IN" sz="2400" dirty="0">
                          <a:latin typeface="+mn-lt"/>
                        </a:rPr>
                        <a:t>After due date of filing GSTR 1</a:t>
                      </a:r>
                    </a:p>
                  </a:txBody>
                  <a:tcPr/>
                </a:tc>
                <a:tc>
                  <a:txBody>
                    <a:bodyPr/>
                    <a:lstStyle/>
                    <a:p>
                      <a:r>
                        <a:rPr lang="en-IN" sz="2400" b="0" i="0" kern="1200" dirty="0">
                          <a:solidFill>
                            <a:schemeClr val="dk1"/>
                          </a:solidFill>
                          <a:latin typeface="+mn-lt"/>
                          <a:ea typeface="+mn-ea"/>
                          <a:cs typeface="+mn-cs"/>
                        </a:rPr>
                        <a:t>Details of inward supplies made available to the recipient on the basis of FORM GSTR-1 furnished by the supplier</a:t>
                      </a:r>
                      <a:endParaRPr lang="en-IN" sz="2400" dirty="0">
                        <a:latin typeface="+mn-lt"/>
                      </a:endParaRPr>
                    </a:p>
                  </a:txBody>
                  <a:tcPr/>
                </a:tc>
                <a:tc>
                  <a:txBody>
                    <a:bodyPr/>
                    <a:lstStyle/>
                    <a:p>
                      <a:pPr algn="just"/>
                      <a:r>
                        <a:rPr lang="en-IN" sz="2400" b="0" i="0" kern="1200" dirty="0">
                          <a:solidFill>
                            <a:schemeClr val="dk1"/>
                          </a:solidFill>
                          <a:latin typeface="+mn-lt"/>
                          <a:ea typeface="+mn-ea"/>
                          <a:cs typeface="+mn-cs"/>
                        </a:rPr>
                        <a:t>The details of outward supplies furnished by the supplier shall be made available to each of the registered taxable persons (recipients) in </a:t>
                      </a:r>
                      <a:r>
                        <a:rPr lang="en-IN" sz="2400" b="1" i="0" kern="1200" dirty="0">
                          <a:solidFill>
                            <a:schemeClr val="dk1"/>
                          </a:solidFill>
                          <a:latin typeface="+mn-lt"/>
                          <a:ea typeface="+mn-ea"/>
                          <a:cs typeface="+mn-cs"/>
                        </a:rPr>
                        <a:t>Part A </a:t>
                      </a:r>
                      <a:r>
                        <a:rPr lang="en-IN" sz="2400" b="0" i="0" kern="1200" dirty="0">
                          <a:solidFill>
                            <a:schemeClr val="dk1"/>
                          </a:solidFill>
                          <a:latin typeface="+mn-lt"/>
                          <a:ea typeface="+mn-ea"/>
                          <a:cs typeface="+mn-cs"/>
                        </a:rPr>
                        <a:t>of </a:t>
                      </a:r>
                      <a:r>
                        <a:rPr lang="en-IN" sz="2400" b="1" i="0" kern="1200" dirty="0">
                          <a:solidFill>
                            <a:schemeClr val="dk1"/>
                          </a:solidFill>
                          <a:latin typeface="+mn-lt"/>
                          <a:ea typeface="+mn-ea"/>
                          <a:cs typeface="+mn-cs"/>
                        </a:rPr>
                        <a:t>FORM GSTR-2A </a:t>
                      </a:r>
                      <a:r>
                        <a:rPr lang="en-IN" sz="2400" b="0" i="0" kern="1200" dirty="0">
                          <a:solidFill>
                            <a:schemeClr val="dk1"/>
                          </a:solidFill>
                          <a:latin typeface="+mn-lt"/>
                          <a:ea typeface="+mn-ea"/>
                          <a:cs typeface="+mn-cs"/>
                        </a:rPr>
                        <a:t>after the due date of filing of </a:t>
                      </a:r>
                      <a:r>
                        <a:rPr lang="en-IN" sz="2400" b="1" i="0" kern="1200" dirty="0">
                          <a:solidFill>
                            <a:schemeClr val="dk1"/>
                          </a:solidFill>
                          <a:latin typeface="+mn-lt"/>
                          <a:ea typeface="+mn-ea"/>
                          <a:cs typeface="+mn-cs"/>
                        </a:rPr>
                        <a:t>FORM GSTR-1.</a:t>
                      </a:r>
                    </a:p>
                    <a:p>
                      <a:pPr algn="just"/>
                      <a:endParaRPr lang="en-IN" sz="1400" b="0" i="0" kern="1200" dirty="0">
                        <a:solidFill>
                          <a:schemeClr val="dk1"/>
                        </a:solidFill>
                        <a:latin typeface="+mn-lt"/>
                        <a:ea typeface="+mn-ea"/>
                        <a:cs typeface="+mn-cs"/>
                      </a:endParaRPr>
                    </a:p>
                    <a:p>
                      <a:pPr algn="just"/>
                      <a:r>
                        <a:rPr lang="en-IN" sz="2400" b="0" i="0" kern="1200" dirty="0">
                          <a:solidFill>
                            <a:schemeClr val="dk1"/>
                          </a:solidFill>
                          <a:latin typeface="+mn-lt"/>
                          <a:ea typeface="+mn-ea"/>
                          <a:cs typeface="+mn-cs"/>
                        </a:rPr>
                        <a:t>The details of invoices furnished by an Input Service Distributor in his return in </a:t>
                      </a:r>
                      <a:r>
                        <a:rPr lang="en-IN" sz="2400" b="1" i="0" kern="1200" dirty="0">
                          <a:solidFill>
                            <a:schemeClr val="dk1"/>
                          </a:solidFill>
                          <a:latin typeface="+mn-lt"/>
                          <a:ea typeface="+mn-ea"/>
                          <a:cs typeface="+mn-cs"/>
                        </a:rPr>
                        <a:t>FORM GSTR-6 </a:t>
                      </a:r>
                      <a:r>
                        <a:rPr lang="en-IN" sz="2400" b="0" i="0" kern="1200" dirty="0">
                          <a:solidFill>
                            <a:schemeClr val="dk1"/>
                          </a:solidFill>
                          <a:latin typeface="+mn-lt"/>
                          <a:ea typeface="+mn-ea"/>
                          <a:cs typeface="+mn-cs"/>
                        </a:rPr>
                        <a:t>under rule 7 shall be made available to the recipient of credit in </a:t>
                      </a:r>
                      <a:r>
                        <a:rPr lang="en-IN" sz="2400" b="1" i="0" kern="1200" dirty="0">
                          <a:solidFill>
                            <a:schemeClr val="dk1"/>
                          </a:solidFill>
                          <a:latin typeface="+mn-lt"/>
                          <a:ea typeface="+mn-ea"/>
                          <a:cs typeface="+mn-cs"/>
                        </a:rPr>
                        <a:t>Part B </a:t>
                      </a:r>
                      <a:r>
                        <a:rPr lang="en-IN" sz="2400" b="0" i="0" kern="1200" dirty="0">
                          <a:solidFill>
                            <a:schemeClr val="dk1"/>
                          </a:solidFill>
                          <a:latin typeface="+mn-lt"/>
                          <a:ea typeface="+mn-ea"/>
                          <a:cs typeface="+mn-cs"/>
                        </a:rPr>
                        <a:t>of </a:t>
                      </a:r>
                      <a:r>
                        <a:rPr lang="en-IN" sz="2400" b="1" i="0" kern="1200" dirty="0">
                          <a:solidFill>
                            <a:schemeClr val="dk1"/>
                          </a:solidFill>
                          <a:latin typeface="+mn-lt"/>
                          <a:ea typeface="+mn-ea"/>
                          <a:cs typeface="+mn-cs"/>
                        </a:rPr>
                        <a:t>FORM GSTR 2A </a:t>
                      </a:r>
                      <a:r>
                        <a:rPr lang="en-IN" sz="2400" b="0" i="0" kern="1200" dirty="0">
                          <a:solidFill>
                            <a:schemeClr val="dk1"/>
                          </a:solidFill>
                          <a:latin typeface="+mn-lt"/>
                          <a:ea typeface="+mn-ea"/>
                          <a:cs typeface="+mn-cs"/>
                        </a:rPr>
                        <a:t>and the said recipient may include the same in </a:t>
                      </a:r>
                      <a:r>
                        <a:rPr lang="en-IN" sz="2400" b="1" i="0" kern="1200" dirty="0">
                          <a:solidFill>
                            <a:schemeClr val="dk1"/>
                          </a:solidFill>
                          <a:latin typeface="+mn-lt"/>
                          <a:ea typeface="+mn-ea"/>
                          <a:cs typeface="+mn-cs"/>
                        </a:rPr>
                        <a:t>FORM GSTR-2.</a:t>
                      </a:r>
                      <a:endParaRPr lang="en-IN" sz="2400" dirty="0">
                        <a:latin typeface="+mn-lt"/>
                      </a:endParaRPr>
                    </a:p>
                  </a:txBody>
                  <a:tcPr/>
                </a:tc>
                <a:extLst>
                  <a:ext uri="{0D108BD9-81ED-4DB2-BD59-A6C34878D82A}">
                    <a16:rowId xmlns:a16="http://schemas.microsoft.com/office/drawing/2014/main" val="10001"/>
                  </a:ext>
                </a:extLst>
              </a:tr>
            </a:tbl>
          </a:graphicData>
        </a:graphic>
      </p:graphicFrame>
      <p:sp>
        <p:nvSpPr>
          <p:cNvPr id="3" name="Slide Number Placeholder 2"/>
          <p:cNvSpPr>
            <a:spLocks noGrp="1"/>
          </p:cNvSpPr>
          <p:nvPr>
            <p:ph type="sldNum" sz="quarter" idx="12"/>
          </p:nvPr>
        </p:nvSpPr>
        <p:spPr/>
        <p:txBody>
          <a:bodyPr/>
          <a:lstStyle/>
          <a:p>
            <a:fld id="{4FAB73BC-B049-4115-A692-8D63A059BFB8}" type="slidenum">
              <a:rPr lang="en-US" smtClean="0"/>
              <a:pPr/>
              <a:t>6</a:t>
            </a:fld>
            <a:endParaRPr lang="en-US" dirty="0"/>
          </a:p>
        </p:txBody>
      </p:sp>
      <p:sp>
        <p:nvSpPr>
          <p:cNvPr id="4" name="Footer Placeholder 3"/>
          <p:cNvSpPr>
            <a:spLocks noGrp="1"/>
          </p:cNvSpPr>
          <p:nvPr>
            <p:ph type="ftr" sz="quarter" idx="11"/>
          </p:nvPr>
        </p:nvSpPr>
        <p:spPr/>
        <p:txBody>
          <a:bodyPr/>
          <a:lstStyle/>
          <a:p>
            <a:r>
              <a:rPr lang="en-US"/>
              <a:t>© Indirect Taxes Committee, ICAI</a:t>
            </a:r>
            <a:endParaRPr lang="en-US" dirty="0"/>
          </a:p>
        </p:txBody>
      </p:sp>
    </p:spTree>
    <p:extLst>
      <p:ext uri="{BB962C8B-B14F-4D97-AF65-F5344CB8AC3E}">
        <p14:creationId xmlns:p14="http://schemas.microsoft.com/office/powerpoint/2010/main" val="32361924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 y="286603"/>
            <a:ext cx="11045952" cy="1450757"/>
          </a:xfrm>
        </p:spPr>
        <p:txBody>
          <a:bodyPr>
            <a:normAutofit/>
          </a:bodyPr>
          <a:lstStyle/>
          <a:p>
            <a:r>
              <a:rPr lang="en-IN" sz="3200" b="1" dirty="0">
                <a:effectLst>
                  <a:outerShdw blurRad="38100" dist="38100" dir="2700000" algn="tl">
                    <a:srgbClr val="000000">
                      <a:alpha val="43137"/>
                    </a:srgbClr>
                  </a:outerShdw>
                </a:effectLst>
                <a:latin typeface="+mn-lt"/>
              </a:rPr>
              <a:t>GSTR – 3 – SECTION 34 READ WITH RULE 3</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5846440"/>
              </p:ext>
            </p:extLst>
          </p:nvPr>
        </p:nvGraphicFramePr>
        <p:xfrm>
          <a:off x="109728" y="1773936"/>
          <a:ext cx="11960352" cy="4535424"/>
        </p:xfrm>
        <a:graphic>
          <a:graphicData uri="http://schemas.openxmlformats.org/drawingml/2006/table">
            <a:tbl>
              <a:tblPr firstRow="1" bandRow="1">
                <a:tableStyleId>{5C22544A-7EE6-4342-B048-85BDC9FD1C3A}</a:tableStyleId>
              </a:tblPr>
              <a:tblGrid>
                <a:gridCol w="2304118">
                  <a:extLst>
                    <a:ext uri="{9D8B030D-6E8A-4147-A177-3AD203B41FA5}">
                      <a16:colId xmlns:a16="http://schemas.microsoft.com/office/drawing/2014/main" val="20000"/>
                    </a:ext>
                  </a:extLst>
                </a:gridCol>
                <a:gridCol w="2093969">
                  <a:extLst>
                    <a:ext uri="{9D8B030D-6E8A-4147-A177-3AD203B41FA5}">
                      <a16:colId xmlns:a16="http://schemas.microsoft.com/office/drawing/2014/main" val="20001"/>
                    </a:ext>
                  </a:extLst>
                </a:gridCol>
                <a:gridCol w="7562265">
                  <a:extLst>
                    <a:ext uri="{9D8B030D-6E8A-4147-A177-3AD203B41FA5}">
                      <a16:colId xmlns:a16="http://schemas.microsoft.com/office/drawing/2014/main" val="20002"/>
                    </a:ext>
                  </a:extLst>
                </a:gridCol>
              </a:tblGrid>
              <a:tr h="398382">
                <a:tc>
                  <a:txBody>
                    <a:bodyPr/>
                    <a:lstStyle/>
                    <a:p>
                      <a:endParaRPr lang="en-IN" sz="2000" dirty="0"/>
                    </a:p>
                  </a:txBody>
                  <a:tcPr/>
                </a:tc>
                <a:tc>
                  <a:txBody>
                    <a:bodyPr/>
                    <a:lstStyle/>
                    <a:p>
                      <a:endParaRPr lang="en-IN" sz="2000" dirty="0"/>
                    </a:p>
                  </a:txBody>
                  <a:tcPr/>
                </a:tc>
                <a:tc>
                  <a:txBody>
                    <a:bodyPr/>
                    <a:lstStyle/>
                    <a:p>
                      <a:endParaRPr lang="en-IN" sz="2000" dirty="0"/>
                    </a:p>
                  </a:txBody>
                  <a:tcPr/>
                </a:tc>
                <a:extLst>
                  <a:ext uri="{0D108BD9-81ED-4DB2-BD59-A6C34878D82A}">
                    <a16:rowId xmlns:a16="http://schemas.microsoft.com/office/drawing/2014/main" val="10000"/>
                  </a:ext>
                </a:extLst>
              </a:tr>
              <a:tr h="4137042">
                <a:tc>
                  <a:txBody>
                    <a:bodyPr/>
                    <a:lstStyle/>
                    <a:p>
                      <a:r>
                        <a:rPr lang="en-IN" sz="2400" b="0" i="0" kern="1200" dirty="0">
                          <a:solidFill>
                            <a:schemeClr val="dk1"/>
                          </a:solidFill>
                          <a:latin typeface="+mn-lt"/>
                          <a:ea typeface="+mn-ea"/>
                          <a:cs typeface="+mn-cs"/>
                        </a:rPr>
                        <a:t>Monthly by 20</a:t>
                      </a:r>
                      <a:r>
                        <a:rPr lang="en-IN" sz="2400" b="0" i="0" kern="1200" baseline="30000" dirty="0">
                          <a:solidFill>
                            <a:schemeClr val="dk1"/>
                          </a:solidFill>
                          <a:latin typeface="+mn-lt"/>
                          <a:ea typeface="+mn-ea"/>
                          <a:cs typeface="+mn-cs"/>
                        </a:rPr>
                        <a:t>th</a:t>
                      </a:r>
                      <a:r>
                        <a:rPr lang="en-IN" sz="2400" b="0" i="0" kern="1200" baseline="0" dirty="0">
                          <a:solidFill>
                            <a:schemeClr val="dk1"/>
                          </a:solidFill>
                          <a:latin typeface="+mn-lt"/>
                          <a:ea typeface="+mn-ea"/>
                          <a:cs typeface="+mn-cs"/>
                        </a:rPr>
                        <a:t> </a:t>
                      </a:r>
                      <a:r>
                        <a:rPr lang="en-IN" sz="2400" b="0" i="0" kern="1200" dirty="0">
                          <a:solidFill>
                            <a:schemeClr val="dk1"/>
                          </a:solidFill>
                          <a:latin typeface="+mn-lt"/>
                          <a:ea typeface="+mn-ea"/>
                          <a:cs typeface="+mn-cs"/>
                        </a:rPr>
                        <a:t> of succeeding month of relevant tax period ISD to file monthly by 10</a:t>
                      </a:r>
                      <a:r>
                        <a:rPr lang="en-IN" sz="2400" b="0" i="0" kern="1200" baseline="30000" dirty="0">
                          <a:solidFill>
                            <a:schemeClr val="dk1"/>
                          </a:solidFill>
                          <a:latin typeface="+mn-lt"/>
                          <a:ea typeface="+mn-ea"/>
                          <a:cs typeface="+mn-cs"/>
                        </a:rPr>
                        <a:t>th</a:t>
                      </a:r>
                      <a:r>
                        <a:rPr lang="en-IN" sz="2400" b="0" i="0" kern="1200" dirty="0">
                          <a:solidFill>
                            <a:schemeClr val="dk1"/>
                          </a:solidFill>
                          <a:latin typeface="+mn-lt"/>
                          <a:ea typeface="+mn-ea"/>
                          <a:cs typeface="+mn-cs"/>
                        </a:rPr>
                        <a:t>  of succeeding month of relevant tax period</a:t>
                      </a:r>
                      <a:endParaRPr lang="en-IN" sz="2400" dirty="0">
                        <a:latin typeface="Dotum (Body)"/>
                      </a:endParaRPr>
                    </a:p>
                  </a:txBody>
                  <a:tcPr/>
                </a:tc>
                <a:tc>
                  <a:txBody>
                    <a:bodyPr/>
                    <a:lstStyle/>
                    <a:p>
                      <a:r>
                        <a:rPr lang="en-IN" sz="2400" b="0" i="0" kern="1200" dirty="0">
                          <a:solidFill>
                            <a:schemeClr val="dk1"/>
                          </a:solidFill>
                          <a:latin typeface="+mn-lt"/>
                          <a:ea typeface="+mn-ea"/>
                          <a:cs typeface="+mn-cs"/>
                        </a:rPr>
                        <a:t>Monthly return on the basis of finalization of details of outward supplies and inward supplies along with the payment of amount of tax</a:t>
                      </a:r>
                      <a:endParaRPr lang="en-IN" sz="2400" dirty="0">
                        <a:latin typeface="Dotum (Body)"/>
                      </a:endParaRPr>
                    </a:p>
                  </a:txBody>
                  <a:tcPr/>
                </a:tc>
                <a:tc>
                  <a:txBody>
                    <a:bodyPr/>
                    <a:lstStyle/>
                    <a:p>
                      <a:pPr algn="just"/>
                      <a:r>
                        <a:rPr lang="en-IN" sz="2400" b="1" i="0" kern="1200" dirty="0">
                          <a:solidFill>
                            <a:schemeClr val="dk1"/>
                          </a:solidFill>
                          <a:latin typeface="+mn-lt"/>
                          <a:ea typeface="+mn-ea"/>
                          <a:cs typeface="+mn-cs"/>
                        </a:rPr>
                        <a:t>Part A </a:t>
                      </a:r>
                      <a:r>
                        <a:rPr lang="en-IN" sz="2400" b="0" i="0" kern="1200" dirty="0">
                          <a:solidFill>
                            <a:schemeClr val="dk1"/>
                          </a:solidFill>
                          <a:latin typeface="+mn-lt"/>
                          <a:ea typeface="+mn-ea"/>
                          <a:cs typeface="+mn-cs"/>
                        </a:rPr>
                        <a:t>of the return shall be electronically generated on the basis of information furnished through returns in </a:t>
                      </a:r>
                      <a:r>
                        <a:rPr lang="en-IN" sz="2400" b="1" i="0" kern="1200" dirty="0">
                          <a:solidFill>
                            <a:schemeClr val="dk1"/>
                          </a:solidFill>
                          <a:latin typeface="+mn-lt"/>
                          <a:ea typeface="+mn-ea"/>
                          <a:cs typeface="+mn-cs"/>
                        </a:rPr>
                        <a:t>FORM GSTR-1, FORM GSTR-2 </a:t>
                      </a:r>
                      <a:r>
                        <a:rPr lang="en-IN" sz="2400" b="0" i="0" kern="1200" dirty="0">
                          <a:solidFill>
                            <a:schemeClr val="dk1"/>
                          </a:solidFill>
                          <a:latin typeface="+mn-lt"/>
                          <a:ea typeface="+mn-ea"/>
                          <a:cs typeface="+mn-cs"/>
                        </a:rPr>
                        <a:t>, electronic credit ledger, electronic cash ledger and electronic tax liability register of the taxable person</a:t>
                      </a:r>
                    </a:p>
                    <a:p>
                      <a:pPr algn="just"/>
                      <a:r>
                        <a:rPr lang="en-IN" sz="2400" b="0" i="0" kern="1200" dirty="0">
                          <a:solidFill>
                            <a:schemeClr val="dk1"/>
                          </a:solidFill>
                          <a:latin typeface="+mn-lt"/>
                          <a:ea typeface="+mn-ea"/>
                          <a:cs typeface="+mn-cs"/>
                        </a:rPr>
                        <a:t>Every registered taxable person discharges his liability towards tax, interest, penalty, fees or any other amount payable under the Act or these rules by debiting the electronic cash ledger and/or electronic credit ledger as per the details contained in </a:t>
                      </a:r>
                      <a:r>
                        <a:rPr lang="en-IN" sz="2400" b="1" i="0" kern="1200" dirty="0">
                          <a:solidFill>
                            <a:schemeClr val="dk1"/>
                          </a:solidFill>
                          <a:latin typeface="+mn-lt"/>
                          <a:ea typeface="+mn-ea"/>
                          <a:cs typeface="+mn-cs"/>
                        </a:rPr>
                        <a:t>Part B </a:t>
                      </a:r>
                      <a:r>
                        <a:rPr lang="en-IN" sz="2400" b="0" i="0" kern="1200" dirty="0">
                          <a:solidFill>
                            <a:schemeClr val="dk1"/>
                          </a:solidFill>
                          <a:latin typeface="+mn-lt"/>
                          <a:ea typeface="+mn-ea"/>
                          <a:cs typeface="+mn-cs"/>
                        </a:rPr>
                        <a:t>of the return in </a:t>
                      </a:r>
                      <a:r>
                        <a:rPr lang="en-IN" sz="2400" b="1" i="0" kern="1200" dirty="0">
                          <a:solidFill>
                            <a:schemeClr val="dk1"/>
                          </a:solidFill>
                          <a:latin typeface="+mn-lt"/>
                          <a:ea typeface="+mn-ea"/>
                          <a:cs typeface="+mn-cs"/>
                        </a:rPr>
                        <a:t>FORM     GSTR-3</a:t>
                      </a:r>
                      <a:endParaRPr lang="en-IN" sz="2400" dirty="0">
                        <a:latin typeface="Dotum (Body)"/>
                      </a:endParaRPr>
                    </a:p>
                  </a:txBody>
                  <a:tcPr/>
                </a:tc>
                <a:extLst>
                  <a:ext uri="{0D108BD9-81ED-4DB2-BD59-A6C34878D82A}">
                    <a16:rowId xmlns:a16="http://schemas.microsoft.com/office/drawing/2014/main" val="10001"/>
                  </a:ext>
                </a:extLst>
              </a:tr>
            </a:tbl>
          </a:graphicData>
        </a:graphic>
      </p:graphicFrame>
      <p:sp>
        <p:nvSpPr>
          <p:cNvPr id="3" name="Slide Number Placeholder 2"/>
          <p:cNvSpPr>
            <a:spLocks noGrp="1"/>
          </p:cNvSpPr>
          <p:nvPr>
            <p:ph type="sldNum" sz="quarter" idx="12"/>
          </p:nvPr>
        </p:nvSpPr>
        <p:spPr/>
        <p:txBody>
          <a:bodyPr/>
          <a:lstStyle/>
          <a:p>
            <a:fld id="{4FAB73BC-B049-4115-A692-8D63A059BFB8}" type="slidenum">
              <a:rPr lang="en-US" smtClean="0"/>
              <a:pPr/>
              <a:t>7</a:t>
            </a:fld>
            <a:endParaRPr lang="en-US" dirty="0"/>
          </a:p>
        </p:txBody>
      </p:sp>
      <p:sp>
        <p:nvSpPr>
          <p:cNvPr id="4" name="Footer Placeholder 3"/>
          <p:cNvSpPr>
            <a:spLocks noGrp="1"/>
          </p:cNvSpPr>
          <p:nvPr>
            <p:ph type="ftr" sz="quarter" idx="11"/>
          </p:nvPr>
        </p:nvSpPr>
        <p:spPr/>
        <p:txBody>
          <a:bodyPr/>
          <a:lstStyle/>
          <a:p>
            <a:r>
              <a:rPr lang="en-US" dirty="0"/>
              <a:t>© Indirect Taxes Committee, ICAI</a:t>
            </a:r>
          </a:p>
        </p:txBody>
      </p:sp>
    </p:spTree>
    <p:extLst>
      <p:ext uri="{BB962C8B-B14F-4D97-AF65-F5344CB8AC3E}">
        <p14:creationId xmlns:p14="http://schemas.microsoft.com/office/powerpoint/2010/main" val="32361924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b="1" dirty="0">
                <a:effectLst>
                  <a:outerShdw blurRad="38100" dist="38100" dir="2700000" algn="tl">
                    <a:srgbClr val="000000">
                      <a:alpha val="43137"/>
                    </a:srgbClr>
                  </a:outerShdw>
                </a:effectLst>
                <a:latin typeface="+mn-lt"/>
              </a:rPr>
              <a:t>GSTR – 3A</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849641853"/>
              </p:ext>
            </p:extLst>
          </p:nvPr>
        </p:nvGraphicFramePr>
        <p:xfrm>
          <a:off x="1420838" y="2085414"/>
          <a:ext cx="9439422" cy="3513127"/>
        </p:xfrm>
        <a:graphic>
          <a:graphicData uri="http://schemas.openxmlformats.org/drawingml/2006/table">
            <a:tbl>
              <a:tblPr firstRow="1" bandRow="1">
                <a:tableStyleId>{5C22544A-7EE6-4342-B048-85BDC9FD1C3A}</a:tableStyleId>
              </a:tblPr>
              <a:tblGrid>
                <a:gridCol w="3137095">
                  <a:extLst>
                    <a:ext uri="{9D8B030D-6E8A-4147-A177-3AD203B41FA5}">
                      <a16:colId xmlns:a16="http://schemas.microsoft.com/office/drawing/2014/main" val="20000"/>
                    </a:ext>
                  </a:extLst>
                </a:gridCol>
                <a:gridCol w="6302327">
                  <a:extLst>
                    <a:ext uri="{9D8B030D-6E8A-4147-A177-3AD203B41FA5}">
                      <a16:colId xmlns:a16="http://schemas.microsoft.com/office/drawing/2014/main" val="20001"/>
                    </a:ext>
                  </a:extLst>
                </a:gridCol>
              </a:tblGrid>
              <a:tr h="304800">
                <a:tc>
                  <a:txBody>
                    <a:bodyPr/>
                    <a:lstStyle/>
                    <a:p>
                      <a:endParaRPr lang="en-IN" sz="1400" dirty="0"/>
                    </a:p>
                  </a:txBody>
                  <a:tcPr/>
                </a:tc>
                <a:tc>
                  <a:txBody>
                    <a:bodyPr/>
                    <a:lstStyle/>
                    <a:p>
                      <a:endParaRPr lang="en-IN" sz="1400" dirty="0"/>
                    </a:p>
                  </a:txBody>
                  <a:tcPr/>
                </a:tc>
                <a:extLst>
                  <a:ext uri="{0D108BD9-81ED-4DB2-BD59-A6C34878D82A}">
                    <a16:rowId xmlns:a16="http://schemas.microsoft.com/office/drawing/2014/main" val="10000"/>
                  </a:ext>
                </a:extLst>
              </a:tr>
              <a:tr h="3208327">
                <a:tc>
                  <a:txBody>
                    <a:bodyPr/>
                    <a:lstStyle/>
                    <a:p>
                      <a:pPr algn="l">
                        <a:lnSpc>
                          <a:spcPct val="150000"/>
                        </a:lnSpc>
                      </a:pPr>
                      <a:r>
                        <a:rPr lang="en-IN" sz="2400" b="0" i="0" kern="1200" dirty="0">
                          <a:solidFill>
                            <a:schemeClr val="dk1"/>
                          </a:solidFill>
                          <a:latin typeface="+mn-lt"/>
                          <a:ea typeface="+mn-ea"/>
                          <a:cs typeface="+mn-cs"/>
                        </a:rPr>
                        <a:t>Notice to a RTP who fails to furnish return under section 27 and section 31</a:t>
                      </a:r>
                      <a:endParaRPr lang="en-IN" sz="2400" dirty="0">
                        <a:latin typeface="Dotum (Body)"/>
                      </a:endParaRPr>
                    </a:p>
                  </a:txBody>
                  <a:tcPr/>
                </a:tc>
                <a:tc>
                  <a:txBody>
                    <a:bodyPr/>
                    <a:lstStyle/>
                    <a:p>
                      <a:pPr algn="just">
                        <a:lnSpc>
                          <a:spcPct val="150000"/>
                        </a:lnSpc>
                      </a:pPr>
                      <a:r>
                        <a:rPr lang="en-IN" sz="2400" b="0" i="0" kern="1200" dirty="0">
                          <a:solidFill>
                            <a:schemeClr val="dk1"/>
                          </a:solidFill>
                          <a:latin typeface="+mn-lt"/>
                          <a:ea typeface="+mn-ea"/>
                          <a:cs typeface="+mn-cs"/>
                        </a:rPr>
                        <a:t>A notice in </a:t>
                      </a:r>
                      <a:r>
                        <a:rPr lang="en-IN" sz="2400" b="1" i="0" kern="1200" dirty="0">
                          <a:solidFill>
                            <a:schemeClr val="dk1"/>
                          </a:solidFill>
                          <a:latin typeface="+mn-lt"/>
                          <a:ea typeface="+mn-ea"/>
                          <a:cs typeface="+mn-cs"/>
                        </a:rPr>
                        <a:t>FORM GSTR-3A </a:t>
                      </a:r>
                      <a:r>
                        <a:rPr lang="en-IN" sz="2400" b="0" i="0" kern="1200" dirty="0">
                          <a:solidFill>
                            <a:schemeClr val="dk1"/>
                          </a:solidFill>
                          <a:latin typeface="+mn-lt"/>
                          <a:ea typeface="+mn-ea"/>
                          <a:cs typeface="+mn-cs"/>
                        </a:rPr>
                        <a:t>shall be issued, electronically, to a registered taxable person who fails to furnish return.</a:t>
                      </a:r>
                      <a:endParaRPr lang="en-IN" sz="2400" dirty="0">
                        <a:latin typeface="Dotum (Body)"/>
                      </a:endParaRPr>
                    </a:p>
                  </a:txBody>
                  <a:tcPr/>
                </a:tc>
                <a:extLst>
                  <a:ext uri="{0D108BD9-81ED-4DB2-BD59-A6C34878D82A}">
                    <a16:rowId xmlns:a16="http://schemas.microsoft.com/office/drawing/2014/main" val="10001"/>
                  </a:ext>
                </a:extLst>
              </a:tr>
            </a:tbl>
          </a:graphicData>
        </a:graphic>
      </p:graphicFrame>
      <p:sp>
        <p:nvSpPr>
          <p:cNvPr id="3" name="Slide Number Placeholder 2"/>
          <p:cNvSpPr>
            <a:spLocks noGrp="1"/>
          </p:cNvSpPr>
          <p:nvPr>
            <p:ph type="sldNum" sz="quarter" idx="12"/>
          </p:nvPr>
        </p:nvSpPr>
        <p:spPr/>
        <p:txBody>
          <a:bodyPr/>
          <a:lstStyle/>
          <a:p>
            <a:fld id="{4FAB73BC-B049-4115-A692-8D63A059BFB8}" type="slidenum">
              <a:rPr lang="en-US" smtClean="0"/>
              <a:pPr/>
              <a:t>8</a:t>
            </a:fld>
            <a:endParaRPr lang="en-US" dirty="0"/>
          </a:p>
        </p:txBody>
      </p:sp>
      <p:sp>
        <p:nvSpPr>
          <p:cNvPr id="4" name="Footer Placeholder 3"/>
          <p:cNvSpPr>
            <a:spLocks noGrp="1"/>
          </p:cNvSpPr>
          <p:nvPr>
            <p:ph type="ftr" sz="quarter" idx="11"/>
          </p:nvPr>
        </p:nvSpPr>
        <p:spPr/>
        <p:txBody>
          <a:bodyPr/>
          <a:lstStyle/>
          <a:p>
            <a:r>
              <a:rPr lang="en-US"/>
              <a:t>© Indirect Taxes Committee, ICAI</a:t>
            </a:r>
            <a:endParaRPr lang="en-US" dirty="0"/>
          </a:p>
        </p:txBody>
      </p:sp>
    </p:spTree>
    <p:extLst>
      <p:ext uri="{BB962C8B-B14F-4D97-AF65-F5344CB8AC3E}">
        <p14:creationId xmlns:p14="http://schemas.microsoft.com/office/powerpoint/2010/main" val="32361924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3212" y="272535"/>
            <a:ext cx="10058400" cy="1450757"/>
          </a:xfrm>
        </p:spPr>
        <p:txBody>
          <a:bodyPr>
            <a:normAutofit/>
          </a:bodyPr>
          <a:lstStyle/>
          <a:p>
            <a:r>
              <a:rPr lang="en-IN" sz="3200" b="1" dirty="0">
                <a:effectLst>
                  <a:outerShdw blurRad="38100" dist="38100" dir="2700000" algn="tl">
                    <a:srgbClr val="000000">
                      <a:alpha val="43137"/>
                    </a:srgbClr>
                  </a:outerShdw>
                </a:effectLst>
                <a:latin typeface="+mn-lt"/>
              </a:rPr>
              <a:t>MATCHING OF ITC – SEC 37 </a:t>
            </a:r>
          </a:p>
        </p:txBody>
      </p:sp>
      <p:sp>
        <p:nvSpPr>
          <p:cNvPr id="3" name="Content Placeholder 2"/>
          <p:cNvSpPr>
            <a:spLocks noGrp="1"/>
          </p:cNvSpPr>
          <p:nvPr>
            <p:ph idx="1"/>
          </p:nvPr>
        </p:nvSpPr>
        <p:spPr>
          <a:xfrm>
            <a:off x="1097280" y="1845734"/>
            <a:ext cx="10058400" cy="4299034"/>
          </a:xfrm>
        </p:spPr>
        <p:txBody>
          <a:bodyPr>
            <a:normAutofit/>
          </a:bodyPr>
          <a:lstStyle/>
          <a:p>
            <a:pPr>
              <a:lnSpc>
                <a:spcPct val="100000"/>
              </a:lnSpc>
              <a:buFont typeface="Arial" pitchFamily="34" charset="0"/>
              <a:buChar char="•"/>
            </a:pPr>
            <a:r>
              <a:rPr lang="en-IN" sz="2400" dirty="0"/>
              <a:t> After the due date of furnishing the form GSTR 3</a:t>
            </a:r>
          </a:p>
          <a:p>
            <a:pPr>
              <a:lnSpc>
                <a:spcPct val="100000"/>
              </a:lnSpc>
              <a:buFont typeface="Arial" pitchFamily="34" charset="0"/>
              <a:buChar char="•"/>
            </a:pPr>
            <a:r>
              <a:rPr lang="en-IN" sz="2400" dirty="0"/>
              <a:t> Following details to be matched </a:t>
            </a:r>
          </a:p>
          <a:p>
            <a:pPr>
              <a:lnSpc>
                <a:spcPct val="100000"/>
              </a:lnSpc>
            </a:pPr>
            <a:r>
              <a:rPr lang="en-IN" sz="2400" dirty="0"/>
              <a:t>(a) GSTIN of the supplier</a:t>
            </a:r>
          </a:p>
          <a:p>
            <a:pPr>
              <a:lnSpc>
                <a:spcPct val="100000"/>
              </a:lnSpc>
            </a:pPr>
            <a:r>
              <a:rPr lang="en-IN" sz="2400" dirty="0"/>
              <a:t>(b) GSTIN of the recipient</a:t>
            </a:r>
          </a:p>
          <a:p>
            <a:pPr>
              <a:lnSpc>
                <a:spcPct val="100000"/>
              </a:lnSpc>
            </a:pPr>
            <a:r>
              <a:rPr lang="en-IN" sz="2400" dirty="0"/>
              <a:t>(c) Invoice/Debit Note date</a:t>
            </a:r>
          </a:p>
          <a:p>
            <a:pPr>
              <a:lnSpc>
                <a:spcPct val="100000"/>
              </a:lnSpc>
            </a:pPr>
            <a:r>
              <a:rPr lang="en-IN" sz="2400" dirty="0"/>
              <a:t>(d) Invoice/Debit Note number</a:t>
            </a:r>
          </a:p>
          <a:p>
            <a:pPr>
              <a:lnSpc>
                <a:spcPct val="100000"/>
              </a:lnSpc>
            </a:pPr>
            <a:r>
              <a:rPr lang="en-IN" sz="2400" dirty="0"/>
              <a:t>(e) Taxable value</a:t>
            </a:r>
          </a:p>
          <a:p>
            <a:pPr>
              <a:lnSpc>
                <a:spcPct val="100000"/>
              </a:lnSpc>
            </a:pPr>
            <a:r>
              <a:rPr lang="en-IN" sz="2400" dirty="0"/>
              <a:t>(f) Tax amount</a:t>
            </a:r>
          </a:p>
          <a:p>
            <a:pPr>
              <a:buFont typeface="Arial" pitchFamily="34" charset="0"/>
              <a:buChar char="•"/>
            </a:pPr>
            <a:endParaRPr lang="en-IN"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9</a:t>
            </a:fld>
            <a:endParaRPr lang="en-US" dirty="0"/>
          </a:p>
        </p:txBody>
      </p:sp>
      <p:sp>
        <p:nvSpPr>
          <p:cNvPr id="5" name="Footer Placeholder 4"/>
          <p:cNvSpPr>
            <a:spLocks noGrp="1"/>
          </p:cNvSpPr>
          <p:nvPr>
            <p:ph type="ftr" sz="quarter" idx="11"/>
          </p:nvPr>
        </p:nvSpPr>
        <p:spPr/>
        <p:txBody>
          <a:bodyPr/>
          <a:lstStyle/>
          <a:p>
            <a:r>
              <a:rPr lang="en-US"/>
              <a:t>© Indirect Taxes Committee, ICAI</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algn="just">
              <a:lnSpc>
                <a:spcPct val="150000"/>
              </a:lnSpc>
              <a:buFont typeface="Arial" pitchFamily="34" charset="0"/>
              <a:buChar char="•"/>
            </a:pPr>
            <a:r>
              <a:rPr lang="en-IN" sz="2400" dirty="0"/>
              <a:t>The claim of input tax credit in respect of invoices and debit notes in </a:t>
            </a:r>
            <a:r>
              <a:rPr lang="en-IN" sz="2400" b="1" dirty="0"/>
              <a:t>FORM GSTR-2 </a:t>
            </a:r>
            <a:r>
              <a:rPr lang="en-IN" sz="2400" dirty="0"/>
              <a:t>that were accepted by the recipient in </a:t>
            </a:r>
            <a:r>
              <a:rPr lang="en-IN" sz="2400" b="1" dirty="0"/>
              <a:t>FORM GSTR-2A </a:t>
            </a:r>
            <a:r>
              <a:rPr lang="en-IN" sz="2400" dirty="0"/>
              <a:t>without amendment shall be treated as matched if the corresponding supplier has furnished a valid return</a:t>
            </a:r>
          </a:p>
          <a:p>
            <a:pPr algn="just">
              <a:lnSpc>
                <a:spcPct val="150000"/>
              </a:lnSpc>
              <a:buFont typeface="Arial" pitchFamily="34" charset="0"/>
              <a:buChar char="•"/>
            </a:pPr>
            <a:r>
              <a:rPr lang="en-IN" sz="2400" dirty="0"/>
              <a:t> The claim of input tax credit shall be considered as matched, where the amount of input tax credit claimed is equal to or less than the output tax paid on such tax invoice or Debit Note, by the corresponding supplier</a:t>
            </a:r>
          </a:p>
          <a:p>
            <a:pPr>
              <a:buNone/>
            </a:pPr>
            <a:endParaRPr lang="en-IN" sz="2200"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10</a:t>
            </a:fld>
            <a:endParaRPr lang="en-US" dirty="0"/>
          </a:p>
        </p:txBody>
      </p:sp>
      <p:sp>
        <p:nvSpPr>
          <p:cNvPr id="5" name="Footer Placeholder 4"/>
          <p:cNvSpPr>
            <a:spLocks noGrp="1"/>
          </p:cNvSpPr>
          <p:nvPr>
            <p:ph type="ftr" sz="quarter" idx="11"/>
          </p:nvPr>
        </p:nvSpPr>
        <p:spPr/>
        <p:txBody>
          <a:bodyPr/>
          <a:lstStyle/>
          <a:p>
            <a:r>
              <a:rPr lang="en-US"/>
              <a:t>© Indirect Taxes Committee, ICAI</a:t>
            </a:r>
            <a:endParaRPr lang="en-US" dirty="0"/>
          </a:p>
        </p:txBody>
      </p:sp>
      <p:sp>
        <p:nvSpPr>
          <p:cNvPr id="6" name="Title 1"/>
          <p:cNvSpPr>
            <a:spLocks noGrp="1"/>
          </p:cNvSpPr>
          <p:nvPr>
            <p:ph type="title"/>
          </p:nvPr>
        </p:nvSpPr>
        <p:spPr>
          <a:xfrm>
            <a:off x="1083212" y="272535"/>
            <a:ext cx="10058400" cy="1450757"/>
          </a:xfrm>
        </p:spPr>
        <p:txBody>
          <a:bodyPr>
            <a:normAutofit/>
          </a:bodyPr>
          <a:lstStyle/>
          <a:p>
            <a:r>
              <a:rPr lang="en-IN" sz="3200" b="1" dirty="0">
                <a:effectLst>
                  <a:outerShdw blurRad="38100" dist="38100" dir="2700000" algn="tl">
                    <a:srgbClr val="000000">
                      <a:alpha val="43137"/>
                    </a:srgbClr>
                  </a:outerShdw>
                </a:effectLst>
                <a:latin typeface="+mn-lt"/>
              </a:rPr>
              <a:t>MATCHING OF ITC – SEC 37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algn="just">
              <a:lnSpc>
                <a:spcPct val="150000"/>
              </a:lnSpc>
              <a:buFont typeface="Arial" pitchFamily="34" charset="0"/>
              <a:buChar char="•"/>
            </a:pPr>
            <a:r>
              <a:rPr lang="en-IN" sz="2400" dirty="0"/>
              <a:t>The final acceptance of claim of input tax credit in respect of any tax period, shall be made available to the registered taxable person making such claim in </a:t>
            </a:r>
            <a:r>
              <a:rPr lang="en-IN" sz="2400" b="1" dirty="0"/>
              <a:t>FORM GST ITC-1</a:t>
            </a:r>
          </a:p>
          <a:p>
            <a:pPr algn="just">
              <a:lnSpc>
                <a:spcPct val="150000"/>
              </a:lnSpc>
              <a:buFont typeface="Arial" pitchFamily="34" charset="0"/>
              <a:buChar char="•"/>
            </a:pPr>
            <a:r>
              <a:rPr lang="en-IN" sz="2400" b="1" dirty="0"/>
              <a:t> </a:t>
            </a:r>
            <a:r>
              <a:rPr lang="en-IN" sz="2400" dirty="0"/>
              <a:t>The claim of input tax credit in respect of any tax period which had been communicated as mismatched but is found to be matched after rectification by the supplier and/or recipient shall be finally accepted and made available to the taxable person making such claim in </a:t>
            </a:r>
            <a:r>
              <a:rPr lang="en-IN" sz="2400" b="1" dirty="0"/>
              <a:t>FORM GST ITC-1</a:t>
            </a:r>
            <a:endParaRPr lang="en-IN" sz="2400" dirty="0"/>
          </a:p>
          <a:p>
            <a:endParaRPr lang="en-IN" sz="2200"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11</a:t>
            </a:fld>
            <a:endParaRPr lang="en-US" dirty="0"/>
          </a:p>
        </p:txBody>
      </p:sp>
      <p:sp>
        <p:nvSpPr>
          <p:cNvPr id="5" name="Footer Placeholder 4"/>
          <p:cNvSpPr>
            <a:spLocks noGrp="1"/>
          </p:cNvSpPr>
          <p:nvPr>
            <p:ph type="ftr" sz="quarter" idx="11"/>
          </p:nvPr>
        </p:nvSpPr>
        <p:spPr/>
        <p:txBody>
          <a:bodyPr/>
          <a:lstStyle/>
          <a:p>
            <a:r>
              <a:rPr lang="en-US"/>
              <a:t>© Indirect Taxes Committee, ICAI</a:t>
            </a:r>
            <a:endParaRPr lang="en-US" dirty="0"/>
          </a:p>
        </p:txBody>
      </p:sp>
      <p:sp>
        <p:nvSpPr>
          <p:cNvPr id="6" name="Title 1"/>
          <p:cNvSpPr>
            <a:spLocks noGrp="1"/>
          </p:cNvSpPr>
          <p:nvPr>
            <p:ph type="title"/>
          </p:nvPr>
        </p:nvSpPr>
        <p:spPr>
          <a:xfrm>
            <a:off x="1083212" y="272535"/>
            <a:ext cx="10058400" cy="1450757"/>
          </a:xfrm>
        </p:spPr>
        <p:txBody>
          <a:bodyPr>
            <a:normAutofit/>
          </a:bodyPr>
          <a:lstStyle/>
          <a:p>
            <a:r>
              <a:rPr lang="en-IN" sz="3200" b="1" dirty="0">
                <a:effectLst>
                  <a:outerShdw blurRad="38100" dist="38100" dir="2700000" algn="tl">
                    <a:srgbClr val="000000">
                      <a:alpha val="43137"/>
                    </a:srgbClr>
                  </a:outerShdw>
                </a:effectLst>
                <a:latin typeface="+mn-lt"/>
              </a:rPr>
              <a:t>MATCHING OF ITC – SEC 37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b="1" dirty="0">
                <a:effectLst>
                  <a:outerShdw blurRad="38100" dist="38100" dir="2700000" algn="tl">
                    <a:srgbClr val="000000">
                      <a:alpha val="43137"/>
                    </a:srgbClr>
                  </a:outerShdw>
                </a:effectLst>
                <a:latin typeface="+mn-lt"/>
              </a:rPr>
              <a:t>GSTR – 9 – SEC 39</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320750888"/>
              </p:ext>
            </p:extLst>
          </p:nvPr>
        </p:nvGraphicFramePr>
        <p:xfrm>
          <a:off x="1420838" y="2085414"/>
          <a:ext cx="9439422" cy="3604567"/>
        </p:xfrm>
        <a:graphic>
          <a:graphicData uri="http://schemas.openxmlformats.org/drawingml/2006/table">
            <a:tbl>
              <a:tblPr firstRow="1" bandRow="1">
                <a:tableStyleId>{5C22544A-7EE6-4342-B048-85BDC9FD1C3A}</a:tableStyleId>
              </a:tblPr>
              <a:tblGrid>
                <a:gridCol w="3137095">
                  <a:extLst>
                    <a:ext uri="{9D8B030D-6E8A-4147-A177-3AD203B41FA5}">
                      <a16:colId xmlns:a16="http://schemas.microsoft.com/office/drawing/2014/main" val="20000"/>
                    </a:ext>
                  </a:extLst>
                </a:gridCol>
                <a:gridCol w="6302327">
                  <a:extLst>
                    <a:ext uri="{9D8B030D-6E8A-4147-A177-3AD203B41FA5}">
                      <a16:colId xmlns:a16="http://schemas.microsoft.com/office/drawing/2014/main" val="20001"/>
                    </a:ext>
                  </a:extLst>
                </a:gridCol>
              </a:tblGrid>
              <a:tr h="304800">
                <a:tc>
                  <a:txBody>
                    <a:bodyPr/>
                    <a:lstStyle/>
                    <a:p>
                      <a:endParaRPr lang="en-IN" sz="2000" dirty="0"/>
                    </a:p>
                  </a:txBody>
                  <a:tcPr/>
                </a:tc>
                <a:tc>
                  <a:txBody>
                    <a:bodyPr/>
                    <a:lstStyle/>
                    <a:p>
                      <a:endParaRPr lang="en-IN" sz="2000" dirty="0"/>
                    </a:p>
                  </a:txBody>
                  <a:tcPr/>
                </a:tc>
                <a:extLst>
                  <a:ext uri="{0D108BD9-81ED-4DB2-BD59-A6C34878D82A}">
                    <a16:rowId xmlns:a16="http://schemas.microsoft.com/office/drawing/2014/main" val="10000"/>
                  </a:ext>
                </a:extLst>
              </a:tr>
              <a:tr h="3208327">
                <a:tc>
                  <a:txBody>
                    <a:bodyPr/>
                    <a:lstStyle/>
                    <a:p>
                      <a:pPr>
                        <a:lnSpc>
                          <a:spcPct val="150000"/>
                        </a:lnSpc>
                      </a:pPr>
                      <a:r>
                        <a:rPr lang="en-IN" sz="2400" b="0" i="0" kern="1200" dirty="0">
                          <a:solidFill>
                            <a:schemeClr val="dk1"/>
                          </a:solidFill>
                          <a:latin typeface="+mn-lt"/>
                          <a:ea typeface="+mn-ea"/>
                          <a:cs typeface="+mn-cs"/>
                        </a:rPr>
                        <a:t>Annual Return to be filled by 31</a:t>
                      </a:r>
                      <a:r>
                        <a:rPr lang="en-IN" sz="2400" b="0" i="0" kern="1200" baseline="30000" dirty="0">
                          <a:solidFill>
                            <a:schemeClr val="dk1"/>
                          </a:solidFill>
                          <a:latin typeface="+mn-lt"/>
                          <a:ea typeface="+mn-ea"/>
                          <a:cs typeface="+mn-cs"/>
                        </a:rPr>
                        <a:t>st</a:t>
                      </a:r>
                      <a:r>
                        <a:rPr lang="en-IN" sz="2400" b="0" i="0" kern="1200" dirty="0">
                          <a:solidFill>
                            <a:schemeClr val="dk1"/>
                          </a:solidFill>
                          <a:latin typeface="+mn-lt"/>
                          <a:ea typeface="+mn-ea"/>
                          <a:cs typeface="+mn-cs"/>
                        </a:rPr>
                        <a:t> December of the subsequent FY</a:t>
                      </a:r>
                    </a:p>
                  </a:txBody>
                  <a:tcPr/>
                </a:tc>
                <a:tc>
                  <a:txBody>
                    <a:bodyPr/>
                    <a:lstStyle/>
                    <a:p>
                      <a:pPr>
                        <a:lnSpc>
                          <a:spcPct val="150000"/>
                        </a:lnSpc>
                      </a:pPr>
                      <a:r>
                        <a:rPr lang="en-IN" sz="2400" dirty="0">
                          <a:latin typeface="+mn-lt"/>
                        </a:rPr>
                        <a:t> </a:t>
                      </a:r>
                      <a:r>
                        <a:rPr lang="en-IN" sz="2400" b="0" i="0" kern="1200" dirty="0">
                          <a:solidFill>
                            <a:schemeClr val="dk1"/>
                          </a:solidFill>
                          <a:latin typeface="+mn-lt"/>
                          <a:ea typeface="+mn-ea"/>
                          <a:cs typeface="+mn-cs"/>
                        </a:rPr>
                        <a:t>Every RTP whose aggregate turnover during a financial year </a:t>
                      </a:r>
                      <a:r>
                        <a:rPr lang="en-IN" sz="2400" b="1" i="0" kern="1200" dirty="0">
                          <a:solidFill>
                            <a:schemeClr val="dk1"/>
                          </a:solidFill>
                          <a:latin typeface="+mn-lt"/>
                          <a:ea typeface="+mn-ea"/>
                          <a:cs typeface="+mn-cs"/>
                        </a:rPr>
                        <a:t>exceeds one </a:t>
                      </a:r>
                      <a:r>
                        <a:rPr lang="en-IN" sz="2400" b="1" i="0" kern="1200" dirty="0" err="1">
                          <a:solidFill>
                            <a:schemeClr val="dk1"/>
                          </a:solidFill>
                          <a:latin typeface="+mn-lt"/>
                          <a:ea typeface="+mn-ea"/>
                          <a:cs typeface="+mn-cs"/>
                        </a:rPr>
                        <a:t>crore</a:t>
                      </a:r>
                      <a:r>
                        <a:rPr lang="en-IN" sz="2400" b="1" i="0" kern="1200" dirty="0">
                          <a:solidFill>
                            <a:schemeClr val="dk1"/>
                          </a:solidFill>
                          <a:latin typeface="+mn-lt"/>
                          <a:ea typeface="+mn-ea"/>
                          <a:cs typeface="+mn-cs"/>
                        </a:rPr>
                        <a:t> </a:t>
                      </a:r>
                      <a:r>
                        <a:rPr lang="en-IN" sz="2400" b="0" i="0" kern="1200" dirty="0">
                          <a:solidFill>
                            <a:schemeClr val="dk1"/>
                          </a:solidFill>
                          <a:latin typeface="+mn-lt"/>
                          <a:ea typeface="+mn-ea"/>
                          <a:cs typeface="+mn-cs"/>
                        </a:rPr>
                        <a:t>rupees shall get his accounts audited and he shall furnish a copy of audited annual accounts and a reconciliation statement, duly certified, in </a:t>
                      </a:r>
                      <a:r>
                        <a:rPr lang="en-IN" sz="2400" b="1" i="0" kern="1200" dirty="0">
                          <a:solidFill>
                            <a:schemeClr val="dk1"/>
                          </a:solidFill>
                          <a:latin typeface="+mn-lt"/>
                          <a:ea typeface="+mn-ea"/>
                          <a:cs typeface="+mn-cs"/>
                        </a:rPr>
                        <a:t>FORM GSTR-9B</a:t>
                      </a:r>
                      <a:endParaRPr lang="en-IN" sz="2400" dirty="0">
                        <a:latin typeface="+mn-lt"/>
                      </a:endParaRPr>
                    </a:p>
                  </a:txBody>
                  <a:tcPr/>
                </a:tc>
                <a:extLst>
                  <a:ext uri="{0D108BD9-81ED-4DB2-BD59-A6C34878D82A}">
                    <a16:rowId xmlns:a16="http://schemas.microsoft.com/office/drawing/2014/main" val="10001"/>
                  </a:ext>
                </a:extLst>
              </a:tr>
            </a:tbl>
          </a:graphicData>
        </a:graphic>
      </p:graphicFrame>
      <p:sp>
        <p:nvSpPr>
          <p:cNvPr id="3" name="Slide Number Placeholder 2"/>
          <p:cNvSpPr>
            <a:spLocks noGrp="1"/>
          </p:cNvSpPr>
          <p:nvPr>
            <p:ph type="sldNum" sz="quarter" idx="12"/>
          </p:nvPr>
        </p:nvSpPr>
        <p:spPr/>
        <p:txBody>
          <a:bodyPr/>
          <a:lstStyle/>
          <a:p>
            <a:fld id="{4FAB73BC-B049-4115-A692-8D63A059BFB8}" type="slidenum">
              <a:rPr lang="en-US" smtClean="0"/>
              <a:pPr/>
              <a:t>12</a:t>
            </a:fld>
            <a:endParaRPr lang="en-US" dirty="0"/>
          </a:p>
        </p:txBody>
      </p:sp>
      <p:sp>
        <p:nvSpPr>
          <p:cNvPr id="4" name="Footer Placeholder 3"/>
          <p:cNvSpPr>
            <a:spLocks noGrp="1"/>
          </p:cNvSpPr>
          <p:nvPr>
            <p:ph type="ftr" sz="quarter" idx="11"/>
          </p:nvPr>
        </p:nvSpPr>
        <p:spPr/>
        <p:txBody>
          <a:bodyPr/>
          <a:lstStyle/>
          <a:p>
            <a:r>
              <a:rPr lang="en-US"/>
              <a:t>© Indirect Taxes Committee, ICAI</a:t>
            </a:r>
            <a:endParaRPr lang="en-US" dirty="0"/>
          </a:p>
        </p:txBody>
      </p:sp>
    </p:spTree>
    <p:extLst>
      <p:ext uri="{BB962C8B-B14F-4D97-AF65-F5344CB8AC3E}">
        <p14:creationId xmlns:p14="http://schemas.microsoft.com/office/powerpoint/2010/main" val="32361924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b="1" dirty="0">
                <a:effectLst>
                  <a:outerShdw blurRad="38100" dist="38100" dir="2700000" algn="tl">
                    <a:srgbClr val="000000">
                      <a:alpha val="43137"/>
                    </a:srgbClr>
                  </a:outerShdw>
                </a:effectLst>
                <a:latin typeface="+mn-lt"/>
              </a:rPr>
              <a:t>STR – 10 – SEC 40</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703503769"/>
              </p:ext>
            </p:extLst>
          </p:nvPr>
        </p:nvGraphicFramePr>
        <p:xfrm>
          <a:off x="1420838" y="2085414"/>
          <a:ext cx="8344954" cy="3604567"/>
        </p:xfrm>
        <a:graphic>
          <a:graphicData uri="http://schemas.openxmlformats.org/drawingml/2006/table">
            <a:tbl>
              <a:tblPr firstRow="1" bandRow="1">
                <a:tableStyleId>{5C22544A-7EE6-4342-B048-85BDC9FD1C3A}</a:tableStyleId>
              </a:tblPr>
              <a:tblGrid>
                <a:gridCol w="4669066">
                  <a:extLst>
                    <a:ext uri="{9D8B030D-6E8A-4147-A177-3AD203B41FA5}">
                      <a16:colId xmlns:a16="http://schemas.microsoft.com/office/drawing/2014/main" val="20000"/>
                    </a:ext>
                  </a:extLst>
                </a:gridCol>
                <a:gridCol w="3675888">
                  <a:extLst>
                    <a:ext uri="{9D8B030D-6E8A-4147-A177-3AD203B41FA5}">
                      <a16:colId xmlns:a16="http://schemas.microsoft.com/office/drawing/2014/main" val="20001"/>
                    </a:ext>
                  </a:extLst>
                </a:gridCol>
              </a:tblGrid>
              <a:tr h="304800">
                <a:tc>
                  <a:txBody>
                    <a:bodyPr/>
                    <a:lstStyle/>
                    <a:p>
                      <a:endParaRPr lang="en-IN" sz="2000" dirty="0"/>
                    </a:p>
                  </a:txBody>
                  <a:tcPr/>
                </a:tc>
                <a:tc>
                  <a:txBody>
                    <a:bodyPr/>
                    <a:lstStyle/>
                    <a:p>
                      <a:endParaRPr lang="en-IN" sz="2000" dirty="0"/>
                    </a:p>
                  </a:txBody>
                  <a:tcPr/>
                </a:tc>
                <a:extLst>
                  <a:ext uri="{0D108BD9-81ED-4DB2-BD59-A6C34878D82A}">
                    <a16:rowId xmlns:a16="http://schemas.microsoft.com/office/drawing/2014/main" val="10000"/>
                  </a:ext>
                </a:extLst>
              </a:tr>
              <a:tr h="3208327">
                <a:tc>
                  <a:txBody>
                    <a:bodyPr/>
                    <a:lstStyle/>
                    <a:p>
                      <a:pPr algn="l">
                        <a:lnSpc>
                          <a:spcPct val="150000"/>
                        </a:lnSpc>
                      </a:pPr>
                      <a:r>
                        <a:rPr lang="en-IN" sz="2800" b="0" i="0" kern="1200" dirty="0">
                          <a:solidFill>
                            <a:schemeClr val="dk1"/>
                          </a:solidFill>
                          <a:latin typeface="+mn-lt"/>
                          <a:ea typeface="+mn-ea"/>
                          <a:cs typeface="+mn-cs"/>
                        </a:rPr>
                        <a:t>Final Return - 3 months</a:t>
                      </a:r>
                      <a:r>
                        <a:rPr lang="en-IN" sz="2800" b="0" i="0" kern="1200" baseline="0" dirty="0">
                          <a:solidFill>
                            <a:schemeClr val="dk1"/>
                          </a:solidFill>
                          <a:latin typeface="+mn-lt"/>
                          <a:ea typeface="+mn-ea"/>
                          <a:cs typeface="+mn-cs"/>
                        </a:rPr>
                        <a:t> from the date of cancellation of registration</a:t>
                      </a:r>
                      <a:endParaRPr lang="en-IN" sz="2800" b="0" i="0" kern="1200" dirty="0">
                        <a:solidFill>
                          <a:schemeClr val="dk1"/>
                        </a:solidFill>
                        <a:latin typeface="+mn-lt"/>
                        <a:ea typeface="+mn-ea"/>
                        <a:cs typeface="+mn-cs"/>
                      </a:endParaRPr>
                    </a:p>
                  </a:txBody>
                  <a:tcPr/>
                </a:tc>
                <a:tc>
                  <a:txBody>
                    <a:bodyPr/>
                    <a:lstStyle/>
                    <a:p>
                      <a:pPr algn="l">
                        <a:lnSpc>
                          <a:spcPct val="150000"/>
                        </a:lnSpc>
                      </a:pPr>
                      <a:r>
                        <a:rPr lang="en-IN" sz="2800" b="0" i="0" kern="1200" baseline="0" dirty="0">
                          <a:solidFill>
                            <a:schemeClr val="dk1"/>
                          </a:solidFill>
                          <a:latin typeface="+mn-lt"/>
                          <a:ea typeface="+mn-ea"/>
                          <a:cs typeface="+mn-cs"/>
                        </a:rPr>
                        <a:t>For Cancellation of registration</a:t>
                      </a:r>
                    </a:p>
                  </a:txBody>
                  <a:tcPr/>
                </a:tc>
                <a:extLst>
                  <a:ext uri="{0D108BD9-81ED-4DB2-BD59-A6C34878D82A}">
                    <a16:rowId xmlns:a16="http://schemas.microsoft.com/office/drawing/2014/main" val="10001"/>
                  </a:ext>
                </a:extLst>
              </a:tr>
            </a:tbl>
          </a:graphicData>
        </a:graphic>
      </p:graphicFrame>
      <p:sp>
        <p:nvSpPr>
          <p:cNvPr id="3" name="Slide Number Placeholder 2"/>
          <p:cNvSpPr>
            <a:spLocks noGrp="1"/>
          </p:cNvSpPr>
          <p:nvPr>
            <p:ph type="sldNum" sz="quarter" idx="12"/>
          </p:nvPr>
        </p:nvSpPr>
        <p:spPr/>
        <p:txBody>
          <a:bodyPr/>
          <a:lstStyle/>
          <a:p>
            <a:fld id="{4FAB73BC-B049-4115-A692-8D63A059BFB8}" type="slidenum">
              <a:rPr lang="en-US" smtClean="0"/>
              <a:pPr/>
              <a:t>13</a:t>
            </a:fld>
            <a:endParaRPr lang="en-US" dirty="0"/>
          </a:p>
        </p:txBody>
      </p:sp>
      <p:sp>
        <p:nvSpPr>
          <p:cNvPr id="4" name="Footer Placeholder 3"/>
          <p:cNvSpPr>
            <a:spLocks noGrp="1"/>
          </p:cNvSpPr>
          <p:nvPr>
            <p:ph type="ftr" sz="quarter" idx="11"/>
          </p:nvPr>
        </p:nvSpPr>
        <p:spPr/>
        <p:txBody>
          <a:bodyPr/>
          <a:lstStyle/>
          <a:p>
            <a:r>
              <a:rPr lang="en-US"/>
              <a:t>© Indirect Taxes Committee, ICAI</a:t>
            </a:r>
            <a:endParaRPr lang="en-US" dirty="0"/>
          </a:p>
        </p:txBody>
      </p:sp>
    </p:spTree>
    <p:extLst>
      <p:ext uri="{BB962C8B-B14F-4D97-AF65-F5344CB8AC3E}">
        <p14:creationId xmlns:p14="http://schemas.microsoft.com/office/powerpoint/2010/main" val="32361924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b="1" dirty="0">
                <a:effectLst>
                  <a:outerShdw blurRad="38100" dist="38100" dir="2700000" algn="tl">
                    <a:srgbClr val="000000">
                      <a:alpha val="43137"/>
                    </a:srgbClr>
                  </a:outerShdw>
                </a:effectLst>
                <a:latin typeface="+mn-lt"/>
              </a:rPr>
              <a:t>MATCHING, REVERSAL &amp; RECLAIM OF ITC</a:t>
            </a:r>
          </a:p>
        </p:txBody>
      </p:sp>
      <p:sp>
        <p:nvSpPr>
          <p:cNvPr id="3" name="Content Placeholder 2"/>
          <p:cNvSpPr>
            <a:spLocks noGrp="1"/>
          </p:cNvSpPr>
          <p:nvPr>
            <p:ph idx="1"/>
          </p:nvPr>
        </p:nvSpPr>
        <p:spPr/>
        <p:txBody>
          <a:bodyPr/>
          <a:lstStyle/>
          <a:p>
            <a:pPr algn="just">
              <a:lnSpc>
                <a:spcPct val="150000"/>
              </a:lnSpc>
              <a:buFont typeface="Arial" pitchFamily="34" charset="0"/>
              <a:buChar char="•"/>
            </a:pPr>
            <a:r>
              <a:rPr lang="en-IN" dirty="0"/>
              <a:t> </a:t>
            </a:r>
            <a:r>
              <a:rPr lang="en-IN" sz="2400" dirty="0"/>
              <a:t>Relevant Sec - 37</a:t>
            </a:r>
          </a:p>
          <a:p>
            <a:pPr algn="just">
              <a:lnSpc>
                <a:spcPct val="150000"/>
              </a:lnSpc>
              <a:buFont typeface="Arial" pitchFamily="34" charset="0"/>
              <a:buChar char="•"/>
            </a:pPr>
            <a:r>
              <a:rPr lang="en-IN" sz="2400" dirty="0"/>
              <a:t> After due date of filing GSTR 3, i.e. 20</a:t>
            </a:r>
            <a:r>
              <a:rPr lang="en-IN" sz="2400" baseline="30000" dirty="0"/>
              <a:t>th</a:t>
            </a:r>
            <a:r>
              <a:rPr lang="en-IN" sz="2400" dirty="0"/>
              <a:t> of following month</a:t>
            </a:r>
          </a:p>
          <a:p>
            <a:pPr algn="just">
              <a:lnSpc>
                <a:spcPct val="150000"/>
              </a:lnSpc>
              <a:buFont typeface="Arial" pitchFamily="34" charset="0"/>
              <a:buChar char="•"/>
            </a:pPr>
            <a:r>
              <a:rPr lang="en-IN" sz="2400" dirty="0"/>
              <a:t> Details of inward supply furnished in GSTR 2 (by 15</a:t>
            </a:r>
            <a:r>
              <a:rPr lang="en-IN" sz="2400" baseline="30000" dirty="0"/>
              <a:t>th</a:t>
            </a:r>
            <a:r>
              <a:rPr lang="en-IN" sz="2400" dirty="0"/>
              <a:t>) to be matched with the outward supply in GSTR 1 (by 10</a:t>
            </a:r>
            <a:r>
              <a:rPr lang="en-IN" sz="2400" baseline="30000" dirty="0"/>
              <a:t>th</a:t>
            </a:r>
            <a:r>
              <a:rPr lang="en-IN" sz="2400" dirty="0"/>
              <a:t>) of the supplier</a:t>
            </a:r>
          </a:p>
          <a:p>
            <a:pPr algn="just">
              <a:lnSpc>
                <a:spcPct val="150000"/>
              </a:lnSpc>
              <a:buFont typeface="Arial" pitchFamily="34" charset="0"/>
              <a:buChar char="•"/>
            </a:pPr>
            <a:r>
              <a:rPr lang="en-IN" sz="2400" dirty="0"/>
              <a:t> The claim of Input Tax Credit in respect of inward supply that match with corresponding outward supply shall be finally accepted</a:t>
            </a:r>
          </a:p>
          <a:p>
            <a:pPr>
              <a:buNone/>
            </a:pPr>
            <a:endParaRPr lang="en-IN"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14</a:t>
            </a:fld>
            <a:endParaRPr lang="en-US" dirty="0"/>
          </a:p>
        </p:txBody>
      </p:sp>
      <p:sp>
        <p:nvSpPr>
          <p:cNvPr id="5" name="Footer Placeholder 4"/>
          <p:cNvSpPr>
            <a:spLocks noGrp="1"/>
          </p:cNvSpPr>
          <p:nvPr>
            <p:ph type="ftr" sz="quarter" idx="11"/>
          </p:nvPr>
        </p:nvSpPr>
        <p:spPr/>
        <p:txBody>
          <a:bodyPr/>
          <a:lstStyle/>
          <a:p>
            <a:r>
              <a:rPr lang="en-US"/>
              <a:t>© Indirect Taxes Committee, ICAI</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79" y="286603"/>
            <a:ext cx="10115203" cy="1450757"/>
          </a:xfrm>
        </p:spPr>
        <p:txBody>
          <a:bodyPr>
            <a:normAutofit/>
          </a:bodyPr>
          <a:lstStyle/>
          <a:p>
            <a:r>
              <a:rPr lang="en-IN" sz="3200" b="1" dirty="0">
                <a:effectLst>
                  <a:outerShdw blurRad="38100" dist="38100" dir="2700000" algn="tl">
                    <a:srgbClr val="000000">
                      <a:alpha val="43137"/>
                    </a:srgbClr>
                  </a:outerShdw>
                </a:effectLst>
                <a:latin typeface="+mn-lt"/>
              </a:rPr>
              <a:t>MATCHING, REVERSAL &amp; RECLAIM OF ITC 			                                           							…. 	(Continued)</a:t>
            </a:r>
          </a:p>
        </p:txBody>
      </p:sp>
      <p:sp>
        <p:nvSpPr>
          <p:cNvPr id="3" name="Content Placeholder 2"/>
          <p:cNvSpPr>
            <a:spLocks noGrp="1"/>
          </p:cNvSpPr>
          <p:nvPr>
            <p:ph idx="1"/>
          </p:nvPr>
        </p:nvSpPr>
        <p:spPr>
          <a:xfrm>
            <a:off x="1097280" y="1845734"/>
            <a:ext cx="10058400" cy="4427050"/>
          </a:xfrm>
        </p:spPr>
        <p:txBody>
          <a:bodyPr>
            <a:normAutofit/>
          </a:bodyPr>
          <a:lstStyle/>
          <a:p>
            <a:pPr algn="just">
              <a:lnSpc>
                <a:spcPct val="100000"/>
              </a:lnSpc>
              <a:buFont typeface="Arial" pitchFamily="34" charset="0"/>
              <a:buChar char="•"/>
            </a:pPr>
            <a:r>
              <a:rPr lang="en-IN" sz="2400" dirty="0"/>
              <a:t> 2 situations may arrive – ITC claimed by recipient is in excess of tax declared by supplier or the supplier does not declare the tax</a:t>
            </a:r>
          </a:p>
          <a:p>
            <a:pPr algn="just">
              <a:lnSpc>
                <a:spcPct val="100000"/>
              </a:lnSpc>
              <a:buFont typeface="Arial" pitchFamily="34" charset="0"/>
              <a:buChar char="•"/>
            </a:pPr>
            <a:r>
              <a:rPr lang="en-IN" sz="2400" dirty="0"/>
              <a:t> Mismatch to be communicated to both parties </a:t>
            </a:r>
          </a:p>
          <a:p>
            <a:pPr algn="just">
              <a:lnSpc>
                <a:spcPct val="100000"/>
              </a:lnSpc>
              <a:buFont typeface="Arial" pitchFamily="34" charset="0"/>
              <a:buChar char="•"/>
            </a:pPr>
            <a:r>
              <a:rPr lang="en-IN" sz="2400" dirty="0"/>
              <a:t> Duplicate claims to be communicated only to the recipient</a:t>
            </a:r>
          </a:p>
          <a:p>
            <a:pPr algn="just">
              <a:lnSpc>
                <a:spcPct val="100000"/>
              </a:lnSpc>
              <a:buFont typeface="Arial" pitchFamily="34" charset="0"/>
              <a:buChar char="•"/>
            </a:pPr>
            <a:r>
              <a:rPr lang="en-IN" sz="2400" dirty="0"/>
              <a:t> ITC to be accepted after due rectification </a:t>
            </a:r>
          </a:p>
          <a:p>
            <a:pPr algn="just">
              <a:lnSpc>
                <a:spcPct val="100000"/>
              </a:lnSpc>
              <a:buFont typeface="Arial" pitchFamily="34" charset="0"/>
              <a:buChar char="•"/>
            </a:pPr>
            <a:r>
              <a:rPr lang="en-IN" sz="2400" dirty="0"/>
              <a:t> ITC subject to sec 16 &amp; 17 </a:t>
            </a:r>
          </a:p>
          <a:p>
            <a:pPr algn="just">
              <a:lnSpc>
                <a:spcPct val="100000"/>
              </a:lnSpc>
              <a:buFont typeface="Arial" pitchFamily="34" charset="0"/>
              <a:buChar char="•"/>
            </a:pPr>
            <a:r>
              <a:rPr lang="en-IN" sz="2400" dirty="0"/>
              <a:t> Discrepancy may not be rectified by supplier in month in which it is communicated – ITC provisionally taken by the recipient to be added to output tax of the month succeeding month in which discrepancy communicated</a:t>
            </a:r>
          </a:p>
        </p:txBody>
      </p:sp>
      <p:sp>
        <p:nvSpPr>
          <p:cNvPr id="4" name="Slide Number Placeholder 3"/>
          <p:cNvSpPr>
            <a:spLocks noGrp="1"/>
          </p:cNvSpPr>
          <p:nvPr>
            <p:ph type="sldNum" sz="quarter" idx="12"/>
          </p:nvPr>
        </p:nvSpPr>
        <p:spPr/>
        <p:txBody>
          <a:bodyPr/>
          <a:lstStyle/>
          <a:p>
            <a:fld id="{4FAB73BC-B049-4115-A692-8D63A059BFB8}" type="slidenum">
              <a:rPr lang="en-US" smtClean="0"/>
              <a:pPr/>
              <a:t>15</a:t>
            </a:fld>
            <a:endParaRPr lang="en-US" dirty="0"/>
          </a:p>
        </p:txBody>
      </p:sp>
      <p:sp>
        <p:nvSpPr>
          <p:cNvPr id="5" name="Footer Placeholder 4"/>
          <p:cNvSpPr>
            <a:spLocks noGrp="1"/>
          </p:cNvSpPr>
          <p:nvPr>
            <p:ph type="ftr" sz="quarter" idx="11"/>
          </p:nvPr>
        </p:nvSpPr>
        <p:spPr/>
        <p:txBody>
          <a:bodyPr/>
          <a:lstStyle/>
          <a:p>
            <a:r>
              <a:rPr lang="en-US"/>
              <a:t>© Indirect Taxes Committee, ICAI</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lnSpc>
                <a:spcPct val="100000"/>
              </a:lnSpc>
              <a:buFont typeface="Arial" pitchFamily="34" charset="0"/>
              <a:buChar char="•"/>
            </a:pPr>
            <a:r>
              <a:rPr lang="en-IN" sz="2400" dirty="0"/>
              <a:t> Reclaim of credit – recipient may reclaim the credit after the supplier has rectified the details in its valid return</a:t>
            </a:r>
          </a:p>
          <a:p>
            <a:pPr algn="just">
              <a:lnSpc>
                <a:spcPct val="100000"/>
              </a:lnSpc>
              <a:buFont typeface="Arial" pitchFamily="34" charset="0"/>
              <a:buChar char="•"/>
            </a:pPr>
            <a:r>
              <a:rPr lang="en-IN" sz="2400" dirty="0"/>
              <a:t> Rectification allowed before the due date of filing return for September i.e. 20</a:t>
            </a:r>
            <a:r>
              <a:rPr lang="en-IN" sz="2400" baseline="30000" dirty="0"/>
              <a:t>th</a:t>
            </a:r>
            <a:r>
              <a:rPr lang="en-IN" sz="2400" dirty="0"/>
              <a:t> October of the FFY or filing of Annual Return whichever is earlier</a:t>
            </a:r>
          </a:p>
          <a:p>
            <a:pPr algn="just">
              <a:lnSpc>
                <a:spcPct val="100000"/>
              </a:lnSpc>
              <a:buFont typeface="Arial" pitchFamily="34" charset="0"/>
              <a:buChar char="•"/>
            </a:pPr>
            <a:r>
              <a:rPr lang="en-IN" sz="2400" dirty="0"/>
              <a:t> If credit notes are issued – reduction in output tax liability to be claimed in GSTR 1 – not allowed if incidence of tax passed to recipient</a:t>
            </a:r>
          </a:p>
          <a:p>
            <a:pPr algn="just">
              <a:lnSpc>
                <a:spcPct val="100000"/>
              </a:lnSpc>
              <a:buFont typeface="Arial" pitchFamily="34" charset="0"/>
              <a:buChar char="•"/>
            </a:pPr>
            <a:r>
              <a:rPr lang="en-IN" sz="2400" dirty="0"/>
              <a:t> If debit notes are issued – in cases where tax invoice is issued and the tax charged is less than the tax payable – details to be added in the return for the month in which such debit note is issued </a:t>
            </a:r>
          </a:p>
        </p:txBody>
      </p:sp>
      <p:sp>
        <p:nvSpPr>
          <p:cNvPr id="4" name="Slide Number Placeholder 3"/>
          <p:cNvSpPr>
            <a:spLocks noGrp="1"/>
          </p:cNvSpPr>
          <p:nvPr>
            <p:ph type="sldNum" sz="quarter" idx="12"/>
          </p:nvPr>
        </p:nvSpPr>
        <p:spPr/>
        <p:txBody>
          <a:bodyPr/>
          <a:lstStyle/>
          <a:p>
            <a:fld id="{4FAB73BC-B049-4115-A692-8D63A059BFB8}" type="slidenum">
              <a:rPr lang="en-US" smtClean="0"/>
              <a:pPr/>
              <a:t>16</a:t>
            </a:fld>
            <a:endParaRPr lang="en-US" dirty="0"/>
          </a:p>
        </p:txBody>
      </p:sp>
      <p:sp>
        <p:nvSpPr>
          <p:cNvPr id="5" name="Footer Placeholder 4"/>
          <p:cNvSpPr>
            <a:spLocks noGrp="1"/>
          </p:cNvSpPr>
          <p:nvPr>
            <p:ph type="ftr" sz="quarter" idx="11"/>
          </p:nvPr>
        </p:nvSpPr>
        <p:spPr/>
        <p:txBody>
          <a:bodyPr/>
          <a:lstStyle/>
          <a:p>
            <a:r>
              <a:rPr lang="en-US"/>
              <a:t>© Indirect Taxes Committee, ICAI</a:t>
            </a:r>
            <a:endParaRPr lang="en-US" dirty="0"/>
          </a:p>
        </p:txBody>
      </p:sp>
      <p:sp>
        <p:nvSpPr>
          <p:cNvPr id="8" name="Title 1"/>
          <p:cNvSpPr>
            <a:spLocks noGrp="1"/>
          </p:cNvSpPr>
          <p:nvPr>
            <p:ph type="title"/>
          </p:nvPr>
        </p:nvSpPr>
        <p:spPr>
          <a:xfrm>
            <a:off x="1097279" y="286603"/>
            <a:ext cx="10115203" cy="1450757"/>
          </a:xfrm>
        </p:spPr>
        <p:txBody>
          <a:bodyPr>
            <a:normAutofit/>
          </a:bodyPr>
          <a:lstStyle/>
          <a:p>
            <a:r>
              <a:rPr lang="en-IN" sz="3200" b="1" dirty="0">
                <a:effectLst>
                  <a:outerShdw blurRad="38100" dist="38100" dir="2700000" algn="tl">
                    <a:srgbClr val="000000">
                      <a:alpha val="43137"/>
                    </a:srgbClr>
                  </a:outerShdw>
                </a:effectLst>
                <a:latin typeface="+mn-lt"/>
              </a:rPr>
              <a:t>MATCHING, REVERSAL &amp; RECLAIM OF ITC 			                                           							…. 	(Continued)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b="1" dirty="0">
                <a:effectLst>
                  <a:outerShdw blurRad="38100" dist="38100" dir="2700000" algn="tl">
                    <a:srgbClr val="000000">
                      <a:alpha val="43137"/>
                    </a:srgbClr>
                  </a:outerShdw>
                </a:effectLst>
                <a:latin typeface="+mn-lt"/>
              </a:rPr>
              <a:t>LATE FEE</a:t>
            </a:r>
          </a:p>
        </p:txBody>
      </p:sp>
      <p:sp>
        <p:nvSpPr>
          <p:cNvPr id="3" name="Content Placeholder 2"/>
          <p:cNvSpPr>
            <a:spLocks noGrp="1"/>
          </p:cNvSpPr>
          <p:nvPr>
            <p:ph idx="1"/>
          </p:nvPr>
        </p:nvSpPr>
        <p:spPr/>
        <p:txBody>
          <a:bodyPr>
            <a:normAutofit/>
          </a:bodyPr>
          <a:lstStyle/>
          <a:p>
            <a:pPr>
              <a:lnSpc>
                <a:spcPct val="100000"/>
              </a:lnSpc>
              <a:buFont typeface="Arial" pitchFamily="34" charset="0"/>
              <a:buChar char="•"/>
            </a:pPr>
            <a:r>
              <a:rPr lang="en-IN" sz="2400" dirty="0"/>
              <a:t> Rs. 100 per day of delay subject to maximum of Rs. 5000</a:t>
            </a:r>
          </a:p>
          <a:p>
            <a:pPr>
              <a:lnSpc>
                <a:spcPct val="100000"/>
              </a:lnSpc>
              <a:buFont typeface="Arial" pitchFamily="34" charset="0"/>
              <a:buChar char="•"/>
            </a:pPr>
            <a:r>
              <a:rPr lang="en-IN" sz="2400" dirty="0"/>
              <a:t> Annual return – late fee of Rs. 100 per day subject to a maximum of amount calculated at quarter percent of his turnover in the State</a:t>
            </a:r>
          </a:p>
        </p:txBody>
      </p:sp>
      <p:sp>
        <p:nvSpPr>
          <p:cNvPr id="4" name="Slide Number Placeholder 3"/>
          <p:cNvSpPr>
            <a:spLocks noGrp="1"/>
          </p:cNvSpPr>
          <p:nvPr>
            <p:ph type="sldNum" sz="quarter" idx="12"/>
          </p:nvPr>
        </p:nvSpPr>
        <p:spPr/>
        <p:txBody>
          <a:bodyPr/>
          <a:lstStyle/>
          <a:p>
            <a:fld id="{4FAB73BC-B049-4115-A692-8D63A059BFB8}" type="slidenum">
              <a:rPr lang="en-US" smtClean="0"/>
              <a:pPr/>
              <a:t>17</a:t>
            </a:fld>
            <a:endParaRPr lang="en-US" dirty="0"/>
          </a:p>
        </p:txBody>
      </p:sp>
      <p:sp>
        <p:nvSpPr>
          <p:cNvPr id="5" name="Footer Placeholder 4"/>
          <p:cNvSpPr>
            <a:spLocks noGrp="1"/>
          </p:cNvSpPr>
          <p:nvPr>
            <p:ph type="ftr" sz="quarter" idx="11"/>
          </p:nvPr>
        </p:nvSpPr>
        <p:spPr/>
        <p:txBody>
          <a:bodyPr/>
          <a:lstStyle/>
          <a:p>
            <a:r>
              <a:rPr lang="en-US"/>
              <a:t>© Indirect Taxes Committee, ICAI</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just"/>
            <a:r>
              <a:rPr lang="en-IN" sz="3200" b="1" dirty="0">
                <a:effectLst>
                  <a:outerShdw blurRad="38100" dist="38100" dir="2700000" algn="tl">
                    <a:srgbClr val="000000">
                      <a:alpha val="43137"/>
                    </a:srgbClr>
                  </a:outerShdw>
                </a:effectLst>
                <a:latin typeface="+mn-lt"/>
              </a:rPr>
              <a:t>SEC 167 - CARRY FORWARD OF CENVAT CREDIT IN RETURN TO BE ALLOWED AS TAX CREDIT IN GST</a:t>
            </a:r>
          </a:p>
        </p:txBody>
      </p:sp>
      <p:sp>
        <p:nvSpPr>
          <p:cNvPr id="3" name="Content Placeholder 2"/>
          <p:cNvSpPr>
            <a:spLocks noGrp="1"/>
          </p:cNvSpPr>
          <p:nvPr>
            <p:ph idx="1"/>
          </p:nvPr>
        </p:nvSpPr>
        <p:spPr>
          <a:xfrm>
            <a:off x="1097280" y="1845733"/>
            <a:ext cx="10058400" cy="4286125"/>
          </a:xfrm>
        </p:spPr>
        <p:txBody>
          <a:bodyPr>
            <a:noAutofit/>
          </a:bodyPr>
          <a:lstStyle/>
          <a:p>
            <a:pPr algn="just">
              <a:lnSpc>
                <a:spcPct val="100000"/>
              </a:lnSpc>
              <a:buFont typeface="Arial" pitchFamily="34" charset="0"/>
              <a:buChar char="•"/>
            </a:pPr>
            <a:r>
              <a:rPr lang="en-IN" sz="2200" dirty="0"/>
              <a:t> </a:t>
            </a:r>
            <a:r>
              <a:rPr lang="en-IN" sz="2400" dirty="0"/>
              <a:t>RTP other than a person opting to pay tax under Composition Levy shall be allowed to take credit of CENVAT as available on the day immediately preceding the day on which GST Act comes into force. Tax credit has to be taken as opening balance in Electronic Ledger i.e. online Input Tax Credit Ledger in GSTIN</a:t>
            </a:r>
          </a:p>
          <a:p>
            <a:pPr algn="just">
              <a:lnSpc>
                <a:spcPct val="100000"/>
              </a:lnSpc>
              <a:buFont typeface="Arial" pitchFamily="34" charset="0"/>
              <a:buChar char="•"/>
            </a:pPr>
            <a:r>
              <a:rPr lang="en-IN" sz="2400" dirty="0"/>
              <a:t> CENVAT Credit available under Service Tax as on date preceding to GST Act date shall be carried forward in Electronic Ledger under the head “CGST”</a:t>
            </a:r>
          </a:p>
          <a:p>
            <a:pPr algn="just">
              <a:lnSpc>
                <a:spcPct val="100000"/>
              </a:lnSpc>
              <a:buFont typeface="Arial" pitchFamily="34" charset="0"/>
              <a:buChar char="•"/>
            </a:pPr>
            <a:r>
              <a:rPr lang="en-IN" sz="2400" dirty="0"/>
              <a:t> Tax Credit has to be carry forward provided the same is admissible both under present and in GST law *</a:t>
            </a:r>
          </a:p>
          <a:p>
            <a:pPr algn="just">
              <a:lnSpc>
                <a:spcPct val="100000"/>
              </a:lnSpc>
              <a:buFont typeface="Arial" pitchFamily="34" charset="0"/>
              <a:buChar char="•"/>
            </a:pPr>
            <a:r>
              <a:rPr lang="en-IN" sz="2400" dirty="0"/>
              <a:t>The above provisions shall be incorporated under respective CGST and SGST Acts</a:t>
            </a:r>
          </a:p>
          <a:p>
            <a:pPr>
              <a:buFont typeface="Arial" pitchFamily="34" charset="0"/>
              <a:buChar char="•"/>
            </a:pPr>
            <a:endParaRPr lang="en-IN" sz="2200"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18</a:t>
            </a:fld>
            <a:endParaRPr lang="en-US" dirty="0"/>
          </a:p>
        </p:txBody>
      </p:sp>
      <p:sp>
        <p:nvSpPr>
          <p:cNvPr id="5" name="Footer Placeholder 4"/>
          <p:cNvSpPr>
            <a:spLocks noGrp="1"/>
          </p:cNvSpPr>
          <p:nvPr>
            <p:ph type="ftr" sz="quarter" idx="11"/>
          </p:nvPr>
        </p:nvSpPr>
        <p:spPr/>
        <p:txBody>
          <a:bodyPr/>
          <a:lstStyle/>
          <a:p>
            <a:r>
              <a:rPr lang="en-US"/>
              <a:t>© Indirect Taxes Committee, ICAI</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4944" y="286603"/>
            <a:ext cx="11045952" cy="1450757"/>
          </a:xfrm>
        </p:spPr>
        <p:txBody>
          <a:bodyPr>
            <a:noAutofit/>
          </a:bodyPr>
          <a:lstStyle/>
          <a:p>
            <a:pPr algn="just"/>
            <a:r>
              <a:rPr lang="en-IN" sz="3200" b="1" dirty="0">
                <a:effectLst>
                  <a:outerShdw blurRad="38100" dist="38100" dir="2700000" algn="tl">
                    <a:srgbClr val="000000">
                      <a:alpha val="43137"/>
                    </a:srgbClr>
                  </a:outerShdw>
                </a:effectLst>
                <a:latin typeface="+mn-lt"/>
              </a:rPr>
              <a:t>SEC 168 - UNAVAILED CENVAT CREDIT ON CAPITAL GOODS NOT CARRY FORWARD IN RETURN TO BE ALLOWED IN GST IN CERTAIN SITUATION</a:t>
            </a:r>
          </a:p>
        </p:txBody>
      </p:sp>
      <p:sp>
        <p:nvSpPr>
          <p:cNvPr id="3" name="Content Placeholder 2"/>
          <p:cNvSpPr>
            <a:spLocks noGrp="1"/>
          </p:cNvSpPr>
          <p:nvPr>
            <p:ph idx="1"/>
          </p:nvPr>
        </p:nvSpPr>
        <p:spPr>
          <a:xfrm>
            <a:off x="822960" y="1882310"/>
            <a:ext cx="10789920" cy="4116154"/>
          </a:xfrm>
        </p:spPr>
        <p:txBody>
          <a:bodyPr>
            <a:normAutofit lnSpcReduction="10000"/>
          </a:bodyPr>
          <a:lstStyle/>
          <a:p>
            <a:pPr algn="just">
              <a:lnSpc>
                <a:spcPct val="100000"/>
              </a:lnSpc>
              <a:buFont typeface="Arial" pitchFamily="34" charset="0"/>
              <a:buChar char="•"/>
            </a:pPr>
            <a:r>
              <a:rPr lang="en-IN" dirty="0"/>
              <a:t> </a:t>
            </a:r>
            <a:r>
              <a:rPr lang="en-IN" sz="2400" dirty="0" err="1"/>
              <a:t>Unavailed</a:t>
            </a:r>
            <a:r>
              <a:rPr lang="en-IN" sz="2400" dirty="0"/>
              <a:t> CENVAT credit means that the Tax credit on capital goods which have not been availed. For e.g. in the present Excise law, CENVAT credit is eligible @ 50% of Tax amount during first year and remaining 50% to be claimed in next F.Y. Hence 50% CENVAT Credit on Capital goods acquired during F.Y. 2016-17 remains </a:t>
            </a:r>
            <a:r>
              <a:rPr lang="en-IN" sz="2400" dirty="0" err="1"/>
              <a:t>unavailed</a:t>
            </a:r>
            <a:r>
              <a:rPr lang="en-IN" sz="2400" dirty="0"/>
              <a:t> in 2017-18, which can be claimed in GST Regime</a:t>
            </a:r>
          </a:p>
          <a:p>
            <a:pPr algn="just">
              <a:lnSpc>
                <a:spcPct val="100000"/>
              </a:lnSpc>
              <a:buFont typeface="Arial" pitchFamily="34" charset="0"/>
              <a:buChar char="•"/>
            </a:pPr>
            <a:r>
              <a:rPr lang="en-IN" sz="2400" dirty="0"/>
              <a:t> Capital Goods shall have meaning as defined in </a:t>
            </a:r>
            <a:r>
              <a:rPr lang="en-IN" sz="2400" b="1" dirty="0">
                <a:hlinkClick r:id="rId3"/>
              </a:rPr>
              <a:t>clause 2(a)</a:t>
            </a:r>
            <a:r>
              <a:rPr lang="en-IN" sz="2400" dirty="0"/>
              <a:t> of </a:t>
            </a:r>
            <a:r>
              <a:rPr lang="en-IN" sz="2400" b="1" dirty="0">
                <a:hlinkClick r:id="rId4"/>
              </a:rPr>
              <a:t>CENVAT Credit Rules 2004</a:t>
            </a:r>
            <a:endParaRPr lang="en-IN" sz="2400" b="1" dirty="0"/>
          </a:p>
          <a:p>
            <a:pPr algn="just">
              <a:lnSpc>
                <a:spcPct val="100000"/>
              </a:lnSpc>
              <a:buFont typeface="Arial" pitchFamily="34" charset="0"/>
              <a:buChar char="•"/>
            </a:pPr>
            <a:r>
              <a:rPr lang="en-IN" sz="2400" dirty="0"/>
              <a:t>Tax Credit is allowed provided the same is admissible both under present and in GST law </a:t>
            </a:r>
          </a:p>
          <a:p>
            <a:pPr algn="just">
              <a:lnSpc>
                <a:spcPct val="100000"/>
              </a:lnSpc>
              <a:buFont typeface="Arial" pitchFamily="34" charset="0"/>
              <a:buChar char="•"/>
            </a:pPr>
            <a:r>
              <a:rPr lang="en-IN" sz="2400" dirty="0"/>
              <a:t> The above provisions shall be incorporated under respective CGST and SGST Acts</a:t>
            </a:r>
          </a:p>
          <a:p>
            <a:pPr>
              <a:buFont typeface="Arial" pitchFamily="34" charset="0"/>
              <a:buChar char="•"/>
            </a:pPr>
            <a:endParaRPr lang="en-IN" dirty="0"/>
          </a:p>
        </p:txBody>
      </p:sp>
      <p:sp>
        <p:nvSpPr>
          <p:cNvPr id="4" name="Slide Number Placeholder 3"/>
          <p:cNvSpPr>
            <a:spLocks noGrp="1"/>
          </p:cNvSpPr>
          <p:nvPr>
            <p:ph type="sldNum" sz="quarter" idx="12"/>
          </p:nvPr>
        </p:nvSpPr>
        <p:spPr>
          <a:xfrm>
            <a:off x="10174778" y="6459785"/>
            <a:ext cx="1312025" cy="365125"/>
          </a:xfrm>
        </p:spPr>
        <p:txBody>
          <a:bodyPr/>
          <a:lstStyle/>
          <a:p>
            <a:fld id="{4FAB73BC-B049-4115-A692-8D63A059BFB8}" type="slidenum">
              <a:rPr lang="en-US" smtClean="0"/>
              <a:pPr/>
              <a:t>19</a:t>
            </a:fld>
            <a:endParaRPr lang="en-US" dirty="0"/>
          </a:p>
        </p:txBody>
      </p:sp>
      <p:sp>
        <p:nvSpPr>
          <p:cNvPr id="5" name="Footer Placeholder 4"/>
          <p:cNvSpPr>
            <a:spLocks noGrp="1"/>
          </p:cNvSpPr>
          <p:nvPr>
            <p:ph type="ftr" sz="quarter" idx="11"/>
          </p:nvPr>
        </p:nvSpPr>
        <p:spPr/>
        <p:txBody>
          <a:bodyPr/>
          <a:lstStyle/>
          <a:p>
            <a:r>
              <a:rPr lang="en-US"/>
              <a:t>© Indirect Taxes Committee, ICAI</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368" y="286603"/>
            <a:ext cx="11045952" cy="1450757"/>
          </a:xfrm>
        </p:spPr>
        <p:txBody>
          <a:bodyPr>
            <a:noAutofit/>
          </a:bodyPr>
          <a:lstStyle/>
          <a:p>
            <a:pPr algn="just"/>
            <a:r>
              <a:rPr lang="en-IN" sz="3200" b="1" dirty="0">
                <a:effectLst>
                  <a:outerShdw blurRad="38100" dist="38100" dir="2700000" algn="tl">
                    <a:srgbClr val="000000">
                      <a:alpha val="43137"/>
                    </a:srgbClr>
                  </a:outerShdw>
                </a:effectLst>
                <a:latin typeface="+mn-lt"/>
              </a:rPr>
              <a:t>SEC 169 - CREDIT OF ELIGIBLE DUTIES AND TAXES IN RESPECT OF INPUTS HELD IN STOCK TO BE ALLOWED IN CERTAIN SITUATIONS</a:t>
            </a:r>
            <a:r>
              <a:rPr lang="en-IN" sz="3600" dirty="0"/>
              <a:t> </a:t>
            </a:r>
          </a:p>
        </p:txBody>
      </p:sp>
      <p:sp>
        <p:nvSpPr>
          <p:cNvPr id="3" name="Content Placeholder 2"/>
          <p:cNvSpPr>
            <a:spLocks noGrp="1"/>
          </p:cNvSpPr>
          <p:nvPr>
            <p:ph idx="1"/>
          </p:nvPr>
        </p:nvSpPr>
        <p:spPr>
          <a:xfrm>
            <a:off x="658368" y="1737360"/>
            <a:ext cx="11045952" cy="4517136"/>
          </a:xfrm>
        </p:spPr>
        <p:txBody>
          <a:bodyPr>
            <a:noAutofit/>
          </a:bodyPr>
          <a:lstStyle/>
          <a:p>
            <a:pPr algn="just">
              <a:lnSpc>
                <a:spcPct val="110000"/>
              </a:lnSpc>
              <a:spcAft>
                <a:spcPts val="0"/>
              </a:spcAft>
              <a:buFont typeface="Arial" pitchFamily="34" charset="0"/>
              <a:buChar char="•"/>
            </a:pPr>
            <a:r>
              <a:rPr lang="en-IN" sz="2400" dirty="0"/>
              <a:t> Any person who is into the provision of Exempted Services is exempted from Registration under the present Law. Under GST, these persons besides providing Works Contract Services, shall have to get himself registered under the GST Act if the products / services come out of exemption or is subject to levy under the GST Act</a:t>
            </a:r>
          </a:p>
          <a:p>
            <a:pPr algn="just">
              <a:lnSpc>
                <a:spcPct val="110000"/>
              </a:lnSpc>
              <a:spcAft>
                <a:spcPts val="0"/>
              </a:spcAft>
              <a:buFont typeface="Arial" pitchFamily="34" charset="0"/>
              <a:buChar char="•"/>
            </a:pPr>
            <a:r>
              <a:rPr lang="en-IN" sz="2400" dirty="0"/>
              <a:t> Such registered persons under the GST Act shall be eligible to claim Input Tax credit in respect of Inputs, WIP held in stock , Inputs contained in final products as on the date immediately preceding to the date from which GST Act comes into force</a:t>
            </a:r>
          </a:p>
          <a:p>
            <a:pPr algn="just">
              <a:lnSpc>
                <a:spcPct val="110000"/>
              </a:lnSpc>
              <a:spcAft>
                <a:spcPts val="0"/>
              </a:spcAft>
              <a:buFont typeface="Arial" pitchFamily="34" charset="0"/>
              <a:buChar char="•"/>
            </a:pPr>
            <a:r>
              <a:rPr lang="en-IN" sz="2400" dirty="0"/>
              <a:t> Inputs are used for making taxable supply under the Act </a:t>
            </a:r>
          </a:p>
          <a:p>
            <a:pPr algn="just">
              <a:lnSpc>
                <a:spcPct val="100000"/>
              </a:lnSpc>
              <a:spcBef>
                <a:spcPts val="600"/>
              </a:spcBef>
              <a:spcAft>
                <a:spcPts val="0"/>
              </a:spcAft>
              <a:buFont typeface="Arial" pitchFamily="34" charset="0"/>
              <a:buChar char="•"/>
            </a:pPr>
            <a:r>
              <a:rPr lang="en-IN" sz="2400" dirty="0"/>
              <a:t> Benefit of reduced price passed on to customer</a:t>
            </a:r>
          </a:p>
          <a:p>
            <a:pPr algn="just">
              <a:lnSpc>
                <a:spcPct val="100000"/>
              </a:lnSpc>
              <a:spcBef>
                <a:spcPts val="600"/>
              </a:spcBef>
              <a:spcAft>
                <a:spcPts val="0"/>
              </a:spcAft>
              <a:buFont typeface="Arial" pitchFamily="34" charset="0"/>
              <a:buChar char="•"/>
            </a:pPr>
            <a:r>
              <a:rPr lang="en-IN" sz="2400" dirty="0"/>
              <a:t> Possession of invoice</a:t>
            </a:r>
          </a:p>
          <a:p>
            <a:pPr>
              <a:buNone/>
            </a:pPr>
            <a:endParaRPr lang="en-IN" sz="2400"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20</a:t>
            </a:fld>
            <a:endParaRPr lang="en-US" dirty="0"/>
          </a:p>
        </p:txBody>
      </p:sp>
      <p:sp>
        <p:nvSpPr>
          <p:cNvPr id="5" name="Footer Placeholder 4"/>
          <p:cNvSpPr>
            <a:spLocks noGrp="1"/>
          </p:cNvSpPr>
          <p:nvPr>
            <p:ph type="ftr" sz="quarter" idx="11"/>
          </p:nvPr>
        </p:nvSpPr>
        <p:spPr/>
        <p:txBody>
          <a:bodyPr/>
          <a:lstStyle/>
          <a:p>
            <a:r>
              <a:rPr lang="en-US"/>
              <a:t>© Indirect Taxes Committee, ICAI</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176875"/>
            <a:ext cx="10058400" cy="1450757"/>
          </a:xfrm>
        </p:spPr>
        <p:txBody>
          <a:bodyPr>
            <a:normAutofit/>
          </a:bodyPr>
          <a:lstStyle/>
          <a:p>
            <a:r>
              <a:rPr lang="en-IN" sz="3200" b="1" dirty="0">
                <a:effectLst>
                  <a:outerShdw blurRad="38100" dist="38100" dir="2700000" algn="tl">
                    <a:srgbClr val="000000">
                      <a:alpha val="43137"/>
                    </a:srgbClr>
                  </a:outerShdw>
                </a:effectLst>
                <a:latin typeface="+mn-lt"/>
              </a:rPr>
              <a:t>SEC 170 – CREDIT TO BE ALLOWED IN CERTAIN SITUATIONS</a:t>
            </a:r>
          </a:p>
        </p:txBody>
      </p:sp>
      <p:sp>
        <p:nvSpPr>
          <p:cNvPr id="3" name="Content Placeholder 2"/>
          <p:cNvSpPr>
            <a:spLocks noGrp="1"/>
          </p:cNvSpPr>
          <p:nvPr>
            <p:ph idx="1"/>
          </p:nvPr>
        </p:nvSpPr>
        <p:spPr/>
        <p:txBody>
          <a:bodyPr>
            <a:normAutofit/>
          </a:bodyPr>
          <a:lstStyle/>
          <a:p>
            <a:pPr algn="just">
              <a:lnSpc>
                <a:spcPct val="100000"/>
              </a:lnSpc>
              <a:buFont typeface="Arial" pitchFamily="34" charset="0"/>
              <a:buChar char="•"/>
            </a:pPr>
            <a:r>
              <a:rPr lang="en-IN" sz="2400" dirty="0"/>
              <a:t> Service provider engaged in provision of taxable and exempt service shall be entitled to take credit  of:</a:t>
            </a:r>
          </a:p>
          <a:p>
            <a:pPr algn="just">
              <a:lnSpc>
                <a:spcPct val="100000"/>
              </a:lnSpc>
              <a:buFont typeface="Arial" pitchFamily="34" charset="0"/>
              <a:buChar char="•"/>
            </a:pPr>
            <a:r>
              <a:rPr lang="en-IN" sz="2400" dirty="0"/>
              <a:t> </a:t>
            </a:r>
            <a:r>
              <a:rPr lang="en-IN" sz="2400" dirty="0" err="1"/>
              <a:t>Cenvat</a:t>
            </a:r>
            <a:r>
              <a:rPr lang="en-IN" sz="2400" dirty="0"/>
              <a:t> credit carried forward in a return furnished under the earlier law</a:t>
            </a:r>
          </a:p>
          <a:p>
            <a:pPr algn="just">
              <a:lnSpc>
                <a:spcPct val="100000"/>
              </a:lnSpc>
              <a:buFont typeface="Arial" pitchFamily="34" charset="0"/>
              <a:buChar char="•"/>
            </a:pPr>
            <a:r>
              <a:rPr lang="en-IN" sz="2400" dirty="0"/>
              <a:t> </a:t>
            </a:r>
            <a:r>
              <a:rPr lang="en-IN" sz="2400" dirty="0" err="1"/>
              <a:t>Cenvat</a:t>
            </a:r>
            <a:r>
              <a:rPr lang="en-IN" sz="2400" dirty="0"/>
              <a:t> credit of eligible duties in respect of inputs held in stock or semi finished or finished goods relating to exempted goods or services</a:t>
            </a:r>
          </a:p>
        </p:txBody>
      </p:sp>
      <p:sp>
        <p:nvSpPr>
          <p:cNvPr id="4" name="Slide Number Placeholder 3"/>
          <p:cNvSpPr>
            <a:spLocks noGrp="1"/>
          </p:cNvSpPr>
          <p:nvPr>
            <p:ph type="sldNum" sz="quarter" idx="12"/>
          </p:nvPr>
        </p:nvSpPr>
        <p:spPr/>
        <p:txBody>
          <a:bodyPr/>
          <a:lstStyle/>
          <a:p>
            <a:fld id="{4FAB73BC-B049-4115-A692-8D63A059BFB8}" type="slidenum">
              <a:rPr lang="en-US" smtClean="0"/>
              <a:pPr/>
              <a:t>21</a:t>
            </a:fld>
            <a:endParaRPr lang="en-US" dirty="0"/>
          </a:p>
        </p:txBody>
      </p:sp>
      <p:sp>
        <p:nvSpPr>
          <p:cNvPr id="5" name="Footer Placeholder 4"/>
          <p:cNvSpPr>
            <a:spLocks noGrp="1"/>
          </p:cNvSpPr>
          <p:nvPr>
            <p:ph type="ftr" sz="quarter" idx="11"/>
          </p:nvPr>
        </p:nvSpPr>
        <p:spPr/>
        <p:txBody>
          <a:bodyPr/>
          <a:lstStyle/>
          <a:p>
            <a:r>
              <a:rPr lang="en-US"/>
              <a:t>© Indirect Taxes Committee, ICAI</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b="1" dirty="0">
                <a:effectLst>
                  <a:outerShdw blurRad="38100" dist="38100" dir="2700000" algn="tl">
                    <a:srgbClr val="000000">
                      <a:alpha val="43137"/>
                    </a:srgbClr>
                  </a:outerShdw>
                </a:effectLst>
                <a:latin typeface="+mn-lt"/>
              </a:rPr>
              <a:t>SEC 171 – CREDIT IN RESPECT OF INPUT SERVICES DURING TRANSIT</a:t>
            </a:r>
          </a:p>
        </p:txBody>
      </p:sp>
      <p:sp>
        <p:nvSpPr>
          <p:cNvPr id="3" name="Content Placeholder 2"/>
          <p:cNvSpPr>
            <a:spLocks noGrp="1"/>
          </p:cNvSpPr>
          <p:nvPr>
            <p:ph idx="1"/>
          </p:nvPr>
        </p:nvSpPr>
        <p:spPr/>
        <p:txBody>
          <a:bodyPr>
            <a:normAutofit/>
          </a:bodyPr>
          <a:lstStyle/>
          <a:p>
            <a:pPr algn="just">
              <a:lnSpc>
                <a:spcPct val="100000"/>
              </a:lnSpc>
              <a:buFont typeface="Arial" pitchFamily="34" charset="0"/>
              <a:buChar char="•"/>
            </a:pPr>
            <a:r>
              <a:rPr lang="en-IN" sz="2400" dirty="0"/>
              <a:t> Credit shall be allowed to a RTP in his ECL, for duties or taxes paid for inputs or input services received after appointed date, but taxes paid before subject to condition that the invoice or any such document is recorded in books of accounts within 30 days from appointed date</a:t>
            </a:r>
          </a:p>
          <a:p>
            <a:pPr algn="just">
              <a:lnSpc>
                <a:spcPct val="100000"/>
              </a:lnSpc>
              <a:buFont typeface="Arial" pitchFamily="34" charset="0"/>
              <a:buChar char="•"/>
            </a:pPr>
            <a:r>
              <a:rPr lang="en-IN" sz="2400" dirty="0"/>
              <a:t> 30 days may further be extended by another 30 days on sufficient cause being shown</a:t>
            </a:r>
          </a:p>
          <a:p>
            <a:pPr algn="just">
              <a:lnSpc>
                <a:spcPct val="100000"/>
              </a:lnSpc>
              <a:buFont typeface="Arial" pitchFamily="34" charset="0"/>
              <a:buChar char="•"/>
            </a:pPr>
            <a:r>
              <a:rPr lang="en-IN" sz="2400" dirty="0"/>
              <a:t> Proper statement to be furnished </a:t>
            </a:r>
          </a:p>
        </p:txBody>
      </p:sp>
      <p:sp>
        <p:nvSpPr>
          <p:cNvPr id="4" name="Slide Number Placeholder 3"/>
          <p:cNvSpPr>
            <a:spLocks noGrp="1"/>
          </p:cNvSpPr>
          <p:nvPr>
            <p:ph type="sldNum" sz="quarter" idx="12"/>
          </p:nvPr>
        </p:nvSpPr>
        <p:spPr/>
        <p:txBody>
          <a:bodyPr/>
          <a:lstStyle/>
          <a:p>
            <a:fld id="{4FAB73BC-B049-4115-A692-8D63A059BFB8}" type="slidenum">
              <a:rPr lang="en-US" smtClean="0"/>
              <a:pPr/>
              <a:t>22</a:t>
            </a:fld>
            <a:endParaRPr lang="en-US" dirty="0"/>
          </a:p>
        </p:txBody>
      </p:sp>
      <p:sp>
        <p:nvSpPr>
          <p:cNvPr id="5" name="Footer Placeholder 4"/>
          <p:cNvSpPr>
            <a:spLocks noGrp="1"/>
          </p:cNvSpPr>
          <p:nvPr>
            <p:ph type="ftr" sz="quarter" idx="11"/>
          </p:nvPr>
        </p:nvSpPr>
        <p:spPr/>
        <p:txBody>
          <a:bodyPr/>
          <a:lstStyle/>
          <a:p>
            <a:r>
              <a:rPr lang="en-US"/>
              <a:t>© Indirect Taxes Committee, ICAI</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9537" y="286603"/>
            <a:ext cx="10352946" cy="1450757"/>
          </a:xfrm>
        </p:spPr>
        <p:txBody>
          <a:bodyPr>
            <a:noAutofit/>
          </a:bodyPr>
          <a:lstStyle/>
          <a:p>
            <a:pPr algn="just">
              <a:lnSpc>
                <a:spcPct val="100000"/>
              </a:lnSpc>
            </a:pPr>
            <a:r>
              <a:rPr lang="en-IN" sz="3200" b="1" dirty="0">
                <a:effectLst>
                  <a:outerShdw blurRad="38100" dist="38100" dir="2700000" algn="tl">
                    <a:srgbClr val="000000">
                      <a:alpha val="43137"/>
                    </a:srgbClr>
                  </a:outerShdw>
                </a:effectLst>
                <a:latin typeface="+mn-lt"/>
              </a:rPr>
              <a:t>SEC 172 - CREDIT OF ELIGIBLE DUTIES AND TAXES ON INPUTS HELD IN STOCK TO BE ALLOWED TO A TAXABLE PERSON SWITCHING OVER FROM COMPOSITION SCHEME</a:t>
            </a:r>
          </a:p>
        </p:txBody>
      </p:sp>
      <p:sp>
        <p:nvSpPr>
          <p:cNvPr id="3" name="Content Placeholder 2"/>
          <p:cNvSpPr>
            <a:spLocks noGrp="1"/>
          </p:cNvSpPr>
          <p:nvPr>
            <p:ph idx="1"/>
          </p:nvPr>
        </p:nvSpPr>
        <p:spPr>
          <a:xfrm>
            <a:off x="694944" y="1773936"/>
            <a:ext cx="10808208" cy="4480560"/>
          </a:xfrm>
        </p:spPr>
        <p:txBody>
          <a:bodyPr>
            <a:normAutofit fontScale="62500" lnSpcReduction="20000"/>
          </a:bodyPr>
          <a:lstStyle/>
          <a:p>
            <a:pPr algn="just">
              <a:lnSpc>
                <a:spcPct val="120000"/>
              </a:lnSpc>
              <a:buFont typeface="Arial" pitchFamily="34" charset="0"/>
              <a:buChar char="•"/>
            </a:pPr>
            <a:r>
              <a:rPr lang="en-IN" sz="3800" dirty="0"/>
              <a:t> Any Registered person who is paying tax in the capacity of Composite Tax Payer at a fixed rate or fixed amount under the present tax law of Centre / State shall be eligible to take input Tax credit in Electronic Credit Ledger in respect of Inputs, WIP held in stock, input contained in Finished Goods as on the date immediately preceding to the date from which GST Act comes into force</a:t>
            </a:r>
          </a:p>
          <a:p>
            <a:pPr algn="just">
              <a:lnSpc>
                <a:spcPct val="120000"/>
              </a:lnSpc>
              <a:buFont typeface="Arial" pitchFamily="34" charset="0"/>
              <a:buChar char="•"/>
            </a:pPr>
            <a:r>
              <a:rPr lang="en-IN" sz="3800" dirty="0"/>
              <a:t> Tax Credit is allowed provided the same is admissible both under present and in GST law</a:t>
            </a:r>
          </a:p>
          <a:p>
            <a:pPr algn="just">
              <a:lnSpc>
                <a:spcPct val="120000"/>
              </a:lnSpc>
              <a:buFont typeface="Arial" pitchFamily="34" charset="0"/>
              <a:buChar char="•"/>
            </a:pPr>
            <a:r>
              <a:rPr lang="en-IN" sz="3800" dirty="0"/>
              <a:t> The above provisions shall be incorporated under respective CGST and SGST Acts</a:t>
            </a:r>
          </a:p>
          <a:p>
            <a:pPr algn="just">
              <a:lnSpc>
                <a:spcPct val="120000"/>
              </a:lnSpc>
              <a:buFont typeface="Arial" pitchFamily="34" charset="0"/>
              <a:buChar char="•"/>
            </a:pPr>
            <a:r>
              <a:rPr lang="en-IN" sz="3800" dirty="0"/>
              <a:t> Invoice should not be of a date earlier than 12 months immediately preceding the appointed day</a:t>
            </a:r>
          </a:p>
          <a:p>
            <a:pPr>
              <a:buFont typeface="Arial" pitchFamily="34" charset="0"/>
              <a:buChar char="•"/>
            </a:pPr>
            <a:endParaRPr lang="en-IN" dirty="0"/>
          </a:p>
        </p:txBody>
      </p:sp>
      <p:sp>
        <p:nvSpPr>
          <p:cNvPr id="4" name="Slide Number Placeholder 3"/>
          <p:cNvSpPr>
            <a:spLocks noGrp="1"/>
          </p:cNvSpPr>
          <p:nvPr>
            <p:ph type="sldNum" sz="quarter" idx="12"/>
          </p:nvPr>
        </p:nvSpPr>
        <p:spPr>
          <a:xfrm>
            <a:off x="10174778" y="6459785"/>
            <a:ext cx="1312025" cy="365125"/>
          </a:xfrm>
        </p:spPr>
        <p:txBody>
          <a:bodyPr/>
          <a:lstStyle/>
          <a:p>
            <a:fld id="{4FAB73BC-B049-4115-A692-8D63A059BFB8}" type="slidenum">
              <a:rPr lang="en-US" smtClean="0"/>
              <a:pPr/>
              <a:t>23</a:t>
            </a:fld>
            <a:endParaRPr lang="en-US" dirty="0"/>
          </a:p>
        </p:txBody>
      </p:sp>
      <p:sp>
        <p:nvSpPr>
          <p:cNvPr id="5" name="Footer Placeholder 4"/>
          <p:cNvSpPr>
            <a:spLocks noGrp="1"/>
          </p:cNvSpPr>
          <p:nvPr>
            <p:ph type="ftr" sz="quarter" idx="11"/>
          </p:nvPr>
        </p:nvSpPr>
        <p:spPr/>
        <p:txBody>
          <a:bodyPr/>
          <a:lstStyle/>
          <a:p>
            <a:r>
              <a:rPr lang="en-US"/>
              <a:t>© Indirect Taxes Committee, ICAI</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b="1" dirty="0">
                <a:effectLst>
                  <a:outerShdw blurRad="38100" dist="38100" dir="2700000" algn="tl">
                    <a:srgbClr val="000000">
                      <a:alpha val="43137"/>
                    </a:srgbClr>
                  </a:outerShdw>
                </a:effectLst>
                <a:latin typeface="+mn-lt"/>
              </a:rPr>
              <a:t>Sec 185 - REVISION OF RETURNS</a:t>
            </a:r>
          </a:p>
        </p:txBody>
      </p:sp>
      <p:sp>
        <p:nvSpPr>
          <p:cNvPr id="3" name="Content Placeholder 2"/>
          <p:cNvSpPr>
            <a:spLocks noGrp="1"/>
          </p:cNvSpPr>
          <p:nvPr>
            <p:ph idx="1"/>
          </p:nvPr>
        </p:nvSpPr>
        <p:spPr/>
        <p:txBody>
          <a:bodyPr/>
          <a:lstStyle/>
          <a:p>
            <a:pPr algn="just">
              <a:lnSpc>
                <a:spcPct val="100000"/>
              </a:lnSpc>
              <a:buFont typeface="Arial" pitchFamily="34" charset="0"/>
              <a:buChar char="•"/>
            </a:pPr>
            <a:r>
              <a:rPr lang="en-IN" sz="2400" dirty="0"/>
              <a:t> Where any duty / interest / penalty or any other amount stands recoverable due to Revision in Return furnished under earlier law, the same shall be recovered as Tax arrears and amount shall not be admissible as input tax credit under this Act</a:t>
            </a:r>
          </a:p>
          <a:p>
            <a:pPr algn="just">
              <a:lnSpc>
                <a:spcPct val="100000"/>
              </a:lnSpc>
              <a:buFont typeface="Arial" pitchFamily="34" charset="0"/>
              <a:buChar char="•"/>
            </a:pPr>
            <a:r>
              <a:rPr lang="en-IN" sz="2400" dirty="0"/>
              <a:t> Where any duty / interest / penalty or any other amount becomes Refundable due to Revision in Return furnished under earlier law, the same shall be refunded to him in Cash or as per the provisions of earlier act</a:t>
            </a:r>
          </a:p>
          <a:p>
            <a:pPr algn="just">
              <a:lnSpc>
                <a:spcPct val="100000"/>
              </a:lnSpc>
              <a:buFont typeface="Arial" pitchFamily="34" charset="0"/>
              <a:buChar char="•"/>
            </a:pPr>
            <a:r>
              <a:rPr lang="en-IN" sz="2400" dirty="0"/>
              <a:t> The above provisions shall be incorporated under respective CGST and SGST Acts</a:t>
            </a:r>
          </a:p>
          <a:p>
            <a:endParaRPr lang="en-IN"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24</a:t>
            </a:fld>
            <a:endParaRPr lang="en-US" dirty="0"/>
          </a:p>
        </p:txBody>
      </p:sp>
      <p:sp>
        <p:nvSpPr>
          <p:cNvPr id="5" name="Footer Placeholder 4"/>
          <p:cNvSpPr>
            <a:spLocks noGrp="1"/>
          </p:cNvSpPr>
          <p:nvPr>
            <p:ph type="ftr" sz="quarter" idx="11"/>
          </p:nvPr>
        </p:nvSpPr>
        <p:spPr/>
        <p:txBody>
          <a:bodyPr/>
          <a:lstStyle/>
          <a:p>
            <a:r>
              <a:rPr lang="en-US"/>
              <a:t>© Indirect Taxes Committee, ICAI</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b="1" dirty="0">
                <a:effectLst>
                  <a:outerShdw blurRad="38100" dist="38100" dir="2700000" algn="tl">
                    <a:srgbClr val="000000">
                      <a:alpha val="43137"/>
                    </a:srgbClr>
                  </a:outerShdw>
                </a:effectLst>
                <a:latin typeface="+mn-lt"/>
              </a:rPr>
              <a:t>SEC 190 – CREDIT DISTRIBUTION BY AN ISD</a:t>
            </a:r>
          </a:p>
        </p:txBody>
      </p:sp>
      <p:sp>
        <p:nvSpPr>
          <p:cNvPr id="3" name="Content Placeholder 2"/>
          <p:cNvSpPr>
            <a:spLocks noGrp="1"/>
          </p:cNvSpPr>
          <p:nvPr>
            <p:ph idx="1"/>
          </p:nvPr>
        </p:nvSpPr>
        <p:spPr/>
        <p:txBody>
          <a:bodyPr/>
          <a:lstStyle/>
          <a:p>
            <a:pPr>
              <a:buFont typeface="Arial" pitchFamily="34" charset="0"/>
              <a:buChar char="•"/>
            </a:pPr>
            <a:r>
              <a:rPr lang="en-IN" dirty="0"/>
              <a:t> </a:t>
            </a:r>
            <a:r>
              <a:rPr lang="en-IN" sz="2400" dirty="0"/>
              <a:t>Applies to a taxable person registered as an ISD</a:t>
            </a:r>
          </a:p>
          <a:p>
            <a:pPr>
              <a:buFont typeface="Arial" pitchFamily="34" charset="0"/>
              <a:buChar char="•"/>
            </a:pPr>
            <a:r>
              <a:rPr lang="en-IN" sz="2400" dirty="0"/>
              <a:t> For services received prior to 01/07/2017 – even if invoice received on or after 01/07/2017 – credit is eligible for distribution under GST regime</a:t>
            </a:r>
          </a:p>
          <a:p>
            <a:pPr>
              <a:buNone/>
            </a:pPr>
            <a:endParaRPr lang="en-IN"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25</a:t>
            </a:fld>
            <a:endParaRPr lang="en-US" dirty="0"/>
          </a:p>
        </p:txBody>
      </p:sp>
      <p:sp>
        <p:nvSpPr>
          <p:cNvPr id="5" name="Footer Placeholder 4"/>
          <p:cNvSpPr>
            <a:spLocks noGrp="1"/>
          </p:cNvSpPr>
          <p:nvPr>
            <p:ph type="ftr" sz="quarter" idx="11"/>
          </p:nvPr>
        </p:nvSpPr>
        <p:spPr/>
        <p:txBody>
          <a:bodyPr/>
          <a:lstStyle/>
          <a:p>
            <a:r>
              <a:rPr lang="en-US"/>
              <a:t>© Indirect Taxes Committee, ICAI</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b="1" dirty="0">
                <a:effectLst>
                  <a:outerShdw blurRad="38100" dist="38100" dir="2700000" algn="tl">
                    <a:srgbClr val="000000">
                      <a:alpha val="43137"/>
                    </a:srgbClr>
                  </a:outerShdw>
                </a:effectLst>
                <a:latin typeface="+mn-lt"/>
              </a:rPr>
              <a:t>SEC 191 – TRANSFER OF UNUTILIZED CENVAT CREDIT FOR CENTRALIZED REGISTRATION</a:t>
            </a:r>
          </a:p>
        </p:txBody>
      </p:sp>
      <p:sp>
        <p:nvSpPr>
          <p:cNvPr id="3" name="Content Placeholder 2"/>
          <p:cNvSpPr>
            <a:spLocks noGrp="1"/>
          </p:cNvSpPr>
          <p:nvPr>
            <p:ph idx="1"/>
          </p:nvPr>
        </p:nvSpPr>
        <p:spPr/>
        <p:txBody>
          <a:bodyPr/>
          <a:lstStyle/>
          <a:p>
            <a:pPr>
              <a:buFont typeface="Arial" pitchFamily="34" charset="0"/>
              <a:buChar char="•"/>
            </a:pPr>
            <a:r>
              <a:rPr lang="en-IN" dirty="0"/>
              <a:t> </a:t>
            </a:r>
            <a:r>
              <a:rPr lang="en-IN" sz="2400" dirty="0"/>
              <a:t>Applies to Central laws only where person has centralized registration under service tax</a:t>
            </a:r>
          </a:p>
          <a:p>
            <a:pPr>
              <a:buFont typeface="Arial" pitchFamily="34" charset="0"/>
              <a:buChar char="•"/>
            </a:pPr>
            <a:r>
              <a:rPr lang="en-IN" sz="2400" dirty="0"/>
              <a:t> Provisions:</a:t>
            </a:r>
          </a:p>
          <a:p>
            <a:pPr marL="457200" indent="-457200">
              <a:buAutoNum type="arabicPeriod"/>
            </a:pPr>
            <a:r>
              <a:rPr lang="en-IN" sz="2400" dirty="0"/>
              <a:t>Credit shall be c/f in the last return</a:t>
            </a:r>
          </a:p>
          <a:p>
            <a:pPr marL="457200" indent="-457200">
              <a:buAutoNum type="arabicPeriod"/>
            </a:pPr>
            <a:r>
              <a:rPr lang="en-IN" sz="2400" dirty="0"/>
              <a:t>Return must be filed within 3 months from 01/07/2017</a:t>
            </a:r>
          </a:p>
          <a:p>
            <a:pPr marL="457200" indent="-457200">
              <a:buAutoNum type="arabicPeriod"/>
            </a:pPr>
            <a:r>
              <a:rPr lang="en-IN" sz="2400" dirty="0"/>
              <a:t>Credit may be transferred to any of the registered taxable person having same PAN for which centralized registration was obtained</a:t>
            </a:r>
          </a:p>
        </p:txBody>
      </p:sp>
      <p:sp>
        <p:nvSpPr>
          <p:cNvPr id="4" name="Slide Number Placeholder 3"/>
          <p:cNvSpPr>
            <a:spLocks noGrp="1"/>
          </p:cNvSpPr>
          <p:nvPr>
            <p:ph type="sldNum" sz="quarter" idx="12"/>
          </p:nvPr>
        </p:nvSpPr>
        <p:spPr/>
        <p:txBody>
          <a:bodyPr/>
          <a:lstStyle/>
          <a:p>
            <a:fld id="{4FAB73BC-B049-4115-A692-8D63A059BFB8}" type="slidenum">
              <a:rPr lang="en-US" smtClean="0"/>
              <a:pPr/>
              <a:t>26</a:t>
            </a:fld>
            <a:endParaRPr lang="en-US" dirty="0"/>
          </a:p>
        </p:txBody>
      </p:sp>
      <p:sp>
        <p:nvSpPr>
          <p:cNvPr id="5" name="Footer Placeholder 4"/>
          <p:cNvSpPr>
            <a:spLocks noGrp="1"/>
          </p:cNvSpPr>
          <p:nvPr>
            <p:ph type="ftr" sz="quarter" idx="11"/>
          </p:nvPr>
        </p:nvSpPr>
        <p:spPr/>
        <p:txBody>
          <a:bodyPr/>
          <a:lstStyle/>
          <a:p>
            <a:r>
              <a:rPr lang="en-US"/>
              <a:t>© Indirect Taxes Committee, ICAI</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b="1" dirty="0">
                <a:effectLst>
                  <a:outerShdw blurRad="38100" dist="38100" dir="2700000" algn="tl">
                    <a:srgbClr val="000000">
                      <a:alpha val="43137"/>
                    </a:srgbClr>
                  </a:outerShdw>
                </a:effectLst>
                <a:latin typeface="+mn-lt"/>
              </a:rPr>
              <a:t>SEC 197 – CENVAT CREDIT</a:t>
            </a:r>
          </a:p>
        </p:txBody>
      </p:sp>
      <p:sp>
        <p:nvSpPr>
          <p:cNvPr id="3" name="Content Placeholder 2"/>
          <p:cNvSpPr>
            <a:spLocks noGrp="1"/>
          </p:cNvSpPr>
          <p:nvPr>
            <p:ph idx="1"/>
          </p:nvPr>
        </p:nvSpPr>
        <p:spPr/>
        <p:txBody>
          <a:bodyPr>
            <a:normAutofit/>
          </a:bodyPr>
          <a:lstStyle/>
          <a:p>
            <a:pPr>
              <a:buFont typeface="Arial" pitchFamily="34" charset="0"/>
              <a:buChar char="•"/>
            </a:pPr>
            <a:r>
              <a:rPr lang="en-IN" sz="2400" dirty="0"/>
              <a:t> Where credit availed under earlier law reversed due to non payment of consideration within 3 months</a:t>
            </a:r>
          </a:p>
          <a:p>
            <a:pPr>
              <a:buFont typeface="Arial" pitchFamily="34" charset="0"/>
              <a:buChar char="•"/>
            </a:pPr>
            <a:r>
              <a:rPr lang="en-IN" sz="2400" dirty="0"/>
              <a:t> Can be reclaimed provided the payment is made within 3 months from appointed date</a:t>
            </a:r>
          </a:p>
        </p:txBody>
      </p:sp>
      <p:sp>
        <p:nvSpPr>
          <p:cNvPr id="4" name="Footer Placeholder 3"/>
          <p:cNvSpPr>
            <a:spLocks noGrp="1"/>
          </p:cNvSpPr>
          <p:nvPr>
            <p:ph type="ftr" sz="quarter" idx="11"/>
          </p:nvPr>
        </p:nvSpPr>
        <p:spPr/>
        <p:txBody>
          <a:bodyPr/>
          <a:lstStyle/>
          <a:p>
            <a:r>
              <a:rPr lang="en-US"/>
              <a:t>© Indirect Taxes Committee, ICAI</a:t>
            </a:r>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27</a:t>
            </a:fld>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6112" y="286603"/>
            <a:ext cx="10661904" cy="1450757"/>
          </a:xfrm>
        </p:spPr>
        <p:txBody>
          <a:bodyPr>
            <a:normAutofit/>
          </a:bodyPr>
          <a:lstStyle/>
          <a:p>
            <a:r>
              <a:rPr lang="en-IN" sz="3200" b="1" dirty="0">
                <a:effectLst>
                  <a:outerShdw blurRad="38100" dist="38100" dir="2700000" algn="tl">
                    <a:srgbClr val="000000">
                      <a:alpha val="43137"/>
                    </a:srgbClr>
                  </a:outerShdw>
                </a:effectLst>
                <a:latin typeface="+mn-lt"/>
              </a:rPr>
              <a:t>SEC 188 – TAXABILITY OF SUPPLY OF SERVICES IN CERTAIN CASES</a:t>
            </a:r>
          </a:p>
        </p:txBody>
      </p:sp>
      <p:sp>
        <p:nvSpPr>
          <p:cNvPr id="3" name="Content Placeholder 2"/>
          <p:cNvSpPr>
            <a:spLocks noGrp="1"/>
          </p:cNvSpPr>
          <p:nvPr>
            <p:ph idx="1"/>
          </p:nvPr>
        </p:nvSpPr>
        <p:spPr/>
        <p:txBody>
          <a:bodyPr>
            <a:normAutofit/>
          </a:bodyPr>
          <a:lstStyle/>
          <a:p>
            <a:pPr>
              <a:buFont typeface="Arial" pitchFamily="34" charset="0"/>
              <a:buChar char="•"/>
            </a:pPr>
            <a:r>
              <a:rPr lang="en-IN" sz="2400" dirty="0"/>
              <a:t> This deals with the Point of Taxation</a:t>
            </a:r>
          </a:p>
          <a:p>
            <a:pPr>
              <a:buFont typeface="Arial" pitchFamily="34" charset="0"/>
              <a:buChar char="•"/>
            </a:pPr>
            <a:r>
              <a:rPr lang="en-IN" sz="2400" dirty="0"/>
              <a:t> Where the POT arises under the erstwhile regime, tax to that extent to b paid under the earlier law</a:t>
            </a:r>
          </a:p>
        </p:txBody>
      </p:sp>
      <p:sp>
        <p:nvSpPr>
          <p:cNvPr id="4" name="Slide Number Placeholder 3"/>
          <p:cNvSpPr>
            <a:spLocks noGrp="1"/>
          </p:cNvSpPr>
          <p:nvPr>
            <p:ph type="sldNum" sz="quarter" idx="12"/>
          </p:nvPr>
        </p:nvSpPr>
        <p:spPr>
          <a:xfrm>
            <a:off x="10247930" y="6459785"/>
            <a:ext cx="1312025" cy="365125"/>
          </a:xfrm>
        </p:spPr>
        <p:txBody>
          <a:bodyPr/>
          <a:lstStyle/>
          <a:p>
            <a:fld id="{4FAB73BC-B049-4115-A692-8D63A059BFB8}" type="slidenum">
              <a:rPr lang="en-US" smtClean="0"/>
              <a:pPr/>
              <a:t>28</a:t>
            </a:fld>
            <a:endParaRPr lang="en-US" dirty="0"/>
          </a:p>
        </p:txBody>
      </p:sp>
      <p:sp>
        <p:nvSpPr>
          <p:cNvPr id="5" name="Footer Placeholder 4"/>
          <p:cNvSpPr>
            <a:spLocks noGrp="1"/>
          </p:cNvSpPr>
          <p:nvPr>
            <p:ph type="ftr" sz="quarter" idx="11"/>
          </p:nvPr>
        </p:nvSpPr>
        <p:spPr/>
        <p:txBody>
          <a:bodyPr/>
          <a:lstStyle/>
          <a:p>
            <a:r>
              <a:rPr lang="en-US"/>
              <a:t>© Indirect Taxes Committee, ICAI</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FAB73BC-B049-4115-A692-8D63A059BFB8}" type="slidenum">
              <a:rPr lang="en-US" smtClean="0"/>
              <a:pPr/>
              <a:t>29</a:t>
            </a:fld>
            <a:endParaRPr lang="en-US" dirty="0"/>
          </a:p>
        </p:txBody>
      </p:sp>
      <p:sp>
        <p:nvSpPr>
          <p:cNvPr id="5" name="Rectangle 4"/>
          <p:cNvSpPr/>
          <p:nvPr/>
        </p:nvSpPr>
        <p:spPr>
          <a:xfrm>
            <a:off x="3759200" y="3964750"/>
            <a:ext cx="7924800" cy="1852815"/>
          </a:xfrm>
          <a:prstGeom prst="rect">
            <a:avLst/>
          </a:prstGeom>
        </p:spPr>
        <p:txBody>
          <a:bodyPr wrap="square">
            <a:spAutoFit/>
          </a:bodyPr>
          <a:lstStyle/>
          <a:p>
            <a:pPr>
              <a:lnSpc>
                <a:spcPct val="200000"/>
              </a:lnSpc>
              <a:buNone/>
              <a:defRPr/>
            </a:pPr>
            <a:r>
              <a:rPr lang="en-US" sz="2000" b="1" dirty="0">
                <a:solidFill>
                  <a:schemeClr val="tx1">
                    <a:lumMod val="65000"/>
                    <a:lumOff val="35000"/>
                  </a:schemeClr>
                </a:solidFill>
                <a:effectLst>
                  <a:outerShdw blurRad="38100" dist="38100" dir="2700000" algn="tl">
                    <a:srgbClr val="000000">
                      <a:alpha val="43137"/>
                    </a:srgbClr>
                  </a:outerShdw>
                </a:effectLst>
              </a:rPr>
              <a:t>For any Clarification, Please Contact </a:t>
            </a:r>
          </a:p>
          <a:p>
            <a:pPr>
              <a:lnSpc>
                <a:spcPct val="200000"/>
              </a:lnSpc>
              <a:buNone/>
              <a:defRPr/>
            </a:pPr>
            <a:r>
              <a:rPr lang="en-US" altLang="zh-TW" sz="2000" b="1" dirty="0">
                <a:solidFill>
                  <a:schemeClr val="tx1">
                    <a:lumMod val="65000"/>
                    <a:lumOff val="35000"/>
                  </a:schemeClr>
                </a:solidFill>
                <a:effectLst>
                  <a:outerShdw blurRad="38100" dist="38100" dir="2700000" algn="tl">
                    <a:srgbClr val="000000">
                      <a:alpha val="43137"/>
                    </a:srgbClr>
                  </a:outerShdw>
                </a:effectLst>
              </a:rPr>
              <a:t>Indirect Taxes Committee of ICAI</a:t>
            </a:r>
          </a:p>
          <a:p>
            <a:pPr>
              <a:lnSpc>
                <a:spcPct val="200000"/>
              </a:lnSpc>
              <a:buNone/>
              <a:defRPr/>
            </a:pPr>
            <a:r>
              <a:rPr lang="en-US" altLang="zh-TW" sz="2000" b="1" dirty="0">
                <a:solidFill>
                  <a:schemeClr val="tx1">
                    <a:lumMod val="65000"/>
                    <a:lumOff val="35000"/>
                  </a:schemeClr>
                </a:solidFill>
                <a:effectLst>
                  <a:outerShdw blurRad="38100" dist="38100" dir="2700000" algn="tl">
                    <a:srgbClr val="000000">
                      <a:alpha val="43137"/>
                    </a:srgbClr>
                  </a:outerShdw>
                </a:effectLst>
              </a:rPr>
              <a:t>Email: </a:t>
            </a:r>
            <a:r>
              <a:rPr lang="en-US" altLang="zh-TW" sz="2000" b="1" dirty="0">
                <a:solidFill>
                  <a:schemeClr val="tx2">
                    <a:lumMod val="75000"/>
                  </a:schemeClr>
                </a:solidFill>
                <a:effectLst>
                  <a:outerShdw blurRad="38100" dist="38100" dir="2700000" algn="tl">
                    <a:srgbClr val="000000">
                      <a:alpha val="43137"/>
                    </a:srgbClr>
                  </a:outerShdw>
                </a:effectLst>
                <a:hlinkClick r:id="rId3"/>
              </a:rPr>
              <a:t>idtc@icai.in</a:t>
            </a:r>
            <a:r>
              <a:rPr lang="en-US" altLang="zh-TW" sz="2000" b="1" dirty="0">
                <a:solidFill>
                  <a:schemeClr val="tx2">
                    <a:lumMod val="75000"/>
                  </a:schemeClr>
                </a:solidFill>
                <a:effectLst>
                  <a:outerShdw blurRad="38100" dist="38100" dir="2700000" algn="tl">
                    <a:srgbClr val="000000">
                      <a:alpha val="43137"/>
                    </a:srgbClr>
                  </a:outerShdw>
                </a:effectLst>
              </a:rPr>
              <a:t> </a:t>
            </a:r>
            <a:r>
              <a:rPr lang="en-US" altLang="zh-TW" sz="2000" b="1" dirty="0">
                <a:effectLst>
                  <a:outerShdw blurRad="38100" dist="38100" dir="2700000" algn="tl">
                    <a:srgbClr val="000000">
                      <a:alpha val="43137"/>
                    </a:srgbClr>
                  </a:outerShdw>
                </a:effectLst>
              </a:rPr>
              <a:t>;</a:t>
            </a:r>
            <a:r>
              <a:rPr lang="en-US" altLang="zh-TW" sz="2000" b="1" dirty="0">
                <a:solidFill>
                  <a:schemeClr val="tx1">
                    <a:lumMod val="65000"/>
                    <a:lumOff val="35000"/>
                  </a:schemeClr>
                </a:solidFill>
                <a:effectLst>
                  <a:outerShdw blurRad="38100" dist="38100" dir="2700000" algn="tl">
                    <a:srgbClr val="000000">
                      <a:alpha val="43137"/>
                    </a:srgbClr>
                  </a:outerShdw>
                </a:effectLst>
              </a:rPr>
              <a:t> Website: </a:t>
            </a:r>
            <a:r>
              <a:rPr lang="en-US" altLang="zh-TW" sz="2000" b="1" dirty="0">
                <a:solidFill>
                  <a:schemeClr val="tx1">
                    <a:lumMod val="65000"/>
                    <a:lumOff val="35000"/>
                  </a:schemeClr>
                </a:solidFill>
                <a:effectLst>
                  <a:outerShdw blurRad="38100" dist="38100" dir="2700000" algn="tl">
                    <a:srgbClr val="000000">
                      <a:alpha val="43137"/>
                    </a:srgbClr>
                  </a:outerShdw>
                </a:effectLst>
                <a:hlinkClick r:id="rId4"/>
              </a:rPr>
              <a:t>www.idtc.icai.org</a:t>
            </a:r>
            <a:endParaRPr lang="en-US" altLang="zh-TW" sz="2000" b="1" dirty="0">
              <a:solidFill>
                <a:schemeClr val="tx1">
                  <a:lumMod val="65000"/>
                  <a:lumOff val="35000"/>
                </a:schemeClr>
              </a:solidFill>
              <a:effectLst>
                <a:outerShdw blurRad="38100" dist="38100" dir="2700000" algn="tl">
                  <a:srgbClr val="000000">
                    <a:alpha val="43137"/>
                  </a:srgbClr>
                </a:outerShdw>
              </a:effectLst>
            </a:endParaRPr>
          </a:p>
        </p:txBody>
      </p:sp>
      <p:sp>
        <p:nvSpPr>
          <p:cNvPr id="6" name="Rectangle 5"/>
          <p:cNvSpPr/>
          <p:nvPr/>
        </p:nvSpPr>
        <p:spPr>
          <a:xfrm>
            <a:off x="3772951" y="2275070"/>
            <a:ext cx="4792402" cy="1419619"/>
          </a:xfrm>
          <a:prstGeom prst="rect">
            <a:avLst/>
          </a:prstGeom>
        </p:spPr>
        <p:txBody>
          <a:bodyPr wrap="none">
            <a:spAutoFit/>
          </a:bodyPr>
          <a:lstStyle/>
          <a:p>
            <a:pPr algn="ctr" defTabSz="914400">
              <a:defRPr/>
            </a:pPr>
            <a:r>
              <a:rPr lang="en-US" sz="8625" dirty="0">
                <a:ln w="0"/>
                <a:solidFill>
                  <a:schemeClr val="tx2">
                    <a:lumMod val="75000"/>
                  </a:schemeClr>
                </a:solidFill>
                <a:effectLst>
                  <a:outerShdw blurRad="38100" dist="25400" dir="5400000" algn="ctr" rotWithShape="0">
                    <a:srgbClr val="6E747A">
                      <a:alpha val="43000"/>
                    </a:srgbClr>
                  </a:outerShdw>
                </a:effectLst>
              </a:rPr>
              <a:t>Thank You</a:t>
            </a:r>
            <a:endParaRPr lang="en-IN" sz="8625" dirty="0">
              <a:ln w="0"/>
              <a:solidFill>
                <a:schemeClr val="tx2">
                  <a:lumMod val="75000"/>
                </a:schemeClr>
              </a:solidFill>
              <a:effectLst>
                <a:outerShdw blurRad="38100" dist="25400" dir="5400000" algn="ctr" rotWithShape="0">
                  <a:srgbClr val="6E747A">
                    <a:alpha val="43000"/>
                  </a:srgbClr>
                </a:outerShdw>
              </a:effectLst>
            </a:endParaRPr>
          </a:p>
        </p:txBody>
      </p:sp>
      <p:pic>
        <p:nvPicPr>
          <p:cNvPr id="7" name="Picture 6"/>
          <p:cNvPicPr>
            <a:picLocks noChangeAspect="1"/>
          </p:cNvPicPr>
          <p:nvPr/>
        </p:nvPicPr>
        <p:blipFill rotWithShape="1">
          <a:blip r:embed="rId5"/>
          <a:srcRect l="-1170" r="9237"/>
          <a:stretch/>
        </p:blipFill>
        <p:spPr>
          <a:xfrm>
            <a:off x="1009650" y="4160595"/>
            <a:ext cx="1319648" cy="1228715"/>
          </a:xfrm>
          <a:prstGeom prst="ellipse">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Footer Placeholder 3"/>
          <p:cNvSpPr txBox="1">
            <a:spLocks/>
          </p:cNvSpPr>
          <p:nvPr/>
        </p:nvSpPr>
        <p:spPr>
          <a:xfrm>
            <a:off x="301562" y="5462462"/>
            <a:ext cx="3439350" cy="426274"/>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IN" dirty="0">
                <a:solidFill>
                  <a:schemeClr val="tx1"/>
                </a:solidFill>
                <a:effectLst>
                  <a:outerShdw blurRad="38100" dist="38100" dir="2700000" algn="tl">
                    <a:srgbClr val="000000">
                      <a:alpha val="43137"/>
                    </a:srgbClr>
                  </a:outerShdw>
                </a:effectLst>
              </a:rPr>
              <a:t>© Indirect Taxes Committee, ICAI</a:t>
            </a:r>
          </a:p>
        </p:txBody>
      </p:sp>
      <p:sp>
        <p:nvSpPr>
          <p:cNvPr id="12" name="Footer Placeholder 11"/>
          <p:cNvSpPr>
            <a:spLocks noGrp="1"/>
          </p:cNvSpPr>
          <p:nvPr>
            <p:ph type="ftr" sz="quarter" idx="11"/>
          </p:nvPr>
        </p:nvSpPr>
        <p:spPr/>
        <p:txBody>
          <a:bodyPr/>
          <a:lstStyle/>
          <a:p>
            <a:r>
              <a:rPr lang="en-US"/>
              <a:t>© Indirect Taxes Committee, ICAI</a:t>
            </a:r>
            <a:endParaRPr lang="en-US" dirty="0"/>
          </a:p>
        </p:txBody>
      </p:sp>
    </p:spTree>
    <p:extLst>
      <p:ext uri="{BB962C8B-B14F-4D97-AF65-F5344CB8AC3E}">
        <p14:creationId xmlns:p14="http://schemas.microsoft.com/office/powerpoint/2010/main" val="19685943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657</TotalTime>
  <Words>3068</Words>
  <Application>Microsoft Office PowerPoint</Application>
  <PresentationFormat>Widescreen</PresentationFormat>
  <Paragraphs>294</Paragraphs>
  <Slides>29</Slides>
  <Notes>24</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29</vt:i4>
      </vt:variant>
    </vt:vector>
  </HeadingPairs>
  <TitlesOfParts>
    <vt:vector size="40" baseType="lpstr">
      <vt:lpstr>新細明體</vt:lpstr>
      <vt:lpstr>Aharoni</vt:lpstr>
      <vt:lpstr>Algerian</vt:lpstr>
      <vt:lpstr>Arial</vt:lpstr>
      <vt:lpstr>Bodoni MT</vt:lpstr>
      <vt:lpstr>Calibri</vt:lpstr>
      <vt:lpstr>Calibri Light</vt:lpstr>
      <vt:lpstr>Century Gothic</vt:lpstr>
      <vt:lpstr>Dotum (Body)</vt:lpstr>
      <vt:lpstr>Office Theme</vt:lpstr>
      <vt:lpstr>Retrospect</vt:lpstr>
      <vt:lpstr>HOW TO FILE LAST RETURN PRE- GST (IMPORTANCE OF LAST RETURN UNDER SERVICE TAX  i.e. CURRENT REGIME AND RELEVANT RECONCILIATION)  1st RETURN IN GST (IMPORTANCE OF 1st  RETURN AND AUTOMATION ETC.)  GST RECONCILIATION PRE-GST &amp; POST GST </vt:lpstr>
      <vt:lpstr>RETURNS UNDER GST</vt:lpstr>
      <vt:lpstr>GSTR – 1 - SEC 32 </vt:lpstr>
      <vt:lpstr>GSTR – 1A </vt:lpstr>
      <vt:lpstr>GSTR – 2 - SEC 33 </vt:lpstr>
      <vt:lpstr>GSTR – 2A – RETURN RULE 2</vt:lpstr>
      <vt:lpstr>GSTR – 3 – SECTION 34 READ WITH RULE 3</vt:lpstr>
      <vt:lpstr>GSTR – 3A</vt:lpstr>
      <vt:lpstr>MATCHING OF ITC – SEC 37 </vt:lpstr>
      <vt:lpstr>MATCHING OF ITC – SEC 37 </vt:lpstr>
      <vt:lpstr>MATCHING OF ITC – SEC 37 </vt:lpstr>
      <vt:lpstr>GSTR – 9 – SEC 39</vt:lpstr>
      <vt:lpstr>STR – 10 – SEC 40</vt:lpstr>
      <vt:lpstr>MATCHING, REVERSAL &amp; RECLAIM OF ITC</vt:lpstr>
      <vt:lpstr>MATCHING, REVERSAL &amp; RECLAIM OF ITC                                                      ….  (Continued)</vt:lpstr>
      <vt:lpstr>MATCHING, REVERSAL &amp; RECLAIM OF ITC                                                      ….  (Continued)</vt:lpstr>
      <vt:lpstr>LATE FEE</vt:lpstr>
      <vt:lpstr>SEC 167 - CARRY FORWARD OF CENVAT CREDIT IN RETURN TO BE ALLOWED AS TAX CREDIT IN GST</vt:lpstr>
      <vt:lpstr>SEC 168 - UNAVAILED CENVAT CREDIT ON CAPITAL GOODS NOT CARRY FORWARD IN RETURN TO BE ALLOWED IN GST IN CERTAIN SITUATION</vt:lpstr>
      <vt:lpstr>SEC 169 - CREDIT OF ELIGIBLE DUTIES AND TAXES IN RESPECT OF INPUTS HELD IN STOCK TO BE ALLOWED IN CERTAIN SITUATIONS </vt:lpstr>
      <vt:lpstr>SEC 170 – CREDIT TO BE ALLOWED IN CERTAIN SITUATIONS</vt:lpstr>
      <vt:lpstr>SEC 171 – CREDIT IN RESPECT OF INPUT SERVICES DURING TRANSIT</vt:lpstr>
      <vt:lpstr>SEC 172 - CREDIT OF ELIGIBLE DUTIES AND TAXES ON INPUTS HELD IN STOCK TO BE ALLOWED TO A TAXABLE PERSON SWITCHING OVER FROM COMPOSITION SCHEME</vt:lpstr>
      <vt:lpstr>Sec 185 - REVISION OF RETURNS</vt:lpstr>
      <vt:lpstr>SEC 190 – CREDIT DISTRIBUTION BY AN ISD</vt:lpstr>
      <vt:lpstr>SEC 191 – TRANSFER OF UNUTILIZED CENVAT CREDIT FOR CENTRALIZED REGISTRATION</vt:lpstr>
      <vt:lpstr>SEC 197 – CENVAT CREDIT</vt:lpstr>
      <vt:lpstr>SEC 188 – TAXABILITY OF SUPPLY OF SERVICES IN CERTAIN CASES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LETS  JOIN  HANDS</dc:title>
  <dc:creator>Mayank Agarwalla</dc:creator>
  <cp:lastModifiedBy>idtc@icai.in</cp:lastModifiedBy>
  <cp:revision>143</cp:revision>
  <dcterms:created xsi:type="dcterms:W3CDTF">2015-11-05T05:17:25Z</dcterms:created>
  <dcterms:modified xsi:type="dcterms:W3CDTF">2017-03-09T10:27:10Z</dcterms:modified>
</cp:coreProperties>
</file>