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Lst>
  <p:notesMasterIdLst>
    <p:notesMasterId r:id="rId30"/>
  </p:notesMasterIdLst>
  <p:sldIdLst>
    <p:sldId id="259" r:id="rId3"/>
    <p:sldId id="261" r:id="rId4"/>
    <p:sldId id="262" r:id="rId5"/>
    <p:sldId id="263" r:id="rId6"/>
    <p:sldId id="264" r:id="rId7"/>
    <p:sldId id="265" r:id="rId8"/>
    <p:sldId id="266" r:id="rId9"/>
    <p:sldId id="267" r:id="rId10"/>
    <p:sldId id="268" r:id="rId11"/>
    <p:sldId id="269" r:id="rId12"/>
    <p:sldId id="270" r:id="rId13"/>
    <p:sldId id="271" r:id="rId14"/>
    <p:sldId id="272" r:id="rId15"/>
    <p:sldId id="273" r:id="rId16"/>
    <p:sldId id="274" r:id="rId17"/>
    <p:sldId id="275" r:id="rId18"/>
    <p:sldId id="276" r:id="rId19"/>
    <p:sldId id="277" r:id="rId20"/>
    <p:sldId id="278" r:id="rId21"/>
    <p:sldId id="280" r:id="rId22"/>
    <p:sldId id="281" r:id="rId23"/>
    <p:sldId id="282" r:id="rId24"/>
    <p:sldId id="283" r:id="rId25"/>
    <p:sldId id="284" r:id="rId26"/>
    <p:sldId id="285" r:id="rId27"/>
    <p:sldId id="286" r:id="rId28"/>
    <p:sldId id="260"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3" d="100"/>
          <a:sy n="63" d="100"/>
        </p:scale>
        <p:origin x="480" y="6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8E77565-063D-44F7-8D67-D46CB350155C}" type="doc">
      <dgm:prSet loTypeId="urn:microsoft.com/office/officeart/2005/8/layout/lProcess2" loCatId="list" qsTypeId="urn:microsoft.com/office/officeart/2005/8/quickstyle/simple1" qsCatId="simple" csTypeId="urn:microsoft.com/office/officeart/2005/8/colors/accent1_2" csCatId="accent1" phldr="1"/>
      <dgm:spPr/>
      <dgm:t>
        <a:bodyPr/>
        <a:lstStyle/>
        <a:p>
          <a:endParaRPr lang="en-US"/>
        </a:p>
      </dgm:t>
    </dgm:pt>
    <dgm:pt modelId="{FB24F015-0D25-4815-BADE-BACFCB521367}">
      <dgm:prSet phldrT="[Text]"/>
      <dgm:spPr/>
      <dgm:t>
        <a:bodyPr/>
        <a:lstStyle/>
        <a:p>
          <a:r>
            <a:rPr lang="en-US" dirty="0"/>
            <a:t>Manufacturer</a:t>
          </a:r>
        </a:p>
      </dgm:t>
    </dgm:pt>
    <dgm:pt modelId="{8207CD67-3981-44C2-B7BA-6BE967F4528E}" type="parTrans" cxnId="{6791CC71-6173-4674-9581-321370C85CFA}">
      <dgm:prSet/>
      <dgm:spPr/>
      <dgm:t>
        <a:bodyPr/>
        <a:lstStyle/>
        <a:p>
          <a:endParaRPr lang="en-US"/>
        </a:p>
      </dgm:t>
    </dgm:pt>
    <dgm:pt modelId="{1FEA5F7B-0AE6-4447-AE1F-B66A32B856D3}" type="sibTrans" cxnId="{6791CC71-6173-4674-9581-321370C85CFA}">
      <dgm:prSet/>
      <dgm:spPr/>
      <dgm:t>
        <a:bodyPr/>
        <a:lstStyle/>
        <a:p>
          <a:endParaRPr lang="en-US"/>
        </a:p>
      </dgm:t>
    </dgm:pt>
    <dgm:pt modelId="{908B13A0-8CDD-4AB4-93B5-9D8D609F1B98}">
      <dgm:prSet phldrT="[Text]"/>
      <dgm:spPr/>
      <dgm:t>
        <a:bodyPr/>
        <a:lstStyle/>
        <a:p>
          <a:r>
            <a:rPr lang="en-US" dirty="0"/>
            <a:t>Mfg and selling exempted goods</a:t>
          </a:r>
        </a:p>
      </dgm:t>
    </dgm:pt>
    <dgm:pt modelId="{E81B0E0D-5CF2-43CE-8F9E-23607228FB59}" type="parTrans" cxnId="{348CDC28-741A-4FF1-A249-EB0CDFC6E65A}">
      <dgm:prSet/>
      <dgm:spPr/>
      <dgm:t>
        <a:bodyPr/>
        <a:lstStyle/>
        <a:p>
          <a:endParaRPr lang="en-US"/>
        </a:p>
      </dgm:t>
    </dgm:pt>
    <dgm:pt modelId="{F9454CA2-8A2B-4CBB-AC5C-BD300B647E8F}" type="sibTrans" cxnId="{348CDC28-741A-4FF1-A249-EB0CDFC6E65A}">
      <dgm:prSet/>
      <dgm:spPr/>
      <dgm:t>
        <a:bodyPr/>
        <a:lstStyle/>
        <a:p>
          <a:endParaRPr lang="en-US"/>
        </a:p>
      </dgm:t>
    </dgm:pt>
    <dgm:pt modelId="{4A95FA6F-97C7-494B-8438-E93D40BEC850}">
      <dgm:prSet phldrT="[Text]"/>
      <dgm:spPr/>
      <dgm:t>
        <a:bodyPr/>
        <a:lstStyle/>
        <a:p>
          <a:r>
            <a:rPr lang="en-US" dirty="0"/>
            <a:t>May be registered under Central excise but not VAT or vice-versa</a:t>
          </a:r>
        </a:p>
      </dgm:t>
    </dgm:pt>
    <dgm:pt modelId="{C1C476FC-0CF9-4E8E-8667-8EE6F1FE1C64}" type="parTrans" cxnId="{C2EB8099-2452-4E97-88D3-BE1AB85C198F}">
      <dgm:prSet/>
      <dgm:spPr/>
      <dgm:t>
        <a:bodyPr/>
        <a:lstStyle/>
        <a:p>
          <a:endParaRPr lang="en-US"/>
        </a:p>
      </dgm:t>
    </dgm:pt>
    <dgm:pt modelId="{D04CDAFC-B1F4-47CA-B9B0-6F892480ACC7}" type="sibTrans" cxnId="{C2EB8099-2452-4E97-88D3-BE1AB85C198F}">
      <dgm:prSet/>
      <dgm:spPr/>
      <dgm:t>
        <a:bodyPr/>
        <a:lstStyle/>
        <a:p>
          <a:endParaRPr lang="en-US"/>
        </a:p>
      </dgm:t>
    </dgm:pt>
    <dgm:pt modelId="{4E817AFF-B311-4301-BB8D-50A4D9F2CED3}">
      <dgm:prSet phldrT="[Text]"/>
      <dgm:spPr/>
      <dgm:t>
        <a:bodyPr/>
        <a:lstStyle/>
        <a:p>
          <a:r>
            <a:rPr lang="en-US" dirty="0"/>
            <a:t>Service provider </a:t>
          </a:r>
        </a:p>
      </dgm:t>
    </dgm:pt>
    <dgm:pt modelId="{48A8C41F-7F04-4053-A419-6A366481C16D}" type="parTrans" cxnId="{063DB407-D709-453B-96A9-BB6FB02C62C2}">
      <dgm:prSet/>
      <dgm:spPr/>
      <dgm:t>
        <a:bodyPr/>
        <a:lstStyle/>
        <a:p>
          <a:endParaRPr lang="en-US"/>
        </a:p>
      </dgm:t>
    </dgm:pt>
    <dgm:pt modelId="{F27F5E6F-D281-425B-BCB4-D4986F780FE5}" type="sibTrans" cxnId="{063DB407-D709-453B-96A9-BB6FB02C62C2}">
      <dgm:prSet/>
      <dgm:spPr/>
      <dgm:t>
        <a:bodyPr/>
        <a:lstStyle/>
        <a:p>
          <a:endParaRPr lang="en-US"/>
        </a:p>
      </dgm:t>
    </dgm:pt>
    <dgm:pt modelId="{67D3DF06-8631-4789-896E-9C5BCAD9ECB8}">
      <dgm:prSet phldrT="[Text]"/>
      <dgm:spPr/>
      <dgm:t>
        <a:bodyPr/>
        <a:lstStyle/>
        <a:p>
          <a:r>
            <a:rPr lang="en-US" dirty="0"/>
            <a:t>Providing exempted service or  providing works contract service</a:t>
          </a:r>
        </a:p>
      </dgm:t>
    </dgm:pt>
    <dgm:pt modelId="{759B67F2-5EC8-458A-A22E-5919836FDD67}" type="parTrans" cxnId="{50CAC091-2B2B-4995-88B3-F94D3E24BDEE}">
      <dgm:prSet/>
      <dgm:spPr/>
      <dgm:t>
        <a:bodyPr/>
        <a:lstStyle/>
        <a:p>
          <a:endParaRPr lang="en-US"/>
        </a:p>
      </dgm:t>
    </dgm:pt>
    <dgm:pt modelId="{10C9CD1B-C48D-4B60-92D9-D7F8670DE491}" type="sibTrans" cxnId="{50CAC091-2B2B-4995-88B3-F94D3E24BDEE}">
      <dgm:prSet/>
      <dgm:spPr/>
      <dgm:t>
        <a:bodyPr/>
        <a:lstStyle/>
        <a:p>
          <a:endParaRPr lang="en-US"/>
        </a:p>
      </dgm:t>
    </dgm:pt>
    <dgm:pt modelId="{AA55096A-1427-470A-AEA0-EF5C4FCC6F0F}">
      <dgm:prSet phldrT="[Text]"/>
      <dgm:spPr/>
      <dgm:t>
        <a:bodyPr/>
        <a:lstStyle/>
        <a:p>
          <a:r>
            <a:rPr lang="en-US" dirty="0"/>
            <a:t>May be registered under state VAT act but not under service tax laws since no C.C available</a:t>
          </a:r>
        </a:p>
      </dgm:t>
    </dgm:pt>
    <dgm:pt modelId="{E99BA244-0B1D-4D6A-AE4F-114BE798B672}" type="parTrans" cxnId="{EE20E6A3-70FD-4600-B1ED-4897C9CEF511}">
      <dgm:prSet/>
      <dgm:spPr/>
      <dgm:t>
        <a:bodyPr/>
        <a:lstStyle/>
        <a:p>
          <a:endParaRPr lang="en-US"/>
        </a:p>
      </dgm:t>
    </dgm:pt>
    <dgm:pt modelId="{23504E62-7CB0-4D88-9DAE-ACB918FB12DC}" type="sibTrans" cxnId="{EE20E6A3-70FD-4600-B1ED-4897C9CEF511}">
      <dgm:prSet/>
      <dgm:spPr/>
      <dgm:t>
        <a:bodyPr/>
        <a:lstStyle/>
        <a:p>
          <a:endParaRPr lang="en-US"/>
        </a:p>
      </dgm:t>
    </dgm:pt>
    <dgm:pt modelId="{488F27E5-A807-4059-B17A-B69D0225B878}">
      <dgm:prSet phldrT="[Text]"/>
      <dgm:spPr/>
      <dgm:t>
        <a:bodyPr/>
        <a:lstStyle/>
        <a:p>
          <a:r>
            <a:rPr lang="en-US" dirty="0"/>
            <a:t>Trader</a:t>
          </a:r>
        </a:p>
      </dgm:t>
    </dgm:pt>
    <dgm:pt modelId="{69431CC6-DB74-4483-9073-AF8B11A6C587}" type="parTrans" cxnId="{2ECD3947-0BB1-46D0-A105-A5FD06A59D47}">
      <dgm:prSet/>
      <dgm:spPr/>
      <dgm:t>
        <a:bodyPr/>
        <a:lstStyle/>
        <a:p>
          <a:endParaRPr lang="en-US"/>
        </a:p>
      </dgm:t>
    </dgm:pt>
    <dgm:pt modelId="{3228892D-2F3E-46A7-9A27-77D23270370D}" type="sibTrans" cxnId="{2ECD3947-0BB1-46D0-A105-A5FD06A59D47}">
      <dgm:prSet/>
      <dgm:spPr/>
      <dgm:t>
        <a:bodyPr/>
        <a:lstStyle/>
        <a:p>
          <a:endParaRPr lang="en-US"/>
        </a:p>
      </dgm:t>
    </dgm:pt>
    <dgm:pt modelId="{23C8B5CD-FD09-4AAF-B566-D0158DAC0FA2}">
      <dgm:prSet phldrT="[Text]"/>
      <dgm:spPr/>
      <dgm:t>
        <a:bodyPr/>
        <a:lstStyle/>
        <a:p>
          <a:r>
            <a:rPr lang="en-US" dirty="0"/>
            <a:t>Engaged in sale of exempted goods only</a:t>
          </a:r>
        </a:p>
      </dgm:t>
    </dgm:pt>
    <dgm:pt modelId="{25403EC6-7F36-4F7B-A207-190FADCA2EA4}" type="parTrans" cxnId="{FAD026AC-1E47-4AED-ABA8-1B2ED2953509}">
      <dgm:prSet/>
      <dgm:spPr/>
      <dgm:t>
        <a:bodyPr/>
        <a:lstStyle/>
        <a:p>
          <a:endParaRPr lang="en-US"/>
        </a:p>
      </dgm:t>
    </dgm:pt>
    <dgm:pt modelId="{4096EEE5-1F57-40D3-92AB-E4760B78C33A}" type="sibTrans" cxnId="{FAD026AC-1E47-4AED-ABA8-1B2ED2953509}">
      <dgm:prSet/>
      <dgm:spPr/>
      <dgm:t>
        <a:bodyPr/>
        <a:lstStyle/>
        <a:p>
          <a:endParaRPr lang="en-US"/>
        </a:p>
      </dgm:t>
    </dgm:pt>
    <dgm:pt modelId="{B1D1258D-97A9-4B90-9D84-C722E1E4C75C}" type="pres">
      <dgm:prSet presAssocID="{F8E77565-063D-44F7-8D67-D46CB350155C}" presName="theList" presStyleCnt="0">
        <dgm:presLayoutVars>
          <dgm:dir/>
          <dgm:animLvl val="lvl"/>
          <dgm:resizeHandles val="exact"/>
        </dgm:presLayoutVars>
      </dgm:prSet>
      <dgm:spPr/>
    </dgm:pt>
    <dgm:pt modelId="{C90FF709-A0A3-48EB-832E-7E55CCC1ACDD}" type="pres">
      <dgm:prSet presAssocID="{FB24F015-0D25-4815-BADE-BACFCB521367}" presName="compNode" presStyleCnt="0"/>
      <dgm:spPr/>
    </dgm:pt>
    <dgm:pt modelId="{441F33EA-A66C-486E-B765-FD6F582B3D36}" type="pres">
      <dgm:prSet presAssocID="{FB24F015-0D25-4815-BADE-BACFCB521367}" presName="aNode" presStyleLbl="bgShp" presStyleIdx="0" presStyleCnt="3" custScaleX="99909"/>
      <dgm:spPr/>
    </dgm:pt>
    <dgm:pt modelId="{E54BD946-9368-4592-9449-AF4D2D6FDBAF}" type="pres">
      <dgm:prSet presAssocID="{FB24F015-0D25-4815-BADE-BACFCB521367}" presName="textNode" presStyleLbl="bgShp" presStyleIdx="0" presStyleCnt="3"/>
      <dgm:spPr/>
    </dgm:pt>
    <dgm:pt modelId="{40B7EB83-0649-4CFC-8F12-0F7E058E9F33}" type="pres">
      <dgm:prSet presAssocID="{FB24F015-0D25-4815-BADE-BACFCB521367}" presName="compChildNode" presStyleCnt="0"/>
      <dgm:spPr/>
    </dgm:pt>
    <dgm:pt modelId="{E9150CC9-0954-4372-92C6-94719EB5F533}" type="pres">
      <dgm:prSet presAssocID="{FB24F015-0D25-4815-BADE-BACFCB521367}" presName="theInnerList" presStyleCnt="0"/>
      <dgm:spPr/>
    </dgm:pt>
    <dgm:pt modelId="{D061CDA5-B57A-4B65-806A-19884CC01C90}" type="pres">
      <dgm:prSet presAssocID="{908B13A0-8CDD-4AB4-93B5-9D8D609F1B98}" presName="childNode" presStyleLbl="node1" presStyleIdx="0" presStyleCnt="5" custScaleX="109651">
        <dgm:presLayoutVars>
          <dgm:bulletEnabled val="1"/>
        </dgm:presLayoutVars>
      </dgm:prSet>
      <dgm:spPr/>
    </dgm:pt>
    <dgm:pt modelId="{322DD3DB-C1D5-4E4C-8DC7-E13BE20BE4DF}" type="pres">
      <dgm:prSet presAssocID="{908B13A0-8CDD-4AB4-93B5-9D8D609F1B98}" presName="aSpace2" presStyleCnt="0"/>
      <dgm:spPr/>
    </dgm:pt>
    <dgm:pt modelId="{F3500DCF-E672-4D50-876A-3CAE46C38AAB}" type="pres">
      <dgm:prSet presAssocID="{4A95FA6F-97C7-494B-8438-E93D40BEC850}" presName="childNode" presStyleLbl="node1" presStyleIdx="1" presStyleCnt="5" custScaleX="109651">
        <dgm:presLayoutVars>
          <dgm:bulletEnabled val="1"/>
        </dgm:presLayoutVars>
      </dgm:prSet>
      <dgm:spPr/>
    </dgm:pt>
    <dgm:pt modelId="{BFCF1FB6-18DA-4C9F-B270-01A5A33D1A09}" type="pres">
      <dgm:prSet presAssocID="{FB24F015-0D25-4815-BADE-BACFCB521367}" presName="aSpace" presStyleCnt="0"/>
      <dgm:spPr/>
    </dgm:pt>
    <dgm:pt modelId="{6A7A9267-7440-473C-83AD-21A5B0C31C46}" type="pres">
      <dgm:prSet presAssocID="{4E817AFF-B311-4301-BB8D-50A4D9F2CED3}" presName="compNode" presStyleCnt="0"/>
      <dgm:spPr/>
    </dgm:pt>
    <dgm:pt modelId="{DE93FFF8-372D-48C5-B50C-3E1867B0EB82}" type="pres">
      <dgm:prSet presAssocID="{4E817AFF-B311-4301-BB8D-50A4D9F2CED3}" presName="aNode" presStyleLbl="bgShp" presStyleIdx="1" presStyleCnt="3" custScaleX="127304"/>
      <dgm:spPr/>
    </dgm:pt>
    <dgm:pt modelId="{788440A3-3925-4AA8-8685-5E33C4157D79}" type="pres">
      <dgm:prSet presAssocID="{4E817AFF-B311-4301-BB8D-50A4D9F2CED3}" presName="textNode" presStyleLbl="bgShp" presStyleIdx="1" presStyleCnt="3"/>
      <dgm:spPr/>
    </dgm:pt>
    <dgm:pt modelId="{4FCF28AC-8CF2-40BC-8EBB-5EC8A1C85C6E}" type="pres">
      <dgm:prSet presAssocID="{4E817AFF-B311-4301-BB8D-50A4D9F2CED3}" presName="compChildNode" presStyleCnt="0"/>
      <dgm:spPr/>
    </dgm:pt>
    <dgm:pt modelId="{6E92AD7D-4036-4306-B369-F8E3E689364B}" type="pres">
      <dgm:prSet presAssocID="{4E817AFF-B311-4301-BB8D-50A4D9F2CED3}" presName="theInnerList" presStyleCnt="0"/>
      <dgm:spPr/>
    </dgm:pt>
    <dgm:pt modelId="{3A78AFBC-0FE9-4D19-A902-1F1CBF91CD0B}" type="pres">
      <dgm:prSet presAssocID="{67D3DF06-8631-4789-896E-9C5BCAD9ECB8}" presName="childNode" presStyleLbl="node1" presStyleIdx="2" presStyleCnt="5" custScaleX="108115" custScaleY="124144">
        <dgm:presLayoutVars>
          <dgm:bulletEnabled val="1"/>
        </dgm:presLayoutVars>
      </dgm:prSet>
      <dgm:spPr/>
    </dgm:pt>
    <dgm:pt modelId="{48E57F44-F021-4680-A889-9BFD3A9AED8E}" type="pres">
      <dgm:prSet presAssocID="{67D3DF06-8631-4789-896E-9C5BCAD9ECB8}" presName="aSpace2" presStyleCnt="0"/>
      <dgm:spPr/>
    </dgm:pt>
    <dgm:pt modelId="{341B17A8-22B0-4177-A990-4EF4296A1AC3}" type="pres">
      <dgm:prSet presAssocID="{AA55096A-1427-470A-AEA0-EF5C4FCC6F0F}" presName="childNode" presStyleLbl="node1" presStyleIdx="3" presStyleCnt="5" custScaleX="108115" custScaleY="139011">
        <dgm:presLayoutVars>
          <dgm:bulletEnabled val="1"/>
        </dgm:presLayoutVars>
      </dgm:prSet>
      <dgm:spPr/>
    </dgm:pt>
    <dgm:pt modelId="{505B381F-9050-4693-BA49-D048B2FFBC35}" type="pres">
      <dgm:prSet presAssocID="{4E817AFF-B311-4301-BB8D-50A4D9F2CED3}" presName="aSpace" presStyleCnt="0"/>
      <dgm:spPr/>
    </dgm:pt>
    <dgm:pt modelId="{2143EAAA-E6C5-4F58-9939-0A687AB51BF2}" type="pres">
      <dgm:prSet presAssocID="{488F27E5-A807-4059-B17A-B69D0225B878}" presName="compNode" presStyleCnt="0"/>
      <dgm:spPr/>
    </dgm:pt>
    <dgm:pt modelId="{5DA86BF7-C56C-4A0E-8902-C7B67B888C46}" type="pres">
      <dgm:prSet presAssocID="{488F27E5-A807-4059-B17A-B69D0225B878}" presName="aNode" presStyleLbl="bgShp" presStyleIdx="2" presStyleCnt="3"/>
      <dgm:spPr/>
    </dgm:pt>
    <dgm:pt modelId="{D8BC6A9A-A9C5-4E08-9832-57891B01ABD0}" type="pres">
      <dgm:prSet presAssocID="{488F27E5-A807-4059-B17A-B69D0225B878}" presName="textNode" presStyleLbl="bgShp" presStyleIdx="2" presStyleCnt="3"/>
      <dgm:spPr/>
    </dgm:pt>
    <dgm:pt modelId="{5D6BE13A-5411-4BE0-891D-C9946723B365}" type="pres">
      <dgm:prSet presAssocID="{488F27E5-A807-4059-B17A-B69D0225B878}" presName="compChildNode" presStyleCnt="0"/>
      <dgm:spPr/>
    </dgm:pt>
    <dgm:pt modelId="{ACC1ABF9-5C94-4B34-A2BA-4BF722E60EF5}" type="pres">
      <dgm:prSet presAssocID="{488F27E5-A807-4059-B17A-B69D0225B878}" presName="theInnerList" presStyleCnt="0"/>
      <dgm:spPr/>
    </dgm:pt>
    <dgm:pt modelId="{E39BD0A2-C7F0-4B97-9FD8-C8EF55C02CE1}" type="pres">
      <dgm:prSet presAssocID="{23C8B5CD-FD09-4AAF-B566-D0158DAC0FA2}" presName="childNode" presStyleLbl="node1" presStyleIdx="4" presStyleCnt="5" custScaleX="100153" custScaleY="162829">
        <dgm:presLayoutVars>
          <dgm:bulletEnabled val="1"/>
        </dgm:presLayoutVars>
      </dgm:prSet>
      <dgm:spPr/>
    </dgm:pt>
  </dgm:ptLst>
  <dgm:cxnLst>
    <dgm:cxn modelId="{04D241B7-7A3A-499C-81DA-834E21342F31}" type="presOf" srcId="{4E817AFF-B311-4301-BB8D-50A4D9F2CED3}" destId="{DE93FFF8-372D-48C5-B50C-3E1867B0EB82}" srcOrd="0" destOrd="0" presId="urn:microsoft.com/office/officeart/2005/8/layout/lProcess2"/>
    <dgm:cxn modelId="{C2EB8099-2452-4E97-88D3-BE1AB85C198F}" srcId="{FB24F015-0D25-4815-BADE-BACFCB521367}" destId="{4A95FA6F-97C7-494B-8438-E93D40BEC850}" srcOrd="1" destOrd="0" parTransId="{C1C476FC-0CF9-4E8E-8667-8EE6F1FE1C64}" sibTransId="{D04CDAFC-B1F4-47CA-B9B0-6F892480ACC7}"/>
    <dgm:cxn modelId="{367B06DF-74C0-4214-B9AB-C30D4C195851}" type="presOf" srcId="{67D3DF06-8631-4789-896E-9C5BCAD9ECB8}" destId="{3A78AFBC-0FE9-4D19-A902-1F1CBF91CD0B}" srcOrd="0" destOrd="0" presId="urn:microsoft.com/office/officeart/2005/8/layout/lProcess2"/>
    <dgm:cxn modelId="{2662B9CD-9840-4087-AD40-A714B25247C5}" type="presOf" srcId="{FB24F015-0D25-4815-BADE-BACFCB521367}" destId="{E54BD946-9368-4592-9449-AF4D2D6FDBAF}" srcOrd="1" destOrd="0" presId="urn:microsoft.com/office/officeart/2005/8/layout/lProcess2"/>
    <dgm:cxn modelId="{348CDC28-741A-4FF1-A249-EB0CDFC6E65A}" srcId="{FB24F015-0D25-4815-BADE-BACFCB521367}" destId="{908B13A0-8CDD-4AB4-93B5-9D8D609F1B98}" srcOrd="0" destOrd="0" parTransId="{E81B0E0D-5CF2-43CE-8F9E-23607228FB59}" sibTransId="{F9454CA2-8A2B-4CBB-AC5C-BD300B647E8F}"/>
    <dgm:cxn modelId="{50CAC091-2B2B-4995-88B3-F94D3E24BDEE}" srcId="{4E817AFF-B311-4301-BB8D-50A4D9F2CED3}" destId="{67D3DF06-8631-4789-896E-9C5BCAD9ECB8}" srcOrd="0" destOrd="0" parTransId="{759B67F2-5EC8-458A-A22E-5919836FDD67}" sibTransId="{10C9CD1B-C48D-4B60-92D9-D7F8670DE491}"/>
    <dgm:cxn modelId="{98171F16-4794-41A1-BEFC-271F914FA586}" type="presOf" srcId="{4E817AFF-B311-4301-BB8D-50A4D9F2CED3}" destId="{788440A3-3925-4AA8-8685-5E33C4157D79}" srcOrd="1" destOrd="0" presId="urn:microsoft.com/office/officeart/2005/8/layout/lProcess2"/>
    <dgm:cxn modelId="{1F58102A-D302-4D60-8DF0-38BDFCCC7143}" type="presOf" srcId="{FB24F015-0D25-4815-BADE-BACFCB521367}" destId="{441F33EA-A66C-486E-B765-FD6F582B3D36}" srcOrd="0" destOrd="0" presId="urn:microsoft.com/office/officeart/2005/8/layout/lProcess2"/>
    <dgm:cxn modelId="{EE20E6A3-70FD-4600-B1ED-4897C9CEF511}" srcId="{4E817AFF-B311-4301-BB8D-50A4D9F2CED3}" destId="{AA55096A-1427-470A-AEA0-EF5C4FCC6F0F}" srcOrd="1" destOrd="0" parTransId="{E99BA244-0B1D-4D6A-AE4F-114BE798B672}" sibTransId="{23504E62-7CB0-4D88-9DAE-ACB918FB12DC}"/>
    <dgm:cxn modelId="{A3A9467A-9529-4D83-8C20-FEABE9FBCDDE}" type="presOf" srcId="{4A95FA6F-97C7-494B-8438-E93D40BEC850}" destId="{F3500DCF-E672-4D50-876A-3CAE46C38AAB}" srcOrd="0" destOrd="0" presId="urn:microsoft.com/office/officeart/2005/8/layout/lProcess2"/>
    <dgm:cxn modelId="{6791CC71-6173-4674-9581-321370C85CFA}" srcId="{F8E77565-063D-44F7-8D67-D46CB350155C}" destId="{FB24F015-0D25-4815-BADE-BACFCB521367}" srcOrd="0" destOrd="0" parTransId="{8207CD67-3981-44C2-B7BA-6BE967F4528E}" sibTransId="{1FEA5F7B-0AE6-4447-AE1F-B66A32B856D3}"/>
    <dgm:cxn modelId="{12CBE2A2-E345-42FF-A89E-985009DE2EB8}" type="presOf" srcId="{23C8B5CD-FD09-4AAF-B566-D0158DAC0FA2}" destId="{E39BD0A2-C7F0-4B97-9FD8-C8EF55C02CE1}" srcOrd="0" destOrd="0" presId="urn:microsoft.com/office/officeart/2005/8/layout/lProcess2"/>
    <dgm:cxn modelId="{FAD026AC-1E47-4AED-ABA8-1B2ED2953509}" srcId="{488F27E5-A807-4059-B17A-B69D0225B878}" destId="{23C8B5CD-FD09-4AAF-B566-D0158DAC0FA2}" srcOrd="0" destOrd="0" parTransId="{25403EC6-7F36-4F7B-A207-190FADCA2EA4}" sibTransId="{4096EEE5-1F57-40D3-92AB-E4760B78C33A}"/>
    <dgm:cxn modelId="{0559D5C1-8E7C-44A7-A94F-3748854BD54A}" type="presOf" srcId="{908B13A0-8CDD-4AB4-93B5-9D8D609F1B98}" destId="{D061CDA5-B57A-4B65-806A-19884CC01C90}" srcOrd="0" destOrd="0" presId="urn:microsoft.com/office/officeart/2005/8/layout/lProcess2"/>
    <dgm:cxn modelId="{063DB407-D709-453B-96A9-BB6FB02C62C2}" srcId="{F8E77565-063D-44F7-8D67-D46CB350155C}" destId="{4E817AFF-B311-4301-BB8D-50A4D9F2CED3}" srcOrd="1" destOrd="0" parTransId="{48A8C41F-7F04-4053-A419-6A366481C16D}" sibTransId="{F27F5E6F-D281-425B-BCB4-D4986F780FE5}"/>
    <dgm:cxn modelId="{48F5204C-66D7-42B8-9968-024DB6326493}" type="presOf" srcId="{488F27E5-A807-4059-B17A-B69D0225B878}" destId="{D8BC6A9A-A9C5-4E08-9832-57891B01ABD0}" srcOrd="1" destOrd="0" presId="urn:microsoft.com/office/officeart/2005/8/layout/lProcess2"/>
    <dgm:cxn modelId="{21D75CD0-B9C2-42E0-B668-BB9EDDD10323}" type="presOf" srcId="{F8E77565-063D-44F7-8D67-D46CB350155C}" destId="{B1D1258D-97A9-4B90-9D84-C722E1E4C75C}" srcOrd="0" destOrd="0" presId="urn:microsoft.com/office/officeart/2005/8/layout/lProcess2"/>
    <dgm:cxn modelId="{9CD7EFAF-60EA-41E0-B93F-5E2A0CFB47E2}" type="presOf" srcId="{488F27E5-A807-4059-B17A-B69D0225B878}" destId="{5DA86BF7-C56C-4A0E-8902-C7B67B888C46}" srcOrd="0" destOrd="0" presId="urn:microsoft.com/office/officeart/2005/8/layout/lProcess2"/>
    <dgm:cxn modelId="{2ECD3947-0BB1-46D0-A105-A5FD06A59D47}" srcId="{F8E77565-063D-44F7-8D67-D46CB350155C}" destId="{488F27E5-A807-4059-B17A-B69D0225B878}" srcOrd="2" destOrd="0" parTransId="{69431CC6-DB74-4483-9073-AF8B11A6C587}" sibTransId="{3228892D-2F3E-46A7-9A27-77D23270370D}"/>
    <dgm:cxn modelId="{846D7ED8-1023-434B-905A-BB2BEB35C62D}" type="presOf" srcId="{AA55096A-1427-470A-AEA0-EF5C4FCC6F0F}" destId="{341B17A8-22B0-4177-A990-4EF4296A1AC3}" srcOrd="0" destOrd="0" presId="urn:microsoft.com/office/officeart/2005/8/layout/lProcess2"/>
    <dgm:cxn modelId="{22981318-79F3-4F80-A724-2C786828241C}" type="presParOf" srcId="{B1D1258D-97A9-4B90-9D84-C722E1E4C75C}" destId="{C90FF709-A0A3-48EB-832E-7E55CCC1ACDD}" srcOrd="0" destOrd="0" presId="urn:microsoft.com/office/officeart/2005/8/layout/lProcess2"/>
    <dgm:cxn modelId="{8826B487-5236-4008-AAFF-482D5A537F79}" type="presParOf" srcId="{C90FF709-A0A3-48EB-832E-7E55CCC1ACDD}" destId="{441F33EA-A66C-486E-B765-FD6F582B3D36}" srcOrd="0" destOrd="0" presId="urn:microsoft.com/office/officeart/2005/8/layout/lProcess2"/>
    <dgm:cxn modelId="{1964ABFE-06EB-4E82-BF80-968BD6E09F10}" type="presParOf" srcId="{C90FF709-A0A3-48EB-832E-7E55CCC1ACDD}" destId="{E54BD946-9368-4592-9449-AF4D2D6FDBAF}" srcOrd="1" destOrd="0" presId="urn:microsoft.com/office/officeart/2005/8/layout/lProcess2"/>
    <dgm:cxn modelId="{99058378-9859-440D-84F8-7FA03BF15564}" type="presParOf" srcId="{C90FF709-A0A3-48EB-832E-7E55CCC1ACDD}" destId="{40B7EB83-0649-4CFC-8F12-0F7E058E9F33}" srcOrd="2" destOrd="0" presId="urn:microsoft.com/office/officeart/2005/8/layout/lProcess2"/>
    <dgm:cxn modelId="{015AAFD6-B1A4-47A0-BC40-1CFBE5CAE01C}" type="presParOf" srcId="{40B7EB83-0649-4CFC-8F12-0F7E058E9F33}" destId="{E9150CC9-0954-4372-92C6-94719EB5F533}" srcOrd="0" destOrd="0" presId="urn:microsoft.com/office/officeart/2005/8/layout/lProcess2"/>
    <dgm:cxn modelId="{CFC13185-2C64-4410-9D11-CC0A9AB5CEB9}" type="presParOf" srcId="{E9150CC9-0954-4372-92C6-94719EB5F533}" destId="{D061CDA5-B57A-4B65-806A-19884CC01C90}" srcOrd="0" destOrd="0" presId="urn:microsoft.com/office/officeart/2005/8/layout/lProcess2"/>
    <dgm:cxn modelId="{FA85F68B-BE6F-4248-B023-E282853A4910}" type="presParOf" srcId="{E9150CC9-0954-4372-92C6-94719EB5F533}" destId="{322DD3DB-C1D5-4E4C-8DC7-E13BE20BE4DF}" srcOrd="1" destOrd="0" presId="urn:microsoft.com/office/officeart/2005/8/layout/lProcess2"/>
    <dgm:cxn modelId="{D1C13904-BB07-434F-8C1C-FFA3E6A0B98D}" type="presParOf" srcId="{E9150CC9-0954-4372-92C6-94719EB5F533}" destId="{F3500DCF-E672-4D50-876A-3CAE46C38AAB}" srcOrd="2" destOrd="0" presId="urn:microsoft.com/office/officeart/2005/8/layout/lProcess2"/>
    <dgm:cxn modelId="{2EABBCD9-FB85-4FB1-AFB8-D23C4423330F}" type="presParOf" srcId="{B1D1258D-97A9-4B90-9D84-C722E1E4C75C}" destId="{BFCF1FB6-18DA-4C9F-B270-01A5A33D1A09}" srcOrd="1" destOrd="0" presId="urn:microsoft.com/office/officeart/2005/8/layout/lProcess2"/>
    <dgm:cxn modelId="{076F8113-7B9A-4C67-BA41-8CEEC4EB4BC6}" type="presParOf" srcId="{B1D1258D-97A9-4B90-9D84-C722E1E4C75C}" destId="{6A7A9267-7440-473C-83AD-21A5B0C31C46}" srcOrd="2" destOrd="0" presId="urn:microsoft.com/office/officeart/2005/8/layout/lProcess2"/>
    <dgm:cxn modelId="{691689B1-8CE5-4623-92E2-D88DB7F267F3}" type="presParOf" srcId="{6A7A9267-7440-473C-83AD-21A5B0C31C46}" destId="{DE93FFF8-372D-48C5-B50C-3E1867B0EB82}" srcOrd="0" destOrd="0" presId="urn:microsoft.com/office/officeart/2005/8/layout/lProcess2"/>
    <dgm:cxn modelId="{A67FB72B-023D-4D4F-83DF-33CBF84C887A}" type="presParOf" srcId="{6A7A9267-7440-473C-83AD-21A5B0C31C46}" destId="{788440A3-3925-4AA8-8685-5E33C4157D79}" srcOrd="1" destOrd="0" presId="urn:microsoft.com/office/officeart/2005/8/layout/lProcess2"/>
    <dgm:cxn modelId="{3955F438-5D16-4063-AFC9-8E35230D7C0C}" type="presParOf" srcId="{6A7A9267-7440-473C-83AD-21A5B0C31C46}" destId="{4FCF28AC-8CF2-40BC-8EBB-5EC8A1C85C6E}" srcOrd="2" destOrd="0" presId="urn:microsoft.com/office/officeart/2005/8/layout/lProcess2"/>
    <dgm:cxn modelId="{9E416DA9-5284-46D6-9CA1-2897CB898DF9}" type="presParOf" srcId="{4FCF28AC-8CF2-40BC-8EBB-5EC8A1C85C6E}" destId="{6E92AD7D-4036-4306-B369-F8E3E689364B}" srcOrd="0" destOrd="0" presId="urn:microsoft.com/office/officeart/2005/8/layout/lProcess2"/>
    <dgm:cxn modelId="{5B8BCCFA-9881-41AC-97E0-9081F0D45A5C}" type="presParOf" srcId="{6E92AD7D-4036-4306-B369-F8E3E689364B}" destId="{3A78AFBC-0FE9-4D19-A902-1F1CBF91CD0B}" srcOrd="0" destOrd="0" presId="urn:microsoft.com/office/officeart/2005/8/layout/lProcess2"/>
    <dgm:cxn modelId="{EDDE273F-2776-4D73-AE86-EE512019462A}" type="presParOf" srcId="{6E92AD7D-4036-4306-B369-F8E3E689364B}" destId="{48E57F44-F021-4680-A889-9BFD3A9AED8E}" srcOrd="1" destOrd="0" presId="urn:microsoft.com/office/officeart/2005/8/layout/lProcess2"/>
    <dgm:cxn modelId="{EF263C6A-911F-49C5-B81E-D79ACF352FB5}" type="presParOf" srcId="{6E92AD7D-4036-4306-B369-F8E3E689364B}" destId="{341B17A8-22B0-4177-A990-4EF4296A1AC3}" srcOrd="2" destOrd="0" presId="urn:microsoft.com/office/officeart/2005/8/layout/lProcess2"/>
    <dgm:cxn modelId="{4B470805-FD21-4F8A-8AC1-44D8EDE6A1C4}" type="presParOf" srcId="{B1D1258D-97A9-4B90-9D84-C722E1E4C75C}" destId="{505B381F-9050-4693-BA49-D048B2FFBC35}" srcOrd="3" destOrd="0" presId="urn:microsoft.com/office/officeart/2005/8/layout/lProcess2"/>
    <dgm:cxn modelId="{E0608750-A6A7-4F56-9937-50E3B04466A2}" type="presParOf" srcId="{B1D1258D-97A9-4B90-9D84-C722E1E4C75C}" destId="{2143EAAA-E6C5-4F58-9939-0A687AB51BF2}" srcOrd="4" destOrd="0" presId="urn:microsoft.com/office/officeart/2005/8/layout/lProcess2"/>
    <dgm:cxn modelId="{0D46931E-DCF3-44A7-98C4-B5C15EE3965D}" type="presParOf" srcId="{2143EAAA-E6C5-4F58-9939-0A687AB51BF2}" destId="{5DA86BF7-C56C-4A0E-8902-C7B67B888C46}" srcOrd="0" destOrd="0" presId="urn:microsoft.com/office/officeart/2005/8/layout/lProcess2"/>
    <dgm:cxn modelId="{E5F750FE-BD86-484F-A714-DA0DE9F2DFD6}" type="presParOf" srcId="{2143EAAA-E6C5-4F58-9939-0A687AB51BF2}" destId="{D8BC6A9A-A9C5-4E08-9832-57891B01ABD0}" srcOrd="1" destOrd="0" presId="urn:microsoft.com/office/officeart/2005/8/layout/lProcess2"/>
    <dgm:cxn modelId="{F34FD317-225A-4A16-A83D-A2E98D1B7144}" type="presParOf" srcId="{2143EAAA-E6C5-4F58-9939-0A687AB51BF2}" destId="{5D6BE13A-5411-4BE0-891D-C9946723B365}" srcOrd="2" destOrd="0" presId="urn:microsoft.com/office/officeart/2005/8/layout/lProcess2"/>
    <dgm:cxn modelId="{8F2EF7C8-7422-4E85-BEF6-F6826144B4D5}" type="presParOf" srcId="{5D6BE13A-5411-4BE0-891D-C9946723B365}" destId="{ACC1ABF9-5C94-4B34-A2BA-4BF722E60EF5}" srcOrd="0" destOrd="0" presId="urn:microsoft.com/office/officeart/2005/8/layout/lProcess2"/>
    <dgm:cxn modelId="{BFDB9D2B-9B10-44BF-AD04-85AA4B3F2D4E}" type="presParOf" srcId="{ACC1ABF9-5C94-4B34-A2BA-4BF722E60EF5}" destId="{E39BD0A2-C7F0-4B97-9FD8-C8EF55C02CE1}" srcOrd="0"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23AFF20-273F-4C94-B6DB-F903E481E255}" type="doc">
      <dgm:prSet loTypeId="urn:microsoft.com/office/officeart/2005/8/layout/hProcess11" loCatId="process" qsTypeId="urn:microsoft.com/office/officeart/2005/8/quickstyle/simple1" qsCatId="simple" csTypeId="urn:microsoft.com/office/officeart/2005/8/colors/accent1_2" csCatId="accent1" phldr="1"/>
      <dgm:spPr/>
    </dgm:pt>
    <dgm:pt modelId="{90AE174A-2A65-4E9A-AE34-778B6090148A}">
      <dgm:prSet phldrT="[Text]"/>
      <dgm:spPr/>
      <dgm:t>
        <a:bodyPr/>
        <a:lstStyle/>
        <a:p>
          <a:r>
            <a:rPr lang="en-US" dirty="0"/>
            <a:t>Tax paid </a:t>
          </a:r>
        </a:p>
      </dgm:t>
    </dgm:pt>
    <dgm:pt modelId="{06665DFF-E169-4FB9-8402-AB8D62EB687E}" type="parTrans" cxnId="{57344BD3-ED27-4D75-822B-C4B71176366F}">
      <dgm:prSet/>
      <dgm:spPr/>
      <dgm:t>
        <a:bodyPr/>
        <a:lstStyle/>
        <a:p>
          <a:endParaRPr lang="en-US"/>
        </a:p>
      </dgm:t>
    </dgm:pt>
    <dgm:pt modelId="{1E53D509-FD41-4F68-AE9A-30FCC204219C}" type="sibTrans" cxnId="{57344BD3-ED27-4D75-822B-C4B71176366F}">
      <dgm:prSet/>
      <dgm:spPr/>
      <dgm:t>
        <a:bodyPr/>
        <a:lstStyle/>
        <a:p>
          <a:endParaRPr lang="en-US"/>
        </a:p>
      </dgm:t>
    </dgm:pt>
    <dgm:pt modelId="{28D63D6C-7DA3-493C-9669-0E13F423C424}">
      <dgm:prSet phldrT="[Text]"/>
      <dgm:spPr/>
      <dgm:t>
        <a:bodyPr/>
        <a:lstStyle/>
        <a:p>
          <a:r>
            <a:rPr lang="en-US" dirty="0"/>
            <a:t>Appointed date</a:t>
          </a:r>
        </a:p>
      </dgm:t>
    </dgm:pt>
    <dgm:pt modelId="{22F63C02-8FA4-416F-82AE-E0511C8B0CD0}" type="parTrans" cxnId="{EEBFF70E-F3C2-4A3B-8CE6-A16632D86F10}">
      <dgm:prSet/>
      <dgm:spPr/>
      <dgm:t>
        <a:bodyPr/>
        <a:lstStyle/>
        <a:p>
          <a:endParaRPr lang="en-US"/>
        </a:p>
      </dgm:t>
    </dgm:pt>
    <dgm:pt modelId="{512B959E-2B2F-46D6-90C5-39452FE007A3}" type="sibTrans" cxnId="{EEBFF70E-F3C2-4A3B-8CE6-A16632D86F10}">
      <dgm:prSet/>
      <dgm:spPr/>
      <dgm:t>
        <a:bodyPr/>
        <a:lstStyle/>
        <a:p>
          <a:endParaRPr lang="en-US"/>
        </a:p>
      </dgm:t>
    </dgm:pt>
    <dgm:pt modelId="{17ADB0D4-90F1-4F12-90E8-F04E2FDB7F7F}">
      <dgm:prSet phldrT="[Text]"/>
      <dgm:spPr/>
      <dgm:t>
        <a:bodyPr/>
        <a:lstStyle/>
        <a:p>
          <a:r>
            <a:rPr lang="en-US" dirty="0"/>
            <a:t>Input/ input services received</a:t>
          </a:r>
        </a:p>
      </dgm:t>
    </dgm:pt>
    <dgm:pt modelId="{3066C485-434C-437C-8FA2-8603B177393F}" type="parTrans" cxnId="{E76677A3-F143-4D38-8FDA-5C7B4D6FAFBB}">
      <dgm:prSet/>
      <dgm:spPr/>
      <dgm:t>
        <a:bodyPr/>
        <a:lstStyle/>
        <a:p>
          <a:endParaRPr lang="en-US"/>
        </a:p>
      </dgm:t>
    </dgm:pt>
    <dgm:pt modelId="{71FFF269-4F76-4B86-ADB4-A6FD62811B34}" type="sibTrans" cxnId="{E76677A3-F143-4D38-8FDA-5C7B4D6FAFBB}">
      <dgm:prSet/>
      <dgm:spPr/>
      <dgm:t>
        <a:bodyPr/>
        <a:lstStyle/>
        <a:p>
          <a:endParaRPr lang="en-US"/>
        </a:p>
      </dgm:t>
    </dgm:pt>
    <dgm:pt modelId="{33BF6C02-4FF3-4E4F-8697-86AD8DB65CA9}" type="pres">
      <dgm:prSet presAssocID="{F23AFF20-273F-4C94-B6DB-F903E481E255}" presName="Name0" presStyleCnt="0">
        <dgm:presLayoutVars>
          <dgm:dir/>
          <dgm:resizeHandles val="exact"/>
        </dgm:presLayoutVars>
      </dgm:prSet>
      <dgm:spPr/>
    </dgm:pt>
    <dgm:pt modelId="{2A7A285A-5C66-4577-970B-FC206BF4CFE0}" type="pres">
      <dgm:prSet presAssocID="{F23AFF20-273F-4C94-B6DB-F903E481E255}" presName="arrow" presStyleLbl="bgShp" presStyleIdx="0" presStyleCnt="1"/>
      <dgm:spPr/>
    </dgm:pt>
    <dgm:pt modelId="{7F134D52-5319-4631-8D7D-4FA189BDF05A}" type="pres">
      <dgm:prSet presAssocID="{F23AFF20-273F-4C94-B6DB-F903E481E255}" presName="points" presStyleCnt="0"/>
      <dgm:spPr/>
    </dgm:pt>
    <dgm:pt modelId="{EC99AAF7-3AD6-4B4B-BDE7-C9186F1B742D}" type="pres">
      <dgm:prSet presAssocID="{90AE174A-2A65-4E9A-AE34-778B6090148A}" presName="compositeA" presStyleCnt="0"/>
      <dgm:spPr/>
    </dgm:pt>
    <dgm:pt modelId="{F6890D05-5022-4D61-8266-368874505785}" type="pres">
      <dgm:prSet presAssocID="{90AE174A-2A65-4E9A-AE34-778B6090148A}" presName="textA" presStyleLbl="revTx" presStyleIdx="0" presStyleCnt="3">
        <dgm:presLayoutVars>
          <dgm:bulletEnabled val="1"/>
        </dgm:presLayoutVars>
      </dgm:prSet>
      <dgm:spPr/>
    </dgm:pt>
    <dgm:pt modelId="{16E4ECC5-88C7-4B74-9C8C-68DCC8543D4F}" type="pres">
      <dgm:prSet presAssocID="{90AE174A-2A65-4E9A-AE34-778B6090148A}" presName="circleA" presStyleLbl="node1" presStyleIdx="0" presStyleCnt="3"/>
      <dgm:spPr/>
    </dgm:pt>
    <dgm:pt modelId="{66F4BFF7-2DAE-49B7-BF66-0547D3F0E6E2}" type="pres">
      <dgm:prSet presAssocID="{90AE174A-2A65-4E9A-AE34-778B6090148A}" presName="spaceA" presStyleCnt="0"/>
      <dgm:spPr/>
    </dgm:pt>
    <dgm:pt modelId="{896EA251-05EC-476F-98DE-209EF4294820}" type="pres">
      <dgm:prSet presAssocID="{1E53D509-FD41-4F68-AE9A-30FCC204219C}" presName="space" presStyleCnt="0"/>
      <dgm:spPr/>
    </dgm:pt>
    <dgm:pt modelId="{2B60E4B0-30F4-4EEA-85CC-965A5079BD18}" type="pres">
      <dgm:prSet presAssocID="{28D63D6C-7DA3-493C-9669-0E13F423C424}" presName="compositeB" presStyleCnt="0"/>
      <dgm:spPr/>
    </dgm:pt>
    <dgm:pt modelId="{D2224633-2D82-435E-BF8B-33A978E200E1}" type="pres">
      <dgm:prSet presAssocID="{28D63D6C-7DA3-493C-9669-0E13F423C424}" presName="textB" presStyleLbl="revTx" presStyleIdx="1" presStyleCnt="3">
        <dgm:presLayoutVars>
          <dgm:bulletEnabled val="1"/>
        </dgm:presLayoutVars>
      </dgm:prSet>
      <dgm:spPr/>
    </dgm:pt>
    <dgm:pt modelId="{810384E5-772C-4026-B548-472A1EDE2D71}" type="pres">
      <dgm:prSet presAssocID="{28D63D6C-7DA3-493C-9669-0E13F423C424}" presName="circleB" presStyleLbl="node1" presStyleIdx="1" presStyleCnt="3"/>
      <dgm:spPr/>
    </dgm:pt>
    <dgm:pt modelId="{2DCED59C-45A3-450C-A8E6-FBD7281930C0}" type="pres">
      <dgm:prSet presAssocID="{28D63D6C-7DA3-493C-9669-0E13F423C424}" presName="spaceB" presStyleCnt="0"/>
      <dgm:spPr/>
    </dgm:pt>
    <dgm:pt modelId="{5CB99AF5-3F15-45BD-A300-C68EB17A5083}" type="pres">
      <dgm:prSet presAssocID="{512B959E-2B2F-46D6-90C5-39452FE007A3}" presName="space" presStyleCnt="0"/>
      <dgm:spPr/>
    </dgm:pt>
    <dgm:pt modelId="{0877C4AE-099A-4494-8418-914499D22F27}" type="pres">
      <dgm:prSet presAssocID="{17ADB0D4-90F1-4F12-90E8-F04E2FDB7F7F}" presName="compositeA" presStyleCnt="0"/>
      <dgm:spPr/>
    </dgm:pt>
    <dgm:pt modelId="{D93BC25C-5313-4695-B0BF-549661204D8E}" type="pres">
      <dgm:prSet presAssocID="{17ADB0D4-90F1-4F12-90E8-F04E2FDB7F7F}" presName="textA" presStyleLbl="revTx" presStyleIdx="2" presStyleCnt="3" custScaleX="150874" custScaleY="127273">
        <dgm:presLayoutVars>
          <dgm:bulletEnabled val="1"/>
        </dgm:presLayoutVars>
      </dgm:prSet>
      <dgm:spPr/>
    </dgm:pt>
    <dgm:pt modelId="{7B5D4140-BD64-44EA-842A-9788CB7E52AD}" type="pres">
      <dgm:prSet presAssocID="{17ADB0D4-90F1-4F12-90E8-F04E2FDB7F7F}" presName="circleA" presStyleLbl="node1" presStyleIdx="2" presStyleCnt="3"/>
      <dgm:spPr/>
    </dgm:pt>
    <dgm:pt modelId="{4A4DF197-4313-4750-89D0-BF0A517E1DBA}" type="pres">
      <dgm:prSet presAssocID="{17ADB0D4-90F1-4F12-90E8-F04E2FDB7F7F}" presName="spaceA" presStyleCnt="0"/>
      <dgm:spPr/>
    </dgm:pt>
  </dgm:ptLst>
  <dgm:cxnLst>
    <dgm:cxn modelId="{57344BD3-ED27-4D75-822B-C4B71176366F}" srcId="{F23AFF20-273F-4C94-B6DB-F903E481E255}" destId="{90AE174A-2A65-4E9A-AE34-778B6090148A}" srcOrd="0" destOrd="0" parTransId="{06665DFF-E169-4FB9-8402-AB8D62EB687E}" sibTransId="{1E53D509-FD41-4F68-AE9A-30FCC204219C}"/>
    <dgm:cxn modelId="{5CC78E8B-DC44-4360-8CB7-3B2EF7620044}" type="presOf" srcId="{17ADB0D4-90F1-4F12-90E8-F04E2FDB7F7F}" destId="{D93BC25C-5313-4695-B0BF-549661204D8E}" srcOrd="0" destOrd="0" presId="urn:microsoft.com/office/officeart/2005/8/layout/hProcess11"/>
    <dgm:cxn modelId="{E76677A3-F143-4D38-8FDA-5C7B4D6FAFBB}" srcId="{F23AFF20-273F-4C94-B6DB-F903E481E255}" destId="{17ADB0D4-90F1-4F12-90E8-F04E2FDB7F7F}" srcOrd="2" destOrd="0" parTransId="{3066C485-434C-437C-8FA2-8603B177393F}" sibTransId="{71FFF269-4F76-4B86-ADB4-A6FD62811B34}"/>
    <dgm:cxn modelId="{EEBFF70E-F3C2-4A3B-8CE6-A16632D86F10}" srcId="{F23AFF20-273F-4C94-B6DB-F903E481E255}" destId="{28D63D6C-7DA3-493C-9669-0E13F423C424}" srcOrd="1" destOrd="0" parTransId="{22F63C02-8FA4-416F-82AE-E0511C8B0CD0}" sibTransId="{512B959E-2B2F-46D6-90C5-39452FE007A3}"/>
    <dgm:cxn modelId="{A1BF8FC0-B90A-488B-AC02-4BAE2CE0B137}" type="presOf" srcId="{28D63D6C-7DA3-493C-9669-0E13F423C424}" destId="{D2224633-2D82-435E-BF8B-33A978E200E1}" srcOrd="0" destOrd="0" presId="urn:microsoft.com/office/officeart/2005/8/layout/hProcess11"/>
    <dgm:cxn modelId="{F670A99D-CC32-4603-88CA-E7C640869ABE}" type="presOf" srcId="{90AE174A-2A65-4E9A-AE34-778B6090148A}" destId="{F6890D05-5022-4D61-8266-368874505785}" srcOrd="0" destOrd="0" presId="urn:microsoft.com/office/officeart/2005/8/layout/hProcess11"/>
    <dgm:cxn modelId="{9D1AD030-A631-4D31-B08C-E041CC9CDE3C}" type="presOf" srcId="{F23AFF20-273F-4C94-B6DB-F903E481E255}" destId="{33BF6C02-4FF3-4E4F-8697-86AD8DB65CA9}" srcOrd="0" destOrd="0" presId="urn:microsoft.com/office/officeart/2005/8/layout/hProcess11"/>
    <dgm:cxn modelId="{FEEF777F-F58D-49A8-AAC5-51600CD9CAAA}" type="presParOf" srcId="{33BF6C02-4FF3-4E4F-8697-86AD8DB65CA9}" destId="{2A7A285A-5C66-4577-970B-FC206BF4CFE0}" srcOrd="0" destOrd="0" presId="urn:microsoft.com/office/officeart/2005/8/layout/hProcess11"/>
    <dgm:cxn modelId="{E28CDABF-D5B8-4108-A990-83105E5727C7}" type="presParOf" srcId="{33BF6C02-4FF3-4E4F-8697-86AD8DB65CA9}" destId="{7F134D52-5319-4631-8D7D-4FA189BDF05A}" srcOrd="1" destOrd="0" presId="urn:microsoft.com/office/officeart/2005/8/layout/hProcess11"/>
    <dgm:cxn modelId="{A11B2EDF-0CD9-4A98-AC7A-21A1168A3C14}" type="presParOf" srcId="{7F134D52-5319-4631-8D7D-4FA189BDF05A}" destId="{EC99AAF7-3AD6-4B4B-BDE7-C9186F1B742D}" srcOrd="0" destOrd="0" presId="urn:microsoft.com/office/officeart/2005/8/layout/hProcess11"/>
    <dgm:cxn modelId="{4BF11172-63E3-462E-AAF4-D07482FA6BDD}" type="presParOf" srcId="{EC99AAF7-3AD6-4B4B-BDE7-C9186F1B742D}" destId="{F6890D05-5022-4D61-8266-368874505785}" srcOrd="0" destOrd="0" presId="urn:microsoft.com/office/officeart/2005/8/layout/hProcess11"/>
    <dgm:cxn modelId="{86306E58-C23F-40DF-ACA8-F4B1DBAB3919}" type="presParOf" srcId="{EC99AAF7-3AD6-4B4B-BDE7-C9186F1B742D}" destId="{16E4ECC5-88C7-4B74-9C8C-68DCC8543D4F}" srcOrd="1" destOrd="0" presId="urn:microsoft.com/office/officeart/2005/8/layout/hProcess11"/>
    <dgm:cxn modelId="{D0569A62-F815-40C9-B193-0860A335F9A8}" type="presParOf" srcId="{EC99AAF7-3AD6-4B4B-BDE7-C9186F1B742D}" destId="{66F4BFF7-2DAE-49B7-BF66-0547D3F0E6E2}" srcOrd="2" destOrd="0" presId="urn:microsoft.com/office/officeart/2005/8/layout/hProcess11"/>
    <dgm:cxn modelId="{A4D396D8-E5F6-407A-ADAD-8AF3997F4539}" type="presParOf" srcId="{7F134D52-5319-4631-8D7D-4FA189BDF05A}" destId="{896EA251-05EC-476F-98DE-209EF4294820}" srcOrd="1" destOrd="0" presId="urn:microsoft.com/office/officeart/2005/8/layout/hProcess11"/>
    <dgm:cxn modelId="{D3921C97-EC39-4C06-92D0-069BC0E9DA90}" type="presParOf" srcId="{7F134D52-5319-4631-8D7D-4FA189BDF05A}" destId="{2B60E4B0-30F4-4EEA-85CC-965A5079BD18}" srcOrd="2" destOrd="0" presId="urn:microsoft.com/office/officeart/2005/8/layout/hProcess11"/>
    <dgm:cxn modelId="{E36E4661-3FBE-4681-B98D-48A051B5B585}" type="presParOf" srcId="{2B60E4B0-30F4-4EEA-85CC-965A5079BD18}" destId="{D2224633-2D82-435E-BF8B-33A978E200E1}" srcOrd="0" destOrd="0" presId="urn:microsoft.com/office/officeart/2005/8/layout/hProcess11"/>
    <dgm:cxn modelId="{BC72EF78-D3E4-48ED-8883-555E1E3E5788}" type="presParOf" srcId="{2B60E4B0-30F4-4EEA-85CC-965A5079BD18}" destId="{810384E5-772C-4026-B548-472A1EDE2D71}" srcOrd="1" destOrd="0" presId="urn:microsoft.com/office/officeart/2005/8/layout/hProcess11"/>
    <dgm:cxn modelId="{9020B91A-F372-4661-915A-8CB09A6D20E1}" type="presParOf" srcId="{2B60E4B0-30F4-4EEA-85CC-965A5079BD18}" destId="{2DCED59C-45A3-450C-A8E6-FBD7281930C0}" srcOrd="2" destOrd="0" presId="urn:microsoft.com/office/officeart/2005/8/layout/hProcess11"/>
    <dgm:cxn modelId="{0F67FCE0-BC95-49CF-9314-800D063A3914}" type="presParOf" srcId="{7F134D52-5319-4631-8D7D-4FA189BDF05A}" destId="{5CB99AF5-3F15-45BD-A300-C68EB17A5083}" srcOrd="3" destOrd="0" presId="urn:microsoft.com/office/officeart/2005/8/layout/hProcess11"/>
    <dgm:cxn modelId="{70C34CD5-0B7C-4A7F-A360-3C681A26FF80}" type="presParOf" srcId="{7F134D52-5319-4631-8D7D-4FA189BDF05A}" destId="{0877C4AE-099A-4494-8418-914499D22F27}" srcOrd="4" destOrd="0" presId="urn:microsoft.com/office/officeart/2005/8/layout/hProcess11"/>
    <dgm:cxn modelId="{23A77314-2EA2-48E4-8A90-C46273396545}" type="presParOf" srcId="{0877C4AE-099A-4494-8418-914499D22F27}" destId="{D93BC25C-5313-4695-B0BF-549661204D8E}" srcOrd="0" destOrd="0" presId="urn:microsoft.com/office/officeart/2005/8/layout/hProcess11"/>
    <dgm:cxn modelId="{A8211B71-8827-48AF-8197-53D8C0A180AA}" type="presParOf" srcId="{0877C4AE-099A-4494-8418-914499D22F27}" destId="{7B5D4140-BD64-44EA-842A-9788CB7E52AD}" srcOrd="1" destOrd="0" presId="urn:microsoft.com/office/officeart/2005/8/layout/hProcess11"/>
    <dgm:cxn modelId="{52700196-3602-41D0-80BA-7F7CDFA7216C}" type="presParOf" srcId="{0877C4AE-099A-4494-8418-914499D22F27}" destId="{4A4DF197-4313-4750-89D0-BF0A517E1DBA}" srcOrd="2" destOrd="0" presId="urn:microsoft.com/office/officeart/2005/8/layout/hProcess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38F6468-A9CA-4EDA-833A-A71195D75F01}"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076B7CE9-A265-4973-92A6-58EF7EFD3B5C}">
      <dgm:prSet phldrT="[Text]"/>
      <dgm:spPr/>
      <dgm:t>
        <a:bodyPr/>
        <a:lstStyle/>
        <a:p>
          <a:r>
            <a:rPr lang="en-US" b="1" dirty="0"/>
            <a:t>Central Excise</a:t>
          </a:r>
          <a:endParaRPr lang="en-US" dirty="0"/>
        </a:p>
      </dgm:t>
    </dgm:pt>
    <dgm:pt modelId="{BEABCFF2-7076-46E8-B2A9-A04CB4CC7E4B}" type="parTrans" cxnId="{D427E31B-B48F-40DD-AB76-3428744A3967}">
      <dgm:prSet/>
      <dgm:spPr/>
      <dgm:t>
        <a:bodyPr/>
        <a:lstStyle/>
        <a:p>
          <a:endParaRPr lang="en-US"/>
        </a:p>
      </dgm:t>
    </dgm:pt>
    <dgm:pt modelId="{493FC9FC-944E-4407-92B1-8027EFF5BAFC}" type="sibTrans" cxnId="{D427E31B-B48F-40DD-AB76-3428744A3967}">
      <dgm:prSet/>
      <dgm:spPr/>
      <dgm:t>
        <a:bodyPr/>
        <a:lstStyle/>
        <a:p>
          <a:endParaRPr lang="en-US"/>
        </a:p>
      </dgm:t>
    </dgm:pt>
    <dgm:pt modelId="{C472E589-0057-4550-8F7D-F08A1BF9E769}">
      <dgm:prSet phldrT="[Text]"/>
      <dgm:spPr/>
      <dgm:t>
        <a:bodyPr/>
        <a:lstStyle/>
        <a:p>
          <a:pPr algn="just"/>
          <a:r>
            <a:rPr lang="en-US" b="1" dirty="0"/>
            <a:t>Compounded levy scheme</a:t>
          </a:r>
          <a:r>
            <a:rPr lang="en-US" dirty="0"/>
            <a:t> – On stainless steel </a:t>
          </a:r>
          <a:r>
            <a:rPr lang="en-US" dirty="0" err="1"/>
            <a:t>pattis</a:t>
          </a:r>
          <a:r>
            <a:rPr lang="en-US" dirty="0"/>
            <a:t> / </a:t>
          </a:r>
          <a:r>
            <a:rPr lang="en-US" dirty="0" err="1"/>
            <a:t>pattas</a:t>
          </a:r>
          <a:r>
            <a:rPr lang="en-US" dirty="0"/>
            <a:t> under chapter 72 – option to pay duty on the basis of cold rolling machine installed for cold rolling of these goods. (monthly duty liability)</a:t>
          </a:r>
        </a:p>
      </dgm:t>
    </dgm:pt>
    <dgm:pt modelId="{DB9AC4D1-D4FC-459C-90E6-F6379549DADC}" type="parTrans" cxnId="{29DF56FA-7AEE-4277-9A0C-EE48FD93488E}">
      <dgm:prSet/>
      <dgm:spPr/>
      <dgm:t>
        <a:bodyPr/>
        <a:lstStyle/>
        <a:p>
          <a:endParaRPr lang="en-US"/>
        </a:p>
      </dgm:t>
    </dgm:pt>
    <dgm:pt modelId="{30F2DD17-8459-4516-A5EA-79CCC431E229}" type="sibTrans" cxnId="{29DF56FA-7AEE-4277-9A0C-EE48FD93488E}">
      <dgm:prSet/>
      <dgm:spPr/>
      <dgm:t>
        <a:bodyPr/>
        <a:lstStyle/>
        <a:p>
          <a:endParaRPr lang="en-US"/>
        </a:p>
      </dgm:t>
    </dgm:pt>
    <dgm:pt modelId="{E827B67D-18E3-44C3-8314-1F1891FF6B4F}">
      <dgm:prSet phldrT="[Text]"/>
      <dgm:spPr/>
      <dgm:t>
        <a:bodyPr/>
        <a:lstStyle/>
        <a:p>
          <a:r>
            <a:rPr lang="en-US" b="1" dirty="0"/>
            <a:t>Service Tax</a:t>
          </a:r>
          <a:endParaRPr lang="en-US" dirty="0"/>
        </a:p>
      </dgm:t>
    </dgm:pt>
    <dgm:pt modelId="{CF49E54E-A85F-4A0F-A4E8-D7B1718786C1}" type="parTrans" cxnId="{E3C6FC52-53EC-4AD1-A6AE-802EEEE6CE27}">
      <dgm:prSet/>
      <dgm:spPr/>
      <dgm:t>
        <a:bodyPr/>
        <a:lstStyle/>
        <a:p>
          <a:endParaRPr lang="en-US"/>
        </a:p>
      </dgm:t>
    </dgm:pt>
    <dgm:pt modelId="{212ACFD7-6BAF-46FB-BCB6-5DE69A779EFA}" type="sibTrans" cxnId="{E3C6FC52-53EC-4AD1-A6AE-802EEEE6CE27}">
      <dgm:prSet/>
      <dgm:spPr/>
      <dgm:t>
        <a:bodyPr/>
        <a:lstStyle/>
        <a:p>
          <a:endParaRPr lang="en-US"/>
        </a:p>
      </dgm:t>
    </dgm:pt>
    <dgm:pt modelId="{75EA372B-85EA-4A81-8D43-BEE86FF949DB}">
      <dgm:prSet phldrT="[Text]"/>
      <dgm:spPr/>
      <dgm:t>
        <a:bodyPr/>
        <a:lstStyle/>
        <a:p>
          <a:r>
            <a:rPr lang="en-US" dirty="0"/>
            <a:t>No such composition scheme</a:t>
          </a:r>
        </a:p>
      </dgm:t>
    </dgm:pt>
    <dgm:pt modelId="{E7051AC5-259A-4F91-B8FA-99EA3BAE72C8}" type="parTrans" cxnId="{307B1289-F840-4862-9585-87E70ADD04EE}">
      <dgm:prSet/>
      <dgm:spPr/>
      <dgm:t>
        <a:bodyPr/>
        <a:lstStyle/>
        <a:p>
          <a:endParaRPr lang="en-US"/>
        </a:p>
      </dgm:t>
    </dgm:pt>
    <dgm:pt modelId="{2820FB79-5D8C-4489-89B2-5F44F0FF918E}" type="sibTrans" cxnId="{307B1289-F840-4862-9585-87E70ADD04EE}">
      <dgm:prSet/>
      <dgm:spPr/>
      <dgm:t>
        <a:bodyPr/>
        <a:lstStyle/>
        <a:p>
          <a:endParaRPr lang="en-US"/>
        </a:p>
      </dgm:t>
    </dgm:pt>
    <dgm:pt modelId="{5EB1AD6E-B92A-49E5-B35B-E30CC49EA60F}">
      <dgm:prSet phldrT="[Text]"/>
      <dgm:spPr/>
      <dgm:t>
        <a:bodyPr/>
        <a:lstStyle/>
        <a:p>
          <a:r>
            <a:rPr lang="en-US" b="1" dirty="0"/>
            <a:t>WB VAT Act</a:t>
          </a:r>
          <a:endParaRPr lang="en-US" dirty="0"/>
        </a:p>
      </dgm:t>
    </dgm:pt>
    <dgm:pt modelId="{5565C705-E1B4-4457-A03F-FC86C924B074}" type="parTrans" cxnId="{7FEE88C2-D5BA-4F52-B1E8-BA66DC3DF77B}">
      <dgm:prSet/>
      <dgm:spPr/>
      <dgm:t>
        <a:bodyPr/>
        <a:lstStyle/>
        <a:p>
          <a:endParaRPr lang="en-US"/>
        </a:p>
      </dgm:t>
    </dgm:pt>
    <dgm:pt modelId="{62217DE4-7CD1-45B5-97D0-4E2E59DD60BC}" type="sibTrans" cxnId="{7FEE88C2-D5BA-4F52-B1E8-BA66DC3DF77B}">
      <dgm:prSet/>
      <dgm:spPr/>
      <dgm:t>
        <a:bodyPr/>
        <a:lstStyle/>
        <a:p>
          <a:endParaRPr lang="en-US"/>
        </a:p>
      </dgm:t>
    </dgm:pt>
    <dgm:pt modelId="{165660A9-E552-4C48-8F47-198CEEC71D3D}">
      <dgm:prSet phldrT="[Text]"/>
      <dgm:spPr/>
      <dgm:t>
        <a:bodyPr/>
        <a:lstStyle/>
        <a:p>
          <a:pPr algn="just"/>
          <a:r>
            <a:rPr lang="en-US" dirty="0"/>
            <a:t>A dealer is allowed to pay tax under composition scheme.</a:t>
          </a:r>
        </a:p>
      </dgm:t>
    </dgm:pt>
    <dgm:pt modelId="{ED693976-A1ED-429F-84CC-6278C3257BEC}" type="parTrans" cxnId="{545F31D4-5152-447F-AE8B-0C96A6CE6B80}">
      <dgm:prSet/>
      <dgm:spPr/>
      <dgm:t>
        <a:bodyPr/>
        <a:lstStyle/>
        <a:p>
          <a:endParaRPr lang="en-US"/>
        </a:p>
      </dgm:t>
    </dgm:pt>
    <dgm:pt modelId="{663662E1-E3C1-4052-A2F1-5250D1D95328}" type="sibTrans" cxnId="{545F31D4-5152-447F-AE8B-0C96A6CE6B80}">
      <dgm:prSet/>
      <dgm:spPr/>
      <dgm:t>
        <a:bodyPr/>
        <a:lstStyle/>
        <a:p>
          <a:endParaRPr lang="en-US"/>
        </a:p>
      </dgm:t>
    </dgm:pt>
    <dgm:pt modelId="{5B5809A5-4F2A-4FDD-B5C1-50F3F9DEC00E}" type="pres">
      <dgm:prSet presAssocID="{838F6468-A9CA-4EDA-833A-A71195D75F01}" presName="Name0" presStyleCnt="0">
        <dgm:presLayoutVars>
          <dgm:dir/>
          <dgm:animLvl val="lvl"/>
          <dgm:resizeHandles val="exact"/>
        </dgm:presLayoutVars>
      </dgm:prSet>
      <dgm:spPr/>
    </dgm:pt>
    <dgm:pt modelId="{63DFAC4E-D13E-4A6B-B3BF-E960B8F2A7AD}" type="pres">
      <dgm:prSet presAssocID="{076B7CE9-A265-4973-92A6-58EF7EFD3B5C}" presName="composite" presStyleCnt="0"/>
      <dgm:spPr/>
    </dgm:pt>
    <dgm:pt modelId="{9F2EFE42-63D3-4AD4-8364-8CA5643096B8}" type="pres">
      <dgm:prSet presAssocID="{076B7CE9-A265-4973-92A6-58EF7EFD3B5C}" presName="parTx" presStyleLbl="alignNode1" presStyleIdx="0" presStyleCnt="3">
        <dgm:presLayoutVars>
          <dgm:chMax val="0"/>
          <dgm:chPref val="0"/>
          <dgm:bulletEnabled val="1"/>
        </dgm:presLayoutVars>
      </dgm:prSet>
      <dgm:spPr/>
    </dgm:pt>
    <dgm:pt modelId="{982E51D1-C28C-4EAF-81E6-FBF1F4AA4ABC}" type="pres">
      <dgm:prSet presAssocID="{076B7CE9-A265-4973-92A6-58EF7EFD3B5C}" presName="desTx" presStyleLbl="alignAccFollowNode1" presStyleIdx="0" presStyleCnt="3">
        <dgm:presLayoutVars>
          <dgm:bulletEnabled val="1"/>
        </dgm:presLayoutVars>
      </dgm:prSet>
      <dgm:spPr/>
    </dgm:pt>
    <dgm:pt modelId="{B0AF6C4D-41ED-4B87-A13F-2FCDE60465CF}" type="pres">
      <dgm:prSet presAssocID="{493FC9FC-944E-4407-92B1-8027EFF5BAFC}" presName="space" presStyleCnt="0"/>
      <dgm:spPr/>
    </dgm:pt>
    <dgm:pt modelId="{78A58EBA-328E-4C52-A4CD-B1960547A20C}" type="pres">
      <dgm:prSet presAssocID="{E827B67D-18E3-44C3-8314-1F1891FF6B4F}" presName="composite" presStyleCnt="0"/>
      <dgm:spPr/>
    </dgm:pt>
    <dgm:pt modelId="{79BD022A-B700-4C4B-A88F-8B3D828FB718}" type="pres">
      <dgm:prSet presAssocID="{E827B67D-18E3-44C3-8314-1F1891FF6B4F}" presName="parTx" presStyleLbl="alignNode1" presStyleIdx="1" presStyleCnt="3">
        <dgm:presLayoutVars>
          <dgm:chMax val="0"/>
          <dgm:chPref val="0"/>
          <dgm:bulletEnabled val="1"/>
        </dgm:presLayoutVars>
      </dgm:prSet>
      <dgm:spPr/>
    </dgm:pt>
    <dgm:pt modelId="{FA9FD3A5-6DED-4B2C-900B-096C68BFF257}" type="pres">
      <dgm:prSet presAssocID="{E827B67D-18E3-44C3-8314-1F1891FF6B4F}" presName="desTx" presStyleLbl="alignAccFollowNode1" presStyleIdx="1" presStyleCnt="3">
        <dgm:presLayoutVars>
          <dgm:bulletEnabled val="1"/>
        </dgm:presLayoutVars>
      </dgm:prSet>
      <dgm:spPr/>
    </dgm:pt>
    <dgm:pt modelId="{E3CB6442-6F3F-4898-98E3-BAD4AB876512}" type="pres">
      <dgm:prSet presAssocID="{212ACFD7-6BAF-46FB-BCB6-5DE69A779EFA}" presName="space" presStyleCnt="0"/>
      <dgm:spPr/>
    </dgm:pt>
    <dgm:pt modelId="{E652CADC-1172-4D65-ADFA-2310A172886B}" type="pres">
      <dgm:prSet presAssocID="{5EB1AD6E-B92A-49E5-B35B-E30CC49EA60F}" presName="composite" presStyleCnt="0"/>
      <dgm:spPr/>
    </dgm:pt>
    <dgm:pt modelId="{5277C24A-89CA-4DD7-8F1A-34DB4C660773}" type="pres">
      <dgm:prSet presAssocID="{5EB1AD6E-B92A-49E5-B35B-E30CC49EA60F}" presName="parTx" presStyleLbl="alignNode1" presStyleIdx="2" presStyleCnt="3">
        <dgm:presLayoutVars>
          <dgm:chMax val="0"/>
          <dgm:chPref val="0"/>
          <dgm:bulletEnabled val="1"/>
        </dgm:presLayoutVars>
      </dgm:prSet>
      <dgm:spPr/>
    </dgm:pt>
    <dgm:pt modelId="{B5B000F7-D469-44A9-8493-D3647934A342}" type="pres">
      <dgm:prSet presAssocID="{5EB1AD6E-B92A-49E5-B35B-E30CC49EA60F}" presName="desTx" presStyleLbl="alignAccFollowNode1" presStyleIdx="2" presStyleCnt="3">
        <dgm:presLayoutVars>
          <dgm:bulletEnabled val="1"/>
        </dgm:presLayoutVars>
      </dgm:prSet>
      <dgm:spPr/>
    </dgm:pt>
  </dgm:ptLst>
  <dgm:cxnLst>
    <dgm:cxn modelId="{7FEE88C2-D5BA-4F52-B1E8-BA66DC3DF77B}" srcId="{838F6468-A9CA-4EDA-833A-A71195D75F01}" destId="{5EB1AD6E-B92A-49E5-B35B-E30CC49EA60F}" srcOrd="2" destOrd="0" parTransId="{5565C705-E1B4-4457-A03F-FC86C924B074}" sibTransId="{62217DE4-7CD1-45B5-97D0-4E2E59DD60BC}"/>
    <dgm:cxn modelId="{56A438CB-F2B8-4FC3-85D8-C7AB3D1A8FCE}" type="presOf" srcId="{5EB1AD6E-B92A-49E5-B35B-E30CC49EA60F}" destId="{5277C24A-89CA-4DD7-8F1A-34DB4C660773}" srcOrd="0" destOrd="0" presId="urn:microsoft.com/office/officeart/2005/8/layout/hList1"/>
    <dgm:cxn modelId="{0ED8189C-02B8-48D4-9851-C4515C96ED99}" type="presOf" srcId="{838F6468-A9CA-4EDA-833A-A71195D75F01}" destId="{5B5809A5-4F2A-4FDD-B5C1-50F3F9DEC00E}" srcOrd="0" destOrd="0" presId="urn:microsoft.com/office/officeart/2005/8/layout/hList1"/>
    <dgm:cxn modelId="{29DF56FA-7AEE-4277-9A0C-EE48FD93488E}" srcId="{076B7CE9-A265-4973-92A6-58EF7EFD3B5C}" destId="{C472E589-0057-4550-8F7D-F08A1BF9E769}" srcOrd="0" destOrd="0" parTransId="{DB9AC4D1-D4FC-459C-90E6-F6379549DADC}" sibTransId="{30F2DD17-8459-4516-A5EA-79CCC431E229}"/>
    <dgm:cxn modelId="{E63C3392-4045-421B-A4B6-C15330DD5427}" type="presOf" srcId="{076B7CE9-A265-4973-92A6-58EF7EFD3B5C}" destId="{9F2EFE42-63D3-4AD4-8364-8CA5643096B8}" srcOrd="0" destOrd="0" presId="urn:microsoft.com/office/officeart/2005/8/layout/hList1"/>
    <dgm:cxn modelId="{D427E31B-B48F-40DD-AB76-3428744A3967}" srcId="{838F6468-A9CA-4EDA-833A-A71195D75F01}" destId="{076B7CE9-A265-4973-92A6-58EF7EFD3B5C}" srcOrd="0" destOrd="0" parTransId="{BEABCFF2-7076-46E8-B2A9-A04CB4CC7E4B}" sibTransId="{493FC9FC-944E-4407-92B1-8027EFF5BAFC}"/>
    <dgm:cxn modelId="{E3C6FC52-53EC-4AD1-A6AE-802EEEE6CE27}" srcId="{838F6468-A9CA-4EDA-833A-A71195D75F01}" destId="{E827B67D-18E3-44C3-8314-1F1891FF6B4F}" srcOrd="1" destOrd="0" parTransId="{CF49E54E-A85F-4A0F-A4E8-D7B1718786C1}" sibTransId="{212ACFD7-6BAF-46FB-BCB6-5DE69A779EFA}"/>
    <dgm:cxn modelId="{DA4D214D-B723-439B-AF99-0C825046139C}" type="presOf" srcId="{E827B67D-18E3-44C3-8314-1F1891FF6B4F}" destId="{79BD022A-B700-4C4B-A88F-8B3D828FB718}" srcOrd="0" destOrd="0" presId="urn:microsoft.com/office/officeart/2005/8/layout/hList1"/>
    <dgm:cxn modelId="{545F31D4-5152-447F-AE8B-0C96A6CE6B80}" srcId="{5EB1AD6E-B92A-49E5-B35B-E30CC49EA60F}" destId="{165660A9-E552-4C48-8F47-198CEEC71D3D}" srcOrd="0" destOrd="0" parTransId="{ED693976-A1ED-429F-84CC-6278C3257BEC}" sibTransId="{663662E1-E3C1-4052-A2F1-5250D1D95328}"/>
    <dgm:cxn modelId="{65CF12FE-07B1-4ADB-8466-A03E1E86C07A}" type="presOf" srcId="{C472E589-0057-4550-8F7D-F08A1BF9E769}" destId="{982E51D1-C28C-4EAF-81E6-FBF1F4AA4ABC}" srcOrd="0" destOrd="0" presId="urn:microsoft.com/office/officeart/2005/8/layout/hList1"/>
    <dgm:cxn modelId="{307B1289-F840-4862-9585-87E70ADD04EE}" srcId="{E827B67D-18E3-44C3-8314-1F1891FF6B4F}" destId="{75EA372B-85EA-4A81-8D43-BEE86FF949DB}" srcOrd="0" destOrd="0" parTransId="{E7051AC5-259A-4F91-B8FA-99EA3BAE72C8}" sibTransId="{2820FB79-5D8C-4489-89B2-5F44F0FF918E}"/>
    <dgm:cxn modelId="{59525358-D797-4675-805A-9753058F5009}" type="presOf" srcId="{75EA372B-85EA-4A81-8D43-BEE86FF949DB}" destId="{FA9FD3A5-6DED-4B2C-900B-096C68BFF257}" srcOrd="0" destOrd="0" presId="urn:microsoft.com/office/officeart/2005/8/layout/hList1"/>
    <dgm:cxn modelId="{36B061A1-883F-4ABE-A09C-D948F402C9D7}" type="presOf" srcId="{165660A9-E552-4C48-8F47-198CEEC71D3D}" destId="{B5B000F7-D469-44A9-8493-D3647934A342}" srcOrd="0" destOrd="0" presId="urn:microsoft.com/office/officeart/2005/8/layout/hList1"/>
    <dgm:cxn modelId="{BD69ED80-6978-4BC1-B25F-D547DE1E1772}" type="presParOf" srcId="{5B5809A5-4F2A-4FDD-B5C1-50F3F9DEC00E}" destId="{63DFAC4E-D13E-4A6B-B3BF-E960B8F2A7AD}" srcOrd="0" destOrd="0" presId="urn:microsoft.com/office/officeart/2005/8/layout/hList1"/>
    <dgm:cxn modelId="{C7979503-2008-44DA-BEE2-633EC824B3E6}" type="presParOf" srcId="{63DFAC4E-D13E-4A6B-B3BF-E960B8F2A7AD}" destId="{9F2EFE42-63D3-4AD4-8364-8CA5643096B8}" srcOrd="0" destOrd="0" presId="urn:microsoft.com/office/officeart/2005/8/layout/hList1"/>
    <dgm:cxn modelId="{107A3440-925F-4441-AFCB-9475CB8B01A3}" type="presParOf" srcId="{63DFAC4E-D13E-4A6B-B3BF-E960B8F2A7AD}" destId="{982E51D1-C28C-4EAF-81E6-FBF1F4AA4ABC}" srcOrd="1" destOrd="0" presId="urn:microsoft.com/office/officeart/2005/8/layout/hList1"/>
    <dgm:cxn modelId="{241650A4-53F0-4053-9C5B-CB740B2B5574}" type="presParOf" srcId="{5B5809A5-4F2A-4FDD-B5C1-50F3F9DEC00E}" destId="{B0AF6C4D-41ED-4B87-A13F-2FCDE60465CF}" srcOrd="1" destOrd="0" presId="urn:microsoft.com/office/officeart/2005/8/layout/hList1"/>
    <dgm:cxn modelId="{8467F1FB-4AFA-44EA-91A8-2FB324101F09}" type="presParOf" srcId="{5B5809A5-4F2A-4FDD-B5C1-50F3F9DEC00E}" destId="{78A58EBA-328E-4C52-A4CD-B1960547A20C}" srcOrd="2" destOrd="0" presId="urn:microsoft.com/office/officeart/2005/8/layout/hList1"/>
    <dgm:cxn modelId="{3A313869-EFEF-41F1-BDD2-8B770EEEA564}" type="presParOf" srcId="{78A58EBA-328E-4C52-A4CD-B1960547A20C}" destId="{79BD022A-B700-4C4B-A88F-8B3D828FB718}" srcOrd="0" destOrd="0" presId="urn:microsoft.com/office/officeart/2005/8/layout/hList1"/>
    <dgm:cxn modelId="{B9187CAD-F720-4813-9E8A-8E77889DA0C4}" type="presParOf" srcId="{78A58EBA-328E-4C52-A4CD-B1960547A20C}" destId="{FA9FD3A5-6DED-4B2C-900B-096C68BFF257}" srcOrd="1" destOrd="0" presId="urn:microsoft.com/office/officeart/2005/8/layout/hList1"/>
    <dgm:cxn modelId="{C0A40EA8-EF56-4E9C-A5EB-D8D465ABB6BF}" type="presParOf" srcId="{5B5809A5-4F2A-4FDD-B5C1-50F3F9DEC00E}" destId="{E3CB6442-6F3F-4898-98E3-BAD4AB876512}" srcOrd="3" destOrd="0" presId="urn:microsoft.com/office/officeart/2005/8/layout/hList1"/>
    <dgm:cxn modelId="{80E289D6-CF22-4424-ABA0-AB9074F5CBC4}" type="presParOf" srcId="{5B5809A5-4F2A-4FDD-B5C1-50F3F9DEC00E}" destId="{E652CADC-1172-4D65-ADFA-2310A172886B}" srcOrd="4" destOrd="0" presId="urn:microsoft.com/office/officeart/2005/8/layout/hList1"/>
    <dgm:cxn modelId="{AF6EC433-9158-4C76-9CB7-34DCB6AE1FEA}" type="presParOf" srcId="{E652CADC-1172-4D65-ADFA-2310A172886B}" destId="{5277C24A-89CA-4DD7-8F1A-34DB4C660773}" srcOrd="0" destOrd="0" presId="urn:microsoft.com/office/officeart/2005/8/layout/hList1"/>
    <dgm:cxn modelId="{6917D058-BF2A-4A05-8A18-87233F9A4024}" type="presParOf" srcId="{E652CADC-1172-4D65-ADFA-2310A172886B}" destId="{B5B000F7-D469-44A9-8493-D3647934A342}"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23AFF20-273F-4C94-B6DB-F903E481E255}" type="doc">
      <dgm:prSet loTypeId="urn:microsoft.com/office/officeart/2005/8/layout/hProcess11" loCatId="process" qsTypeId="urn:microsoft.com/office/officeart/2005/8/quickstyle/simple1" qsCatId="simple" csTypeId="urn:microsoft.com/office/officeart/2005/8/colors/accent1_2" csCatId="accent1" phldr="1"/>
      <dgm:spPr/>
    </dgm:pt>
    <dgm:pt modelId="{90AE174A-2A65-4E9A-AE34-778B6090148A}">
      <dgm:prSet phldrT="[Text]"/>
      <dgm:spPr/>
      <dgm:t>
        <a:bodyPr/>
        <a:lstStyle/>
        <a:p>
          <a:r>
            <a:rPr lang="en-US" dirty="0"/>
            <a:t>Input services received</a:t>
          </a:r>
        </a:p>
      </dgm:t>
    </dgm:pt>
    <dgm:pt modelId="{06665DFF-E169-4FB9-8402-AB8D62EB687E}" type="parTrans" cxnId="{57344BD3-ED27-4D75-822B-C4B71176366F}">
      <dgm:prSet/>
      <dgm:spPr/>
      <dgm:t>
        <a:bodyPr/>
        <a:lstStyle/>
        <a:p>
          <a:endParaRPr lang="en-US"/>
        </a:p>
      </dgm:t>
    </dgm:pt>
    <dgm:pt modelId="{1E53D509-FD41-4F68-AE9A-30FCC204219C}" type="sibTrans" cxnId="{57344BD3-ED27-4D75-822B-C4B71176366F}">
      <dgm:prSet/>
      <dgm:spPr/>
      <dgm:t>
        <a:bodyPr/>
        <a:lstStyle/>
        <a:p>
          <a:endParaRPr lang="en-US"/>
        </a:p>
      </dgm:t>
    </dgm:pt>
    <dgm:pt modelId="{28D63D6C-7DA3-493C-9669-0E13F423C424}">
      <dgm:prSet phldrT="[Text]"/>
      <dgm:spPr/>
      <dgm:t>
        <a:bodyPr/>
        <a:lstStyle/>
        <a:p>
          <a:r>
            <a:rPr lang="en-US" dirty="0"/>
            <a:t>Appointed date</a:t>
          </a:r>
        </a:p>
      </dgm:t>
    </dgm:pt>
    <dgm:pt modelId="{22F63C02-8FA4-416F-82AE-E0511C8B0CD0}" type="parTrans" cxnId="{EEBFF70E-F3C2-4A3B-8CE6-A16632D86F10}">
      <dgm:prSet/>
      <dgm:spPr/>
      <dgm:t>
        <a:bodyPr/>
        <a:lstStyle/>
        <a:p>
          <a:endParaRPr lang="en-US"/>
        </a:p>
      </dgm:t>
    </dgm:pt>
    <dgm:pt modelId="{512B959E-2B2F-46D6-90C5-39452FE007A3}" type="sibTrans" cxnId="{EEBFF70E-F3C2-4A3B-8CE6-A16632D86F10}">
      <dgm:prSet/>
      <dgm:spPr/>
      <dgm:t>
        <a:bodyPr/>
        <a:lstStyle/>
        <a:p>
          <a:endParaRPr lang="en-US"/>
        </a:p>
      </dgm:t>
    </dgm:pt>
    <dgm:pt modelId="{17ADB0D4-90F1-4F12-90E8-F04E2FDB7F7F}">
      <dgm:prSet phldrT="[Text]"/>
      <dgm:spPr/>
      <dgm:t>
        <a:bodyPr/>
        <a:lstStyle/>
        <a:p>
          <a:r>
            <a:rPr lang="en-US" dirty="0"/>
            <a:t>Invoice received </a:t>
          </a:r>
        </a:p>
      </dgm:t>
    </dgm:pt>
    <dgm:pt modelId="{3066C485-434C-437C-8FA2-8603B177393F}" type="parTrans" cxnId="{E76677A3-F143-4D38-8FDA-5C7B4D6FAFBB}">
      <dgm:prSet/>
      <dgm:spPr/>
      <dgm:t>
        <a:bodyPr/>
        <a:lstStyle/>
        <a:p>
          <a:endParaRPr lang="en-US"/>
        </a:p>
      </dgm:t>
    </dgm:pt>
    <dgm:pt modelId="{71FFF269-4F76-4B86-ADB4-A6FD62811B34}" type="sibTrans" cxnId="{E76677A3-F143-4D38-8FDA-5C7B4D6FAFBB}">
      <dgm:prSet/>
      <dgm:spPr/>
      <dgm:t>
        <a:bodyPr/>
        <a:lstStyle/>
        <a:p>
          <a:endParaRPr lang="en-US"/>
        </a:p>
      </dgm:t>
    </dgm:pt>
    <dgm:pt modelId="{33BF6C02-4FF3-4E4F-8697-86AD8DB65CA9}" type="pres">
      <dgm:prSet presAssocID="{F23AFF20-273F-4C94-B6DB-F903E481E255}" presName="Name0" presStyleCnt="0">
        <dgm:presLayoutVars>
          <dgm:dir/>
          <dgm:resizeHandles val="exact"/>
        </dgm:presLayoutVars>
      </dgm:prSet>
      <dgm:spPr/>
    </dgm:pt>
    <dgm:pt modelId="{2A7A285A-5C66-4577-970B-FC206BF4CFE0}" type="pres">
      <dgm:prSet presAssocID="{F23AFF20-273F-4C94-B6DB-F903E481E255}" presName="arrow" presStyleLbl="bgShp" presStyleIdx="0" presStyleCnt="1"/>
      <dgm:spPr/>
    </dgm:pt>
    <dgm:pt modelId="{7F134D52-5319-4631-8D7D-4FA189BDF05A}" type="pres">
      <dgm:prSet presAssocID="{F23AFF20-273F-4C94-B6DB-F903E481E255}" presName="points" presStyleCnt="0"/>
      <dgm:spPr/>
    </dgm:pt>
    <dgm:pt modelId="{EC99AAF7-3AD6-4B4B-BDE7-C9186F1B742D}" type="pres">
      <dgm:prSet presAssocID="{90AE174A-2A65-4E9A-AE34-778B6090148A}" presName="compositeA" presStyleCnt="0"/>
      <dgm:spPr/>
    </dgm:pt>
    <dgm:pt modelId="{F6890D05-5022-4D61-8266-368874505785}" type="pres">
      <dgm:prSet presAssocID="{90AE174A-2A65-4E9A-AE34-778B6090148A}" presName="textA" presStyleLbl="revTx" presStyleIdx="0" presStyleCnt="3">
        <dgm:presLayoutVars>
          <dgm:bulletEnabled val="1"/>
        </dgm:presLayoutVars>
      </dgm:prSet>
      <dgm:spPr/>
    </dgm:pt>
    <dgm:pt modelId="{16E4ECC5-88C7-4B74-9C8C-68DCC8543D4F}" type="pres">
      <dgm:prSet presAssocID="{90AE174A-2A65-4E9A-AE34-778B6090148A}" presName="circleA" presStyleLbl="node1" presStyleIdx="0" presStyleCnt="3"/>
      <dgm:spPr/>
    </dgm:pt>
    <dgm:pt modelId="{66F4BFF7-2DAE-49B7-BF66-0547D3F0E6E2}" type="pres">
      <dgm:prSet presAssocID="{90AE174A-2A65-4E9A-AE34-778B6090148A}" presName="spaceA" presStyleCnt="0"/>
      <dgm:spPr/>
    </dgm:pt>
    <dgm:pt modelId="{896EA251-05EC-476F-98DE-209EF4294820}" type="pres">
      <dgm:prSet presAssocID="{1E53D509-FD41-4F68-AE9A-30FCC204219C}" presName="space" presStyleCnt="0"/>
      <dgm:spPr/>
    </dgm:pt>
    <dgm:pt modelId="{2B60E4B0-30F4-4EEA-85CC-965A5079BD18}" type="pres">
      <dgm:prSet presAssocID="{28D63D6C-7DA3-493C-9669-0E13F423C424}" presName="compositeB" presStyleCnt="0"/>
      <dgm:spPr/>
    </dgm:pt>
    <dgm:pt modelId="{D2224633-2D82-435E-BF8B-33A978E200E1}" type="pres">
      <dgm:prSet presAssocID="{28D63D6C-7DA3-493C-9669-0E13F423C424}" presName="textB" presStyleLbl="revTx" presStyleIdx="1" presStyleCnt="3">
        <dgm:presLayoutVars>
          <dgm:bulletEnabled val="1"/>
        </dgm:presLayoutVars>
      </dgm:prSet>
      <dgm:spPr/>
    </dgm:pt>
    <dgm:pt modelId="{810384E5-772C-4026-B548-472A1EDE2D71}" type="pres">
      <dgm:prSet presAssocID="{28D63D6C-7DA3-493C-9669-0E13F423C424}" presName="circleB" presStyleLbl="node1" presStyleIdx="1" presStyleCnt="3"/>
      <dgm:spPr/>
    </dgm:pt>
    <dgm:pt modelId="{2DCED59C-45A3-450C-A8E6-FBD7281930C0}" type="pres">
      <dgm:prSet presAssocID="{28D63D6C-7DA3-493C-9669-0E13F423C424}" presName="spaceB" presStyleCnt="0"/>
      <dgm:spPr/>
    </dgm:pt>
    <dgm:pt modelId="{5CB99AF5-3F15-45BD-A300-C68EB17A5083}" type="pres">
      <dgm:prSet presAssocID="{512B959E-2B2F-46D6-90C5-39452FE007A3}" presName="space" presStyleCnt="0"/>
      <dgm:spPr/>
    </dgm:pt>
    <dgm:pt modelId="{0877C4AE-099A-4494-8418-914499D22F27}" type="pres">
      <dgm:prSet presAssocID="{17ADB0D4-90F1-4F12-90E8-F04E2FDB7F7F}" presName="compositeA" presStyleCnt="0"/>
      <dgm:spPr/>
    </dgm:pt>
    <dgm:pt modelId="{D93BC25C-5313-4695-B0BF-549661204D8E}" type="pres">
      <dgm:prSet presAssocID="{17ADB0D4-90F1-4F12-90E8-F04E2FDB7F7F}" presName="textA" presStyleLbl="revTx" presStyleIdx="2" presStyleCnt="3" custScaleX="150874" custScaleY="127273">
        <dgm:presLayoutVars>
          <dgm:bulletEnabled val="1"/>
        </dgm:presLayoutVars>
      </dgm:prSet>
      <dgm:spPr/>
    </dgm:pt>
    <dgm:pt modelId="{7B5D4140-BD64-44EA-842A-9788CB7E52AD}" type="pres">
      <dgm:prSet presAssocID="{17ADB0D4-90F1-4F12-90E8-F04E2FDB7F7F}" presName="circleA" presStyleLbl="node1" presStyleIdx="2" presStyleCnt="3"/>
      <dgm:spPr/>
    </dgm:pt>
    <dgm:pt modelId="{4A4DF197-4313-4750-89D0-BF0A517E1DBA}" type="pres">
      <dgm:prSet presAssocID="{17ADB0D4-90F1-4F12-90E8-F04E2FDB7F7F}" presName="spaceA" presStyleCnt="0"/>
      <dgm:spPr/>
    </dgm:pt>
  </dgm:ptLst>
  <dgm:cxnLst>
    <dgm:cxn modelId="{57344BD3-ED27-4D75-822B-C4B71176366F}" srcId="{F23AFF20-273F-4C94-B6DB-F903E481E255}" destId="{90AE174A-2A65-4E9A-AE34-778B6090148A}" srcOrd="0" destOrd="0" parTransId="{06665DFF-E169-4FB9-8402-AB8D62EB687E}" sibTransId="{1E53D509-FD41-4F68-AE9A-30FCC204219C}"/>
    <dgm:cxn modelId="{09295D41-2EA3-4E7F-9392-B34BC5CB0A2A}" type="presOf" srcId="{17ADB0D4-90F1-4F12-90E8-F04E2FDB7F7F}" destId="{D93BC25C-5313-4695-B0BF-549661204D8E}" srcOrd="0" destOrd="0" presId="urn:microsoft.com/office/officeart/2005/8/layout/hProcess11"/>
    <dgm:cxn modelId="{E76677A3-F143-4D38-8FDA-5C7B4D6FAFBB}" srcId="{F23AFF20-273F-4C94-B6DB-F903E481E255}" destId="{17ADB0D4-90F1-4F12-90E8-F04E2FDB7F7F}" srcOrd="2" destOrd="0" parTransId="{3066C485-434C-437C-8FA2-8603B177393F}" sibTransId="{71FFF269-4F76-4B86-ADB4-A6FD62811B34}"/>
    <dgm:cxn modelId="{1F85AE73-4385-4131-B51C-46CEF32BA558}" type="presOf" srcId="{F23AFF20-273F-4C94-B6DB-F903E481E255}" destId="{33BF6C02-4FF3-4E4F-8697-86AD8DB65CA9}" srcOrd="0" destOrd="0" presId="urn:microsoft.com/office/officeart/2005/8/layout/hProcess11"/>
    <dgm:cxn modelId="{F1721102-E66D-4647-B047-2C1751C34434}" type="presOf" srcId="{28D63D6C-7DA3-493C-9669-0E13F423C424}" destId="{D2224633-2D82-435E-BF8B-33A978E200E1}" srcOrd="0" destOrd="0" presId="urn:microsoft.com/office/officeart/2005/8/layout/hProcess11"/>
    <dgm:cxn modelId="{EEBFF70E-F3C2-4A3B-8CE6-A16632D86F10}" srcId="{F23AFF20-273F-4C94-B6DB-F903E481E255}" destId="{28D63D6C-7DA3-493C-9669-0E13F423C424}" srcOrd="1" destOrd="0" parTransId="{22F63C02-8FA4-416F-82AE-E0511C8B0CD0}" sibTransId="{512B959E-2B2F-46D6-90C5-39452FE007A3}"/>
    <dgm:cxn modelId="{D8C02B5A-76BF-48F3-B775-61D1DC54EDAE}" type="presOf" srcId="{90AE174A-2A65-4E9A-AE34-778B6090148A}" destId="{F6890D05-5022-4D61-8266-368874505785}" srcOrd="0" destOrd="0" presId="urn:microsoft.com/office/officeart/2005/8/layout/hProcess11"/>
    <dgm:cxn modelId="{3BAB0D95-E7FD-40AE-B562-24399A443BDA}" type="presParOf" srcId="{33BF6C02-4FF3-4E4F-8697-86AD8DB65CA9}" destId="{2A7A285A-5C66-4577-970B-FC206BF4CFE0}" srcOrd="0" destOrd="0" presId="urn:microsoft.com/office/officeart/2005/8/layout/hProcess11"/>
    <dgm:cxn modelId="{0BA2D1CC-88BB-4917-B037-A29DBE2E2B8B}" type="presParOf" srcId="{33BF6C02-4FF3-4E4F-8697-86AD8DB65CA9}" destId="{7F134D52-5319-4631-8D7D-4FA189BDF05A}" srcOrd="1" destOrd="0" presId="urn:microsoft.com/office/officeart/2005/8/layout/hProcess11"/>
    <dgm:cxn modelId="{87DDBA6C-768F-4DA4-9261-70A85A8C19D6}" type="presParOf" srcId="{7F134D52-5319-4631-8D7D-4FA189BDF05A}" destId="{EC99AAF7-3AD6-4B4B-BDE7-C9186F1B742D}" srcOrd="0" destOrd="0" presId="urn:microsoft.com/office/officeart/2005/8/layout/hProcess11"/>
    <dgm:cxn modelId="{953B510A-40F8-4E42-BE8A-8490E926054F}" type="presParOf" srcId="{EC99AAF7-3AD6-4B4B-BDE7-C9186F1B742D}" destId="{F6890D05-5022-4D61-8266-368874505785}" srcOrd="0" destOrd="0" presId="urn:microsoft.com/office/officeart/2005/8/layout/hProcess11"/>
    <dgm:cxn modelId="{101DAF8A-94F4-4D3C-A716-14647750F2F4}" type="presParOf" srcId="{EC99AAF7-3AD6-4B4B-BDE7-C9186F1B742D}" destId="{16E4ECC5-88C7-4B74-9C8C-68DCC8543D4F}" srcOrd="1" destOrd="0" presId="urn:microsoft.com/office/officeart/2005/8/layout/hProcess11"/>
    <dgm:cxn modelId="{54202D4F-300D-46B1-9856-46C8C2475189}" type="presParOf" srcId="{EC99AAF7-3AD6-4B4B-BDE7-C9186F1B742D}" destId="{66F4BFF7-2DAE-49B7-BF66-0547D3F0E6E2}" srcOrd="2" destOrd="0" presId="urn:microsoft.com/office/officeart/2005/8/layout/hProcess11"/>
    <dgm:cxn modelId="{FCAAAF5C-6F9C-41C0-93BF-A9CED4EED63D}" type="presParOf" srcId="{7F134D52-5319-4631-8D7D-4FA189BDF05A}" destId="{896EA251-05EC-476F-98DE-209EF4294820}" srcOrd="1" destOrd="0" presId="urn:microsoft.com/office/officeart/2005/8/layout/hProcess11"/>
    <dgm:cxn modelId="{9589584C-16BE-4193-88B8-8C5418AA599A}" type="presParOf" srcId="{7F134D52-5319-4631-8D7D-4FA189BDF05A}" destId="{2B60E4B0-30F4-4EEA-85CC-965A5079BD18}" srcOrd="2" destOrd="0" presId="urn:microsoft.com/office/officeart/2005/8/layout/hProcess11"/>
    <dgm:cxn modelId="{56B626FE-69E5-4B0F-9407-7B07F4607359}" type="presParOf" srcId="{2B60E4B0-30F4-4EEA-85CC-965A5079BD18}" destId="{D2224633-2D82-435E-BF8B-33A978E200E1}" srcOrd="0" destOrd="0" presId="urn:microsoft.com/office/officeart/2005/8/layout/hProcess11"/>
    <dgm:cxn modelId="{F8EBBEBF-2D03-4727-A83F-552B1FDE5528}" type="presParOf" srcId="{2B60E4B0-30F4-4EEA-85CC-965A5079BD18}" destId="{810384E5-772C-4026-B548-472A1EDE2D71}" srcOrd="1" destOrd="0" presId="urn:microsoft.com/office/officeart/2005/8/layout/hProcess11"/>
    <dgm:cxn modelId="{D73B0F1B-B42A-4F3C-845C-6C4B7EEFE43F}" type="presParOf" srcId="{2B60E4B0-30F4-4EEA-85CC-965A5079BD18}" destId="{2DCED59C-45A3-450C-A8E6-FBD7281930C0}" srcOrd="2" destOrd="0" presId="urn:microsoft.com/office/officeart/2005/8/layout/hProcess11"/>
    <dgm:cxn modelId="{A4EDC995-0CF7-4418-928B-F36DC207748C}" type="presParOf" srcId="{7F134D52-5319-4631-8D7D-4FA189BDF05A}" destId="{5CB99AF5-3F15-45BD-A300-C68EB17A5083}" srcOrd="3" destOrd="0" presId="urn:microsoft.com/office/officeart/2005/8/layout/hProcess11"/>
    <dgm:cxn modelId="{7CCAE46E-A229-4CF9-9A67-7E90C25B39F2}" type="presParOf" srcId="{7F134D52-5319-4631-8D7D-4FA189BDF05A}" destId="{0877C4AE-099A-4494-8418-914499D22F27}" srcOrd="4" destOrd="0" presId="urn:microsoft.com/office/officeart/2005/8/layout/hProcess11"/>
    <dgm:cxn modelId="{6DF6EE4A-C638-4BA1-B92D-AA362DDCF70A}" type="presParOf" srcId="{0877C4AE-099A-4494-8418-914499D22F27}" destId="{D93BC25C-5313-4695-B0BF-549661204D8E}" srcOrd="0" destOrd="0" presId="urn:microsoft.com/office/officeart/2005/8/layout/hProcess11"/>
    <dgm:cxn modelId="{B7F86212-1FA1-4815-B08F-18301FCC0837}" type="presParOf" srcId="{0877C4AE-099A-4494-8418-914499D22F27}" destId="{7B5D4140-BD64-44EA-842A-9788CB7E52AD}" srcOrd="1" destOrd="0" presId="urn:microsoft.com/office/officeart/2005/8/layout/hProcess11"/>
    <dgm:cxn modelId="{1D600674-3BF5-4662-8428-B58FB83F5BB8}" type="presParOf" srcId="{0877C4AE-099A-4494-8418-914499D22F27}" destId="{4A4DF197-4313-4750-89D0-BF0A517E1DBA}" srcOrd="2" destOrd="0" presId="urn:microsoft.com/office/officeart/2005/8/layout/hProcess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1F33EA-A66C-486E-B765-FD6F582B3D36}">
      <dsp:nvSpPr>
        <dsp:cNvPr id="0" name=""/>
        <dsp:cNvSpPr/>
      </dsp:nvSpPr>
      <dsp:spPr>
        <a:xfrm>
          <a:off x="3059" y="0"/>
          <a:ext cx="2334103" cy="350520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Manufacturer</a:t>
          </a:r>
        </a:p>
      </dsp:txBody>
      <dsp:txXfrm>
        <a:off x="3059" y="0"/>
        <a:ext cx="2334103" cy="1051560"/>
      </dsp:txXfrm>
    </dsp:sp>
    <dsp:sp modelId="{D061CDA5-B57A-4B65-806A-19884CC01C90}">
      <dsp:nvSpPr>
        <dsp:cNvPr id="0" name=""/>
        <dsp:cNvSpPr/>
      </dsp:nvSpPr>
      <dsp:spPr>
        <a:xfrm>
          <a:off x="145431" y="1052586"/>
          <a:ext cx="2049359" cy="105686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26670" rIns="35560" bIns="26670" numCol="1" spcCol="1270" anchor="ctr" anchorCtr="0">
          <a:noAutofit/>
        </a:bodyPr>
        <a:lstStyle/>
        <a:p>
          <a:pPr marL="0" lvl="0" indent="0" algn="ctr" defTabSz="622300">
            <a:lnSpc>
              <a:spcPct val="90000"/>
            </a:lnSpc>
            <a:spcBef>
              <a:spcPct val="0"/>
            </a:spcBef>
            <a:spcAft>
              <a:spcPct val="35000"/>
            </a:spcAft>
            <a:buNone/>
          </a:pPr>
          <a:r>
            <a:rPr lang="en-US" sz="1400" kern="1200" dirty="0"/>
            <a:t>Mfg and selling exempted goods</a:t>
          </a:r>
        </a:p>
      </dsp:txBody>
      <dsp:txXfrm>
        <a:off x="176386" y="1083541"/>
        <a:ext cx="1987449" cy="994955"/>
      </dsp:txXfrm>
    </dsp:sp>
    <dsp:sp modelId="{F3500DCF-E672-4D50-876A-3CAE46C38AAB}">
      <dsp:nvSpPr>
        <dsp:cNvPr id="0" name=""/>
        <dsp:cNvSpPr/>
      </dsp:nvSpPr>
      <dsp:spPr>
        <a:xfrm>
          <a:off x="145431" y="2272047"/>
          <a:ext cx="2049359" cy="105686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26670" rIns="35560" bIns="26670" numCol="1" spcCol="1270" anchor="ctr" anchorCtr="0">
          <a:noAutofit/>
        </a:bodyPr>
        <a:lstStyle/>
        <a:p>
          <a:pPr marL="0" lvl="0" indent="0" algn="ctr" defTabSz="622300">
            <a:lnSpc>
              <a:spcPct val="90000"/>
            </a:lnSpc>
            <a:spcBef>
              <a:spcPct val="0"/>
            </a:spcBef>
            <a:spcAft>
              <a:spcPct val="35000"/>
            </a:spcAft>
            <a:buNone/>
          </a:pPr>
          <a:r>
            <a:rPr lang="en-US" sz="1400" kern="1200" dirty="0"/>
            <a:t>May be registered under Central excise but not VAT or vice-versa</a:t>
          </a:r>
        </a:p>
      </dsp:txBody>
      <dsp:txXfrm>
        <a:off x="176386" y="2303002"/>
        <a:ext cx="1987449" cy="994955"/>
      </dsp:txXfrm>
    </dsp:sp>
    <dsp:sp modelId="{DE93FFF8-372D-48C5-B50C-3E1867B0EB82}">
      <dsp:nvSpPr>
        <dsp:cNvPr id="0" name=""/>
        <dsp:cNvSpPr/>
      </dsp:nvSpPr>
      <dsp:spPr>
        <a:xfrm>
          <a:off x="2512380" y="0"/>
          <a:ext cx="2974113" cy="350520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Service provider </a:t>
          </a:r>
        </a:p>
      </dsp:txBody>
      <dsp:txXfrm>
        <a:off x="2512380" y="0"/>
        <a:ext cx="2974113" cy="1051560"/>
      </dsp:txXfrm>
    </dsp:sp>
    <dsp:sp modelId="{3A78AFBC-0FE9-4D19-A902-1F1CBF91CD0B}">
      <dsp:nvSpPr>
        <dsp:cNvPr id="0" name=""/>
        <dsp:cNvSpPr/>
      </dsp:nvSpPr>
      <dsp:spPr>
        <a:xfrm>
          <a:off x="2989111" y="1051968"/>
          <a:ext cx="2020651" cy="101510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26670" rIns="35560" bIns="26670" numCol="1" spcCol="1270" anchor="ctr" anchorCtr="0">
          <a:noAutofit/>
        </a:bodyPr>
        <a:lstStyle/>
        <a:p>
          <a:pPr marL="0" lvl="0" indent="0" algn="ctr" defTabSz="622300">
            <a:lnSpc>
              <a:spcPct val="90000"/>
            </a:lnSpc>
            <a:spcBef>
              <a:spcPct val="0"/>
            </a:spcBef>
            <a:spcAft>
              <a:spcPct val="35000"/>
            </a:spcAft>
            <a:buNone/>
          </a:pPr>
          <a:r>
            <a:rPr lang="en-US" sz="1400" kern="1200" dirty="0"/>
            <a:t>Providing exempted service or  providing works contract service</a:t>
          </a:r>
        </a:p>
      </dsp:txBody>
      <dsp:txXfrm>
        <a:off x="3018842" y="1081699"/>
        <a:ext cx="1961189" cy="955639"/>
      </dsp:txXfrm>
    </dsp:sp>
    <dsp:sp modelId="{341B17A8-22B0-4177-A990-4EF4296A1AC3}">
      <dsp:nvSpPr>
        <dsp:cNvPr id="0" name=""/>
        <dsp:cNvSpPr/>
      </dsp:nvSpPr>
      <dsp:spPr>
        <a:xfrm>
          <a:off x="2989111" y="2192866"/>
          <a:ext cx="2020651" cy="113666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26670" rIns="35560" bIns="26670" numCol="1" spcCol="1270" anchor="ctr" anchorCtr="0">
          <a:noAutofit/>
        </a:bodyPr>
        <a:lstStyle/>
        <a:p>
          <a:pPr marL="0" lvl="0" indent="0" algn="ctr" defTabSz="622300">
            <a:lnSpc>
              <a:spcPct val="90000"/>
            </a:lnSpc>
            <a:spcBef>
              <a:spcPct val="0"/>
            </a:spcBef>
            <a:spcAft>
              <a:spcPct val="35000"/>
            </a:spcAft>
            <a:buNone/>
          </a:pPr>
          <a:r>
            <a:rPr lang="en-US" sz="1400" kern="1200" dirty="0"/>
            <a:t>May be registered under state VAT act but not under service tax laws since no C.C available</a:t>
          </a:r>
        </a:p>
      </dsp:txBody>
      <dsp:txXfrm>
        <a:off x="3022403" y="2226158"/>
        <a:ext cx="1954067" cy="1070081"/>
      </dsp:txXfrm>
    </dsp:sp>
    <dsp:sp modelId="{5DA86BF7-C56C-4A0E-8902-C7B67B888C46}">
      <dsp:nvSpPr>
        <dsp:cNvPr id="0" name=""/>
        <dsp:cNvSpPr/>
      </dsp:nvSpPr>
      <dsp:spPr>
        <a:xfrm>
          <a:off x="5661711" y="0"/>
          <a:ext cx="2336229" cy="350520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Trader</a:t>
          </a:r>
        </a:p>
      </dsp:txBody>
      <dsp:txXfrm>
        <a:off x="5661711" y="0"/>
        <a:ext cx="2336229" cy="1051560"/>
      </dsp:txXfrm>
    </dsp:sp>
    <dsp:sp modelId="{E39BD0A2-C7F0-4B97-9FD8-C8EF55C02CE1}">
      <dsp:nvSpPr>
        <dsp:cNvPr id="0" name=""/>
        <dsp:cNvSpPr/>
      </dsp:nvSpPr>
      <dsp:spPr>
        <a:xfrm>
          <a:off x="5893904" y="1053155"/>
          <a:ext cx="1871843" cy="227518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26670" rIns="35560" bIns="26670" numCol="1" spcCol="1270" anchor="ctr" anchorCtr="0">
          <a:noAutofit/>
        </a:bodyPr>
        <a:lstStyle/>
        <a:p>
          <a:pPr marL="0" lvl="0" indent="0" algn="ctr" defTabSz="622300">
            <a:lnSpc>
              <a:spcPct val="90000"/>
            </a:lnSpc>
            <a:spcBef>
              <a:spcPct val="0"/>
            </a:spcBef>
            <a:spcAft>
              <a:spcPct val="35000"/>
            </a:spcAft>
            <a:buNone/>
          </a:pPr>
          <a:r>
            <a:rPr lang="en-US" sz="1400" kern="1200" dirty="0"/>
            <a:t>Engaged in sale of exempted goods only</a:t>
          </a:r>
        </a:p>
      </dsp:txBody>
      <dsp:txXfrm>
        <a:off x="5948728" y="1107979"/>
        <a:ext cx="1762195" cy="216554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7A285A-5C66-4577-970B-FC206BF4CFE0}">
      <dsp:nvSpPr>
        <dsp:cNvPr id="0" name=""/>
        <dsp:cNvSpPr/>
      </dsp:nvSpPr>
      <dsp:spPr>
        <a:xfrm>
          <a:off x="0" y="548639"/>
          <a:ext cx="6400800" cy="731520"/>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6890D05-5022-4D61-8266-368874505785}">
      <dsp:nvSpPr>
        <dsp:cNvPr id="0" name=""/>
        <dsp:cNvSpPr/>
      </dsp:nvSpPr>
      <dsp:spPr>
        <a:xfrm>
          <a:off x="2594" y="0"/>
          <a:ext cx="1594886" cy="7315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0904" tIns="120904" rIns="120904" bIns="120904" numCol="1" spcCol="1270" anchor="b" anchorCtr="0">
          <a:noAutofit/>
        </a:bodyPr>
        <a:lstStyle/>
        <a:p>
          <a:pPr marL="0" lvl="0" indent="0" algn="ctr" defTabSz="755650">
            <a:lnSpc>
              <a:spcPct val="90000"/>
            </a:lnSpc>
            <a:spcBef>
              <a:spcPct val="0"/>
            </a:spcBef>
            <a:spcAft>
              <a:spcPct val="35000"/>
            </a:spcAft>
            <a:buNone/>
          </a:pPr>
          <a:r>
            <a:rPr lang="en-US" sz="1700" kern="1200" dirty="0"/>
            <a:t>Tax paid </a:t>
          </a:r>
        </a:p>
      </dsp:txBody>
      <dsp:txXfrm>
        <a:off x="2594" y="0"/>
        <a:ext cx="1594886" cy="731520"/>
      </dsp:txXfrm>
    </dsp:sp>
    <dsp:sp modelId="{16E4ECC5-88C7-4B74-9C8C-68DCC8543D4F}">
      <dsp:nvSpPr>
        <dsp:cNvPr id="0" name=""/>
        <dsp:cNvSpPr/>
      </dsp:nvSpPr>
      <dsp:spPr>
        <a:xfrm>
          <a:off x="708597" y="822960"/>
          <a:ext cx="182880" cy="18288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2224633-2D82-435E-BF8B-33A978E200E1}">
      <dsp:nvSpPr>
        <dsp:cNvPr id="0" name=""/>
        <dsp:cNvSpPr/>
      </dsp:nvSpPr>
      <dsp:spPr>
        <a:xfrm>
          <a:off x="1677225" y="1097279"/>
          <a:ext cx="1594886" cy="7315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0904" tIns="120904" rIns="120904" bIns="120904" numCol="1" spcCol="1270" anchor="t" anchorCtr="0">
          <a:noAutofit/>
        </a:bodyPr>
        <a:lstStyle/>
        <a:p>
          <a:pPr marL="0" lvl="0" indent="0" algn="ctr" defTabSz="755650">
            <a:lnSpc>
              <a:spcPct val="90000"/>
            </a:lnSpc>
            <a:spcBef>
              <a:spcPct val="0"/>
            </a:spcBef>
            <a:spcAft>
              <a:spcPct val="35000"/>
            </a:spcAft>
            <a:buNone/>
          </a:pPr>
          <a:r>
            <a:rPr lang="en-US" sz="1700" kern="1200" dirty="0"/>
            <a:t>Appointed date</a:t>
          </a:r>
        </a:p>
      </dsp:txBody>
      <dsp:txXfrm>
        <a:off x="1677225" y="1097279"/>
        <a:ext cx="1594886" cy="731520"/>
      </dsp:txXfrm>
    </dsp:sp>
    <dsp:sp modelId="{810384E5-772C-4026-B548-472A1EDE2D71}">
      <dsp:nvSpPr>
        <dsp:cNvPr id="0" name=""/>
        <dsp:cNvSpPr/>
      </dsp:nvSpPr>
      <dsp:spPr>
        <a:xfrm>
          <a:off x="2383228" y="822960"/>
          <a:ext cx="182880" cy="18288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93BC25C-5313-4695-B0BF-549661204D8E}">
      <dsp:nvSpPr>
        <dsp:cNvPr id="0" name=""/>
        <dsp:cNvSpPr/>
      </dsp:nvSpPr>
      <dsp:spPr>
        <a:xfrm>
          <a:off x="3351856" y="-49876"/>
          <a:ext cx="2406269" cy="9310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0904" tIns="120904" rIns="120904" bIns="120904" numCol="1" spcCol="1270" anchor="b" anchorCtr="0">
          <a:noAutofit/>
        </a:bodyPr>
        <a:lstStyle/>
        <a:p>
          <a:pPr marL="0" lvl="0" indent="0" algn="ctr" defTabSz="755650">
            <a:lnSpc>
              <a:spcPct val="90000"/>
            </a:lnSpc>
            <a:spcBef>
              <a:spcPct val="0"/>
            </a:spcBef>
            <a:spcAft>
              <a:spcPct val="35000"/>
            </a:spcAft>
            <a:buNone/>
          </a:pPr>
          <a:r>
            <a:rPr lang="en-US" sz="1700" kern="1200" dirty="0"/>
            <a:t>Input/ input services received</a:t>
          </a:r>
        </a:p>
      </dsp:txBody>
      <dsp:txXfrm>
        <a:off x="3351856" y="-49876"/>
        <a:ext cx="2406269" cy="931027"/>
      </dsp:txXfrm>
    </dsp:sp>
    <dsp:sp modelId="{7B5D4140-BD64-44EA-842A-9788CB7E52AD}">
      <dsp:nvSpPr>
        <dsp:cNvPr id="0" name=""/>
        <dsp:cNvSpPr/>
      </dsp:nvSpPr>
      <dsp:spPr>
        <a:xfrm>
          <a:off x="4463551" y="872836"/>
          <a:ext cx="182880" cy="18288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2EFE42-63D3-4AD4-8364-8CA5643096B8}">
      <dsp:nvSpPr>
        <dsp:cNvPr id="0" name=""/>
        <dsp:cNvSpPr/>
      </dsp:nvSpPr>
      <dsp:spPr>
        <a:xfrm>
          <a:off x="2571" y="131954"/>
          <a:ext cx="2507456" cy="5472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US" sz="1900" b="1" kern="1200" dirty="0"/>
            <a:t>Central Excise</a:t>
          </a:r>
          <a:endParaRPr lang="en-US" sz="1900" kern="1200" dirty="0"/>
        </a:p>
      </dsp:txBody>
      <dsp:txXfrm>
        <a:off x="2571" y="131954"/>
        <a:ext cx="2507456" cy="547200"/>
      </dsp:txXfrm>
    </dsp:sp>
    <dsp:sp modelId="{982E51D1-C28C-4EAF-81E6-FBF1F4AA4ABC}">
      <dsp:nvSpPr>
        <dsp:cNvPr id="0" name=""/>
        <dsp:cNvSpPr/>
      </dsp:nvSpPr>
      <dsp:spPr>
        <a:xfrm>
          <a:off x="2571" y="679154"/>
          <a:ext cx="2507456" cy="3181454"/>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just" defTabSz="844550">
            <a:lnSpc>
              <a:spcPct val="90000"/>
            </a:lnSpc>
            <a:spcBef>
              <a:spcPct val="0"/>
            </a:spcBef>
            <a:spcAft>
              <a:spcPct val="15000"/>
            </a:spcAft>
            <a:buChar char="•"/>
          </a:pPr>
          <a:r>
            <a:rPr lang="en-US" sz="1900" b="1" kern="1200" dirty="0"/>
            <a:t>Compounded levy scheme</a:t>
          </a:r>
          <a:r>
            <a:rPr lang="en-US" sz="1900" kern="1200" dirty="0"/>
            <a:t> – On stainless steel </a:t>
          </a:r>
          <a:r>
            <a:rPr lang="en-US" sz="1900" kern="1200" dirty="0" err="1"/>
            <a:t>pattis</a:t>
          </a:r>
          <a:r>
            <a:rPr lang="en-US" sz="1900" kern="1200" dirty="0"/>
            <a:t> / </a:t>
          </a:r>
          <a:r>
            <a:rPr lang="en-US" sz="1900" kern="1200" dirty="0" err="1"/>
            <a:t>pattas</a:t>
          </a:r>
          <a:r>
            <a:rPr lang="en-US" sz="1900" kern="1200" dirty="0"/>
            <a:t> under chapter 72 – option to pay duty on the basis of cold rolling machine installed for cold rolling of these goods. (monthly duty liability)</a:t>
          </a:r>
        </a:p>
      </dsp:txBody>
      <dsp:txXfrm>
        <a:off x="2571" y="679154"/>
        <a:ext cx="2507456" cy="3181454"/>
      </dsp:txXfrm>
    </dsp:sp>
    <dsp:sp modelId="{79BD022A-B700-4C4B-A88F-8B3D828FB718}">
      <dsp:nvSpPr>
        <dsp:cNvPr id="0" name=""/>
        <dsp:cNvSpPr/>
      </dsp:nvSpPr>
      <dsp:spPr>
        <a:xfrm>
          <a:off x="2861071" y="131954"/>
          <a:ext cx="2507456" cy="5472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US" sz="1900" b="1" kern="1200" dirty="0"/>
            <a:t>Service Tax</a:t>
          </a:r>
          <a:endParaRPr lang="en-US" sz="1900" kern="1200" dirty="0"/>
        </a:p>
      </dsp:txBody>
      <dsp:txXfrm>
        <a:off x="2861071" y="131954"/>
        <a:ext cx="2507456" cy="547200"/>
      </dsp:txXfrm>
    </dsp:sp>
    <dsp:sp modelId="{FA9FD3A5-6DED-4B2C-900B-096C68BFF257}">
      <dsp:nvSpPr>
        <dsp:cNvPr id="0" name=""/>
        <dsp:cNvSpPr/>
      </dsp:nvSpPr>
      <dsp:spPr>
        <a:xfrm>
          <a:off x="2861071" y="679154"/>
          <a:ext cx="2507456" cy="3181454"/>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US" sz="1900" kern="1200" dirty="0"/>
            <a:t>No such composition scheme</a:t>
          </a:r>
        </a:p>
      </dsp:txBody>
      <dsp:txXfrm>
        <a:off x="2861071" y="679154"/>
        <a:ext cx="2507456" cy="3181454"/>
      </dsp:txXfrm>
    </dsp:sp>
    <dsp:sp modelId="{5277C24A-89CA-4DD7-8F1A-34DB4C660773}">
      <dsp:nvSpPr>
        <dsp:cNvPr id="0" name=""/>
        <dsp:cNvSpPr/>
      </dsp:nvSpPr>
      <dsp:spPr>
        <a:xfrm>
          <a:off x="5719571" y="131954"/>
          <a:ext cx="2507456" cy="5472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US" sz="1900" b="1" kern="1200" dirty="0"/>
            <a:t>WB VAT Act</a:t>
          </a:r>
          <a:endParaRPr lang="en-US" sz="1900" kern="1200" dirty="0"/>
        </a:p>
      </dsp:txBody>
      <dsp:txXfrm>
        <a:off x="5719571" y="131954"/>
        <a:ext cx="2507456" cy="547200"/>
      </dsp:txXfrm>
    </dsp:sp>
    <dsp:sp modelId="{B5B000F7-D469-44A9-8493-D3647934A342}">
      <dsp:nvSpPr>
        <dsp:cNvPr id="0" name=""/>
        <dsp:cNvSpPr/>
      </dsp:nvSpPr>
      <dsp:spPr>
        <a:xfrm>
          <a:off x="5719571" y="679154"/>
          <a:ext cx="2507456" cy="3181454"/>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just" defTabSz="844550">
            <a:lnSpc>
              <a:spcPct val="90000"/>
            </a:lnSpc>
            <a:spcBef>
              <a:spcPct val="0"/>
            </a:spcBef>
            <a:spcAft>
              <a:spcPct val="15000"/>
            </a:spcAft>
            <a:buChar char="•"/>
          </a:pPr>
          <a:r>
            <a:rPr lang="en-US" sz="1900" kern="1200" dirty="0"/>
            <a:t>A dealer is allowed to pay tax under composition scheme.</a:t>
          </a:r>
        </a:p>
      </dsp:txBody>
      <dsp:txXfrm>
        <a:off x="5719571" y="679154"/>
        <a:ext cx="2507456" cy="318145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7A285A-5C66-4577-970B-FC206BF4CFE0}">
      <dsp:nvSpPr>
        <dsp:cNvPr id="0" name=""/>
        <dsp:cNvSpPr/>
      </dsp:nvSpPr>
      <dsp:spPr>
        <a:xfrm>
          <a:off x="0" y="411479"/>
          <a:ext cx="5715000" cy="548639"/>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6890D05-5022-4D61-8266-368874505785}">
      <dsp:nvSpPr>
        <dsp:cNvPr id="0" name=""/>
        <dsp:cNvSpPr/>
      </dsp:nvSpPr>
      <dsp:spPr>
        <a:xfrm>
          <a:off x="2316" y="0"/>
          <a:ext cx="1424006" cy="5486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456" tIns="92456" rIns="92456" bIns="92456" numCol="1" spcCol="1270" anchor="b" anchorCtr="0">
          <a:noAutofit/>
        </a:bodyPr>
        <a:lstStyle/>
        <a:p>
          <a:pPr marL="0" lvl="0" indent="0" algn="ctr" defTabSz="577850">
            <a:lnSpc>
              <a:spcPct val="90000"/>
            </a:lnSpc>
            <a:spcBef>
              <a:spcPct val="0"/>
            </a:spcBef>
            <a:spcAft>
              <a:spcPct val="35000"/>
            </a:spcAft>
            <a:buNone/>
          </a:pPr>
          <a:r>
            <a:rPr lang="en-US" sz="1300" kern="1200" dirty="0"/>
            <a:t>Input services received</a:t>
          </a:r>
        </a:p>
      </dsp:txBody>
      <dsp:txXfrm>
        <a:off x="2316" y="0"/>
        <a:ext cx="1424006" cy="548639"/>
      </dsp:txXfrm>
    </dsp:sp>
    <dsp:sp modelId="{16E4ECC5-88C7-4B74-9C8C-68DCC8543D4F}">
      <dsp:nvSpPr>
        <dsp:cNvPr id="0" name=""/>
        <dsp:cNvSpPr/>
      </dsp:nvSpPr>
      <dsp:spPr>
        <a:xfrm>
          <a:off x="645739" y="617219"/>
          <a:ext cx="137159" cy="13715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2224633-2D82-435E-BF8B-33A978E200E1}">
      <dsp:nvSpPr>
        <dsp:cNvPr id="0" name=""/>
        <dsp:cNvSpPr/>
      </dsp:nvSpPr>
      <dsp:spPr>
        <a:xfrm>
          <a:off x="1497522" y="822959"/>
          <a:ext cx="1424006" cy="5486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456" tIns="92456" rIns="92456" bIns="92456" numCol="1" spcCol="1270" anchor="t" anchorCtr="0">
          <a:noAutofit/>
        </a:bodyPr>
        <a:lstStyle/>
        <a:p>
          <a:pPr marL="0" lvl="0" indent="0" algn="ctr" defTabSz="577850">
            <a:lnSpc>
              <a:spcPct val="90000"/>
            </a:lnSpc>
            <a:spcBef>
              <a:spcPct val="0"/>
            </a:spcBef>
            <a:spcAft>
              <a:spcPct val="35000"/>
            </a:spcAft>
            <a:buNone/>
          </a:pPr>
          <a:r>
            <a:rPr lang="en-US" sz="1300" kern="1200" dirty="0"/>
            <a:t>Appointed date</a:t>
          </a:r>
        </a:p>
      </dsp:txBody>
      <dsp:txXfrm>
        <a:off x="1497522" y="822959"/>
        <a:ext cx="1424006" cy="548639"/>
      </dsp:txXfrm>
    </dsp:sp>
    <dsp:sp modelId="{810384E5-772C-4026-B548-472A1EDE2D71}">
      <dsp:nvSpPr>
        <dsp:cNvPr id="0" name=""/>
        <dsp:cNvSpPr/>
      </dsp:nvSpPr>
      <dsp:spPr>
        <a:xfrm>
          <a:off x="2140945" y="617219"/>
          <a:ext cx="137159" cy="13715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93BC25C-5313-4695-B0BF-549661204D8E}">
      <dsp:nvSpPr>
        <dsp:cNvPr id="0" name=""/>
        <dsp:cNvSpPr/>
      </dsp:nvSpPr>
      <dsp:spPr>
        <a:xfrm>
          <a:off x="2992728" y="-37407"/>
          <a:ext cx="2148454" cy="6982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456" tIns="92456" rIns="92456" bIns="92456" numCol="1" spcCol="1270" anchor="b" anchorCtr="0">
          <a:noAutofit/>
        </a:bodyPr>
        <a:lstStyle/>
        <a:p>
          <a:pPr marL="0" lvl="0" indent="0" algn="ctr" defTabSz="577850">
            <a:lnSpc>
              <a:spcPct val="90000"/>
            </a:lnSpc>
            <a:spcBef>
              <a:spcPct val="0"/>
            </a:spcBef>
            <a:spcAft>
              <a:spcPct val="35000"/>
            </a:spcAft>
            <a:buNone/>
          </a:pPr>
          <a:r>
            <a:rPr lang="en-US" sz="1300" kern="1200" dirty="0"/>
            <a:t>Invoice received </a:t>
          </a:r>
        </a:p>
      </dsp:txBody>
      <dsp:txXfrm>
        <a:off x="2992728" y="-37407"/>
        <a:ext cx="2148454" cy="698270"/>
      </dsp:txXfrm>
    </dsp:sp>
    <dsp:sp modelId="{7B5D4140-BD64-44EA-842A-9788CB7E52AD}">
      <dsp:nvSpPr>
        <dsp:cNvPr id="0" name=""/>
        <dsp:cNvSpPr/>
      </dsp:nvSpPr>
      <dsp:spPr>
        <a:xfrm>
          <a:off x="3998376" y="654627"/>
          <a:ext cx="137159" cy="13715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1EC74E4-56FA-4395-89ED-8DB231B18F5C}" type="datetimeFigureOut">
              <a:rPr lang="en-US" smtClean="0"/>
              <a:pPr/>
              <a:t>3/10/2017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CA3496F-567F-4EDD-9B9E-BEF37C979328}"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CA3496F-567F-4EDD-9B9E-BEF37C979328}" type="slidenum">
              <a:rPr lang="en-US" smtClean="0"/>
              <a:pPr/>
              <a:t>11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sz="1600">
                <a:latin typeface="Arial" pitchFamily="34" charset="0"/>
                <a:cs typeface="Arial" pitchFamily="34" charset="0"/>
              </a:defRPr>
            </a:lvl1pPr>
          </a:lstStyle>
          <a:p>
            <a:fld id="{C559671A-A606-45AF-AB0F-7ED88E92AAA8}" type="datetime1">
              <a:rPr lang="en-US" smtClean="0"/>
              <a:t>3/10/2017</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r>
              <a:rPr lang="en-US"/>
              <a:t>© Indirect Taxes Committee, ICAI</a:t>
            </a: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lgn="r">
              <a:defRPr sz="1600">
                <a:latin typeface="Arial" pitchFamily="34" charset="0"/>
                <a:cs typeface="Arial" pitchFamily="34" charset="0"/>
              </a:defRPr>
            </a:lvl1pPr>
          </a:lstStyle>
          <a:p>
            <a:fld id="{BAF7ACCF-1558-436A-967D-785247994CCD}" type="slidenum">
              <a:rPr lang="en-US" smtClean="0"/>
              <a:pPr/>
              <a:t>‹#›</a:t>
            </a:fld>
            <a:endParaRPr lang="en-US"/>
          </a:p>
        </p:txBody>
      </p:sp>
    </p:spTree>
  </p:cSld>
  <p:clrMapOvr>
    <a:masterClrMapping/>
  </p:clrMapOvr>
  <p:transition spd="med">
    <p:wipe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r>
              <a:rPr lang="en-US"/>
              <a:t>© Indirect Taxes Committee, ICAI</a:t>
            </a:r>
          </a:p>
        </p:txBody>
      </p:sp>
      <p:sp>
        <p:nvSpPr>
          <p:cNvPr id="9" name="Date Placeholder 3"/>
          <p:cNvSpPr>
            <a:spLocks noGrp="1"/>
          </p:cNvSpPr>
          <p:nvPr>
            <p:ph type="dt" sz="half" idx="10"/>
          </p:nvPr>
        </p:nvSpPr>
        <p:spPr>
          <a:xfrm>
            <a:off x="457200" y="6356350"/>
            <a:ext cx="2133600" cy="365125"/>
          </a:xfrm>
          <a:prstGeom prst="rect">
            <a:avLst/>
          </a:prstGeom>
        </p:spPr>
        <p:txBody>
          <a:bodyPr/>
          <a:lstStyle>
            <a:lvl1pPr>
              <a:defRPr sz="1600">
                <a:latin typeface="Arial" pitchFamily="34" charset="0"/>
                <a:cs typeface="Arial" pitchFamily="34" charset="0"/>
              </a:defRPr>
            </a:lvl1pPr>
          </a:lstStyle>
          <a:p>
            <a:fld id="{0912385C-E0A1-4758-95BD-49332DEA830E}" type="datetime1">
              <a:rPr lang="en-US" smtClean="0"/>
              <a:t>3/10/2017</a:t>
            </a:fld>
            <a:endParaRPr lang="en-US"/>
          </a:p>
        </p:txBody>
      </p:sp>
      <p:sp>
        <p:nvSpPr>
          <p:cNvPr id="10" name="Slide Number Placeholder 5"/>
          <p:cNvSpPr>
            <a:spLocks noGrp="1"/>
          </p:cNvSpPr>
          <p:nvPr>
            <p:ph type="sldNum" sz="quarter" idx="12"/>
          </p:nvPr>
        </p:nvSpPr>
        <p:spPr>
          <a:xfrm>
            <a:off x="6553200" y="6356350"/>
            <a:ext cx="2133600" cy="365125"/>
          </a:xfrm>
          <a:prstGeom prst="rect">
            <a:avLst/>
          </a:prstGeom>
        </p:spPr>
        <p:txBody>
          <a:bodyPr/>
          <a:lstStyle>
            <a:lvl1pPr algn="r">
              <a:defRPr sz="1600">
                <a:latin typeface="Arial" pitchFamily="34" charset="0"/>
                <a:cs typeface="Arial" pitchFamily="34" charset="0"/>
              </a:defRPr>
            </a:lvl1pPr>
          </a:lstStyle>
          <a:p>
            <a:fld id="{BAF7ACCF-1558-436A-967D-785247994CCD}" type="slidenum">
              <a:rPr lang="en-US" smtClean="0"/>
              <a:pPr/>
              <a:t>‹#›</a:t>
            </a:fld>
            <a:endParaRPr lang="en-US"/>
          </a:p>
        </p:txBody>
      </p:sp>
    </p:spTree>
  </p:cSld>
  <p:clrMapOvr>
    <a:masterClrMapping/>
  </p:clrMapOvr>
  <p:transition spd="med">
    <p:wipe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r>
              <a:rPr lang="en-US"/>
              <a:t>© Indirect Taxes Committee, ICAI</a:t>
            </a:r>
          </a:p>
        </p:txBody>
      </p:sp>
      <p:sp>
        <p:nvSpPr>
          <p:cNvPr id="7" name="Date Placeholder 3"/>
          <p:cNvSpPr>
            <a:spLocks noGrp="1"/>
          </p:cNvSpPr>
          <p:nvPr>
            <p:ph type="dt" sz="half" idx="10"/>
          </p:nvPr>
        </p:nvSpPr>
        <p:spPr>
          <a:xfrm>
            <a:off x="457200" y="6356350"/>
            <a:ext cx="2133600" cy="365125"/>
          </a:xfrm>
          <a:prstGeom prst="rect">
            <a:avLst/>
          </a:prstGeom>
        </p:spPr>
        <p:txBody>
          <a:bodyPr/>
          <a:lstStyle>
            <a:lvl1pPr>
              <a:defRPr sz="1600">
                <a:latin typeface="Arial" pitchFamily="34" charset="0"/>
                <a:cs typeface="Arial" pitchFamily="34" charset="0"/>
              </a:defRPr>
            </a:lvl1pPr>
          </a:lstStyle>
          <a:p>
            <a:fld id="{E011F157-F728-4928-BC09-96AAE7972F45}" type="datetime1">
              <a:rPr lang="en-US" smtClean="0"/>
              <a:t>3/10/2017</a:t>
            </a:fld>
            <a:endParaRPr lang="en-US"/>
          </a:p>
        </p:txBody>
      </p:sp>
      <p:sp>
        <p:nvSpPr>
          <p:cNvPr id="8" name="Slide Number Placeholder 5"/>
          <p:cNvSpPr>
            <a:spLocks noGrp="1"/>
          </p:cNvSpPr>
          <p:nvPr>
            <p:ph type="sldNum" sz="quarter" idx="12"/>
          </p:nvPr>
        </p:nvSpPr>
        <p:spPr>
          <a:xfrm>
            <a:off x="6553200" y="6356350"/>
            <a:ext cx="2133600" cy="365125"/>
          </a:xfrm>
          <a:prstGeom prst="rect">
            <a:avLst/>
          </a:prstGeom>
        </p:spPr>
        <p:txBody>
          <a:bodyPr/>
          <a:lstStyle>
            <a:lvl1pPr algn="r">
              <a:defRPr sz="1600">
                <a:latin typeface="Arial" pitchFamily="34" charset="0"/>
                <a:cs typeface="Arial" pitchFamily="34" charset="0"/>
              </a:defRPr>
            </a:lvl1pPr>
          </a:lstStyle>
          <a:p>
            <a:fld id="{BAF7ACCF-1558-436A-967D-785247994CCD}" type="slidenum">
              <a:rPr lang="en-US" smtClean="0"/>
              <a:pPr/>
              <a:t>‹#›</a:t>
            </a:fld>
            <a:endParaRPr lang="en-US"/>
          </a:p>
        </p:txBody>
      </p:sp>
    </p:spTree>
  </p:cSld>
  <p:clrMapOvr>
    <a:masterClrMapping/>
  </p:clrMapOvr>
  <p:transition spd="med">
    <p:wipe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r>
              <a:rPr lang="en-US"/>
              <a:t>© Indirect Taxes Committee, ICAI</a:t>
            </a:r>
          </a:p>
        </p:txBody>
      </p:sp>
      <p:sp>
        <p:nvSpPr>
          <p:cNvPr id="8" name="Date Placeholder 3"/>
          <p:cNvSpPr>
            <a:spLocks noGrp="1"/>
          </p:cNvSpPr>
          <p:nvPr>
            <p:ph type="dt" sz="half" idx="10"/>
          </p:nvPr>
        </p:nvSpPr>
        <p:spPr>
          <a:xfrm>
            <a:off x="457200" y="6356350"/>
            <a:ext cx="2133600" cy="365125"/>
          </a:xfrm>
          <a:prstGeom prst="rect">
            <a:avLst/>
          </a:prstGeom>
        </p:spPr>
        <p:txBody>
          <a:bodyPr/>
          <a:lstStyle>
            <a:lvl1pPr>
              <a:defRPr sz="1600">
                <a:latin typeface="Arial" pitchFamily="34" charset="0"/>
                <a:cs typeface="Arial" pitchFamily="34" charset="0"/>
              </a:defRPr>
            </a:lvl1pPr>
          </a:lstStyle>
          <a:p>
            <a:fld id="{362288A8-A584-46B3-9AF9-C4F6ED453CFE}" type="datetime1">
              <a:rPr lang="en-US" smtClean="0"/>
              <a:t>3/10/2017</a:t>
            </a:fld>
            <a:endParaRPr lang="en-US"/>
          </a:p>
        </p:txBody>
      </p:sp>
      <p:sp>
        <p:nvSpPr>
          <p:cNvPr id="9" name="Slide Number Placeholder 5"/>
          <p:cNvSpPr>
            <a:spLocks noGrp="1"/>
          </p:cNvSpPr>
          <p:nvPr>
            <p:ph type="sldNum" sz="quarter" idx="12"/>
          </p:nvPr>
        </p:nvSpPr>
        <p:spPr>
          <a:xfrm>
            <a:off x="6553200" y="6356350"/>
            <a:ext cx="2133600" cy="365125"/>
          </a:xfrm>
          <a:prstGeom prst="rect">
            <a:avLst/>
          </a:prstGeom>
        </p:spPr>
        <p:txBody>
          <a:bodyPr/>
          <a:lstStyle>
            <a:lvl1pPr algn="r">
              <a:defRPr sz="1600">
                <a:latin typeface="Arial" pitchFamily="34" charset="0"/>
                <a:cs typeface="Arial" pitchFamily="34" charset="0"/>
              </a:defRPr>
            </a:lvl1pPr>
          </a:lstStyle>
          <a:p>
            <a:fld id="{BAF7ACCF-1558-436A-967D-785247994CCD}" type="slidenum">
              <a:rPr lang="en-US" smtClean="0"/>
              <a:pPr/>
              <a:t>‹#›</a:t>
            </a:fld>
            <a:endParaRPr lang="en-US"/>
          </a:p>
        </p:txBody>
      </p:sp>
    </p:spTree>
  </p:cSld>
  <p:clrMapOvr>
    <a:masterClrMapping/>
  </p:clrMapOvr>
  <p:transition spd="med">
    <p:wipe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r>
              <a:rPr lang="en-US"/>
              <a:t>© Indirect Taxes Committee, ICAI</a:t>
            </a:r>
          </a:p>
        </p:txBody>
      </p:sp>
      <p:sp>
        <p:nvSpPr>
          <p:cNvPr id="12" name="Date Placeholder 3"/>
          <p:cNvSpPr>
            <a:spLocks noGrp="1"/>
          </p:cNvSpPr>
          <p:nvPr>
            <p:ph type="dt" sz="half" idx="10"/>
          </p:nvPr>
        </p:nvSpPr>
        <p:spPr>
          <a:xfrm>
            <a:off x="457200" y="6356350"/>
            <a:ext cx="2133600" cy="365125"/>
          </a:xfrm>
          <a:prstGeom prst="rect">
            <a:avLst/>
          </a:prstGeom>
        </p:spPr>
        <p:txBody>
          <a:bodyPr/>
          <a:lstStyle>
            <a:lvl1pPr>
              <a:defRPr sz="1600">
                <a:latin typeface="Arial" pitchFamily="34" charset="0"/>
                <a:cs typeface="Arial" pitchFamily="34" charset="0"/>
              </a:defRPr>
            </a:lvl1pPr>
          </a:lstStyle>
          <a:p>
            <a:fld id="{94290D5C-540D-4C4C-971A-B791CB50B757}" type="datetime1">
              <a:rPr lang="en-US" smtClean="0"/>
              <a:t>3/10/2017</a:t>
            </a:fld>
            <a:endParaRPr lang="en-US"/>
          </a:p>
        </p:txBody>
      </p:sp>
      <p:sp>
        <p:nvSpPr>
          <p:cNvPr id="13" name="Slide Number Placeholder 5"/>
          <p:cNvSpPr>
            <a:spLocks noGrp="1"/>
          </p:cNvSpPr>
          <p:nvPr>
            <p:ph type="sldNum" sz="quarter" idx="12"/>
          </p:nvPr>
        </p:nvSpPr>
        <p:spPr>
          <a:xfrm>
            <a:off x="6553200" y="6356350"/>
            <a:ext cx="2133600" cy="365125"/>
          </a:xfrm>
          <a:prstGeom prst="rect">
            <a:avLst/>
          </a:prstGeom>
        </p:spPr>
        <p:txBody>
          <a:bodyPr/>
          <a:lstStyle>
            <a:lvl1pPr algn="r">
              <a:defRPr sz="1600">
                <a:latin typeface="Arial" pitchFamily="34" charset="0"/>
                <a:cs typeface="Arial" pitchFamily="34" charset="0"/>
              </a:defRPr>
            </a:lvl1pPr>
          </a:lstStyle>
          <a:p>
            <a:fld id="{BAF7ACCF-1558-436A-967D-785247994CCD}" type="slidenum">
              <a:rPr lang="en-US" smtClean="0"/>
              <a:pPr/>
              <a:t>‹#›</a:t>
            </a:fld>
            <a:endParaRPr lang="en-US"/>
          </a:p>
        </p:txBody>
      </p:sp>
    </p:spTree>
  </p:cSld>
  <p:clrMapOvr>
    <a:masterClrMapping/>
  </p:clrMapOvr>
  <p:transition spd="med">
    <p:wipe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r>
              <a:rPr lang="en-US"/>
              <a:t>© Indirect Taxes Committee, ICAI</a:t>
            </a:r>
          </a:p>
        </p:txBody>
      </p:sp>
      <p:sp>
        <p:nvSpPr>
          <p:cNvPr id="6" name="Date Placeholder 3"/>
          <p:cNvSpPr>
            <a:spLocks noGrp="1"/>
          </p:cNvSpPr>
          <p:nvPr>
            <p:ph type="dt" sz="half" idx="10"/>
          </p:nvPr>
        </p:nvSpPr>
        <p:spPr>
          <a:xfrm>
            <a:off x="457200" y="6356350"/>
            <a:ext cx="2133600" cy="365125"/>
          </a:xfrm>
          <a:prstGeom prst="rect">
            <a:avLst/>
          </a:prstGeom>
        </p:spPr>
        <p:txBody>
          <a:bodyPr/>
          <a:lstStyle>
            <a:lvl1pPr>
              <a:defRPr sz="1600">
                <a:latin typeface="Arial" pitchFamily="34" charset="0"/>
                <a:cs typeface="Arial" pitchFamily="34" charset="0"/>
              </a:defRPr>
            </a:lvl1pPr>
          </a:lstStyle>
          <a:p>
            <a:fld id="{09B1F7C4-6DB2-499B-94BD-BF11971E59DF}" type="datetime1">
              <a:rPr lang="en-US" smtClean="0"/>
              <a:t>3/10/2017</a:t>
            </a:fld>
            <a:endParaRPr lang="en-US"/>
          </a:p>
        </p:txBody>
      </p:sp>
      <p:sp>
        <p:nvSpPr>
          <p:cNvPr id="7" name="Slide Number Placeholder 5"/>
          <p:cNvSpPr>
            <a:spLocks noGrp="1"/>
          </p:cNvSpPr>
          <p:nvPr>
            <p:ph type="sldNum" sz="quarter" idx="12"/>
          </p:nvPr>
        </p:nvSpPr>
        <p:spPr>
          <a:xfrm>
            <a:off x="6553200" y="6356350"/>
            <a:ext cx="2133600" cy="365125"/>
          </a:xfrm>
          <a:prstGeom prst="rect">
            <a:avLst/>
          </a:prstGeom>
        </p:spPr>
        <p:txBody>
          <a:bodyPr/>
          <a:lstStyle>
            <a:lvl1pPr algn="r">
              <a:defRPr sz="1600">
                <a:latin typeface="Arial" pitchFamily="34" charset="0"/>
                <a:cs typeface="Arial" pitchFamily="34" charset="0"/>
              </a:defRPr>
            </a:lvl1pPr>
          </a:lstStyle>
          <a:p>
            <a:fld id="{BAF7ACCF-1558-436A-967D-785247994CCD}" type="slidenum">
              <a:rPr lang="en-US" smtClean="0"/>
              <a:pPr/>
              <a:t>‹#›</a:t>
            </a:fld>
            <a:endParaRPr lang="en-US"/>
          </a:p>
        </p:txBody>
      </p:sp>
    </p:spTree>
  </p:cSld>
  <p:clrMapOvr>
    <a:masterClrMapping/>
  </p:clrMapOvr>
  <p:transition spd="med">
    <p:wipe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3124200" y="6356350"/>
            <a:ext cx="2895600" cy="365125"/>
          </a:xfrm>
          <a:prstGeom prst="rect">
            <a:avLst/>
          </a:prstGeom>
        </p:spPr>
        <p:txBody>
          <a:bodyPr/>
          <a:lstStyle/>
          <a:p>
            <a:r>
              <a:rPr lang="en-US"/>
              <a:t>© Indirect Taxes Committee, ICAI</a:t>
            </a:r>
          </a:p>
        </p:txBody>
      </p:sp>
      <p:sp>
        <p:nvSpPr>
          <p:cNvPr id="5" name="Date Placeholder 3"/>
          <p:cNvSpPr>
            <a:spLocks noGrp="1"/>
          </p:cNvSpPr>
          <p:nvPr>
            <p:ph type="dt" sz="half" idx="10"/>
          </p:nvPr>
        </p:nvSpPr>
        <p:spPr>
          <a:xfrm>
            <a:off x="457200" y="6356350"/>
            <a:ext cx="2133600" cy="365125"/>
          </a:xfrm>
          <a:prstGeom prst="rect">
            <a:avLst/>
          </a:prstGeom>
        </p:spPr>
        <p:txBody>
          <a:bodyPr/>
          <a:lstStyle>
            <a:lvl1pPr>
              <a:defRPr sz="1600">
                <a:latin typeface="Arial" pitchFamily="34" charset="0"/>
                <a:cs typeface="Arial" pitchFamily="34" charset="0"/>
              </a:defRPr>
            </a:lvl1pPr>
          </a:lstStyle>
          <a:p>
            <a:fld id="{C3F352EA-9A82-4689-87EB-6D419558ADA0}" type="datetime1">
              <a:rPr lang="en-US" smtClean="0"/>
              <a:t>3/10/2017</a:t>
            </a:fld>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lgn="r">
              <a:defRPr sz="1600">
                <a:latin typeface="Arial" pitchFamily="34" charset="0"/>
                <a:cs typeface="Arial" pitchFamily="34" charset="0"/>
              </a:defRPr>
            </a:lvl1pPr>
          </a:lstStyle>
          <a:p>
            <a:fld id="{BAF7ACCF-1558-436A-967D-785247994CCD}" type="slidenum">
              <a:rPr lang="en-US" smtClean="0"/>
              <a:pPr/>
              <a:t>‹#›</a:t>
            </a:fld>
            <a:endParaRPr lang="en-US"/>
          </a:p>
        </p:txBody>
      </p:sp>
    </p:spTree>
  </p:cSld>
  <p:clrMapOvr>
    <a:masterClrMapping/>
  </p:clrMapOvr>
  <p:transition spd="med">
    <p:wipe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r>
              <a:rPr lang="en-US"/>
              <a:t>© Indirect Taxes Committee, ICAI</a:t>
            </a:r>
          </a:p>
        </p:txBody>
      </p:sp>
      <p:sp>
        <p:nvSpPr>
          <p:cNvPr id="8" name="Date Placeholder 3"/>
          <p:cNvSpPr>
            <a:spLocks noGrp="1"/>
          </p:cNvSpPr>
          <p:nvPr>
            <p:ph type="dt" sz="half" idx="10"/>
          </p:nvPr>
        </p:nvSpPr>
        <p:spPr>
          <a:xfrm>
            <a:off x="457200" y="6356350"/>
            <a:ext cx="2133600" cy="365125"/>
          </a:xfrm>
          <a:prstGeom prst="rect">
            <a:avLst/>
          </a:prstGeom>
        </p:spPr>
        <p:txBody>
          <a:bodyPr/>
          <a:lstStyle>
            <a:lvl1pPr>
              <a:defRPr sz="1600">
                <a:latin typeface="Arial" pitchFamily="34" charset="0"/>
                <a:cs typeface="Arial" pitchFamily="34" charset="0"/>
              </a:defRPr>
            </a:lvl1pPr>
          </a:lstStyle>
          <a:p>
            <a:fld id="{CD515569-8212-4D31-9895-636B406B6DE9}" type="datetime1">
              <a:rPr lang="en-US" smtClean="0"/>
              <a:t>3/10/2017</a:t>
            </a:fld>
            <a:endParaRPr lang="en-US"/>
          </a:p>
        </p:txBody>
      </p:sp>
      <p:sp>
        <p:nvSpPr>
          <p:cNvPr id="9" name="Slide Number Placeholder 5"/>
          <p:cNvSpPr>
            <a:spLocks noGrp="1"/>
          </p:cNvSpPr>
          <p:nvPr>
            <p:ph type="sldNum" sz="quarter" idx="12"/>
          </p:nvPr>
        </p:nvSpPr>
        <p:spPr>
          <a:xfrm>
            <a:off x="6553200" y="6356350"/>
            <a:ext cx="2133600" cy="365125"/>
          </a:xfrm>
          <a:prstGeom prst="rect">
            <a:avLst/>
          </a:prstGeom>
        </p:spPr>
        <p:txBody>
          <a:bodyPr/>
          <a:lstStyle>
            <a:lvl1pPr algn="r">
              <a:defRPr sz="1600">
                <a:latin typeface="Arial" pitchFamily="34" charset="0"/>
                <a:cs typeface="Arial" pitchFamily="34" charset="0"/>
              </a:defRPr>
            </a:lvl1pPr>
          </a:lstStyle>
          <a:p>
            <a:fld id="{BAF7ACCF-1558-436A-967D-785247994CCD}" type="slidenum">
              <a:rPr lang="en-US" smtClean="0"/>
              <a:pPr/>
              <a:t>‹#›</a:t>
            </a:fld>
            <a:endParaRPr lang="en-US"/>
          </a:p>
        </p:txBody>
      </p:sp>
    </p:spTree>
  </p:cSld>
  <p:clrMapOvr>
    <a:masterClrMapping/>
  </p:clrMapOvr>
  <p:transition spd="med">
    <p:wipe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r>
              <a:rPr lang="en-US"/>
              <a:t>© Indirect Taxes Committee, ICAI</a:t>
            </a:r>
          </a:p>
        </p:txBody>
      </p:sp>
      <p:sp>
        <p:nvSpPr>
          <p:cNvPr id="8" name="Date Placeholder 3"/>
          <p:cNvSpPr>
            <a:spLocks noGrp="1"/>
          </p:cNvSpPr>
          <p:nvPr>
            <p:ph type="dt" sz="half" idx="10"/>
          </p:nvPr>
        </p:nvSpPr>
        <p:spPr>
          <a:xfrm>
            <a:off x="457200" y="6356350"/>
            <a:ext cx="2133600" cy="365125"/>
          </a:xfrm>
          <a:prstGeom prst="rect">
            <a:avLst/>
          </a:prstGeom>
        </p:spPr>
        <p:txBody>
          <a:bodyPr/>
          <a:lstStyle>
            <a:lvl1pPr>
              <a:defRPr sz="1600">
                <a:latin typeface="Arial" pitchFamily="34" charset="0"/>
                <a:cs typeface="Arial" pitchFamily="34" charset="0"/>
              </a:defRPr>
            </a:lvl1pPr>
          </a:lstStyle>
          <a:p>
            <a:fld id="{38C73952-ACD1-493F-8D68-09705EA02C03}" type="datetime1">
              <a:rPr lang="en-US" smtClean="0"/>
              <a:t>3/10/2017</a:t>
            </a:fld>
            <a:endParaRPr lang="en-US"/>
          </a:p>
        </p:txBody>
      </p:sp>
      <p:sp>
        <p:nvSpPr>
          <p:cNvPr id="9" name="Slide Number Placeholder 5"/>
          <p:cNvSpPr>
            <a:spLocks noGrp="1"/>
          </p:cNvSpPr>
          <p:nvPr>
            <p:ph type="sldNum" sz="quarter" idx="12"/>
          </p:nvPr>
        </p:nvSpPr>
        <p:spPr>
          <a:xfrm>
            <a:off x="6553200" y="6356350"/>
            <a:ext cx="2133600" cy="365125"/>
          </a:xfrm>
          <a:prstGeom prst="rect">
            <a:avLst/>
          </a:prstGeom>
        </p:spPr>
        <p:txBody>
          <a:bodyPr/>
          <a:lstStyle>
            <a:lvl1pPr algn="r">
              <a:defRPr sz="1600">
                <a:latin typeface="Arial" pitchFamily="34" charset="0"/>
                <a:cs typeface="Arial" pitchFamily="34" charset="0"/>
              </a:defRPr>
            </a:lvl1pPr>
          </a:lstStyle>
          <a:p>
            <a:fld id="{BAF7ACCF-1558-436A-967D-785247994CCD}" type="slidenum">
              <a:rPr lang="en-US" smtClean="0"/>
              <a:pPr/>
              <a:t>‹#›</a:t>
            </a:fld>
            <a:endParaRPr lang="en-US"/>
          </a:p>
        </p:txBody>
      </p:sp>
    </p:spTree>
  </p:cSld>
  <p:clrMapOvr>
    <a:masterClrMapping/>
  </p:clrMapOvr>
  <p:transition spd="med">
    <p:wipe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r>
              <a:rPr lang="en-US"/>
              <a:t>© Indirect Taxes Committee, ICAI</a:t>
            </a:r>
          </a:p>
        </p:txBody>
      </p:sp>
      <p:sp>
        <p:nvSpPr>
          <p:cNvPr id="7" name="Date Placeholder 3"/>
          <p:cNvSpPr>
            <a:spLocks noGrp="1"/>
          </p:cNvSpPr>
          <p:nvPr>
            <p:ph type="dt" sz="half" idx="10"/>
          </p:nvPr>
        </p:nvSpPr>
        <p:spPr>
          <a:xfrm>
            <a:off x="457200" y="6356350"/>
            <a:ext cx="2133600" cy="365125"/>
          </a:xfrm>
          <a:prstGeom prst="rect">
            <a:avLst/>
          </a:prstGeom>
        </p:spPr>
        <p:txBody>
          <a:bodyPr/>
          <a:lstStyle>
            <a:lvl1pPr>
              <a:defRPr sz="1600">
                <a:latin typeface="Arial" pitchFamily="34" charset="0"/>
                <a:cs typeface="Arial" pitchFamily="34" charset="0"/>
              </a:defRPr>
            </a:lvl1pPr>
          </a:lstStyle>
          <a:p>
            <a:fld id="{D08E981C-41E3-4C93-A9E6-CEA59EF7C1C0}" type="datetime1">
              <a:rPr lang="en-US" smtClean="0"/>
              <a:t>3/10/2017</a:t>
            </a:fld>
            <a:endParaRPr lang="en-US"/>
          </a:p>
        </p:txBody>
      </p:sp>
      <p:sp>
        <p:nvSpPr>
          <p:cNvPr id="8" name="Slide Number Placeholder 5"/>
          <p:cNvSpPr>
            <a:spLocks noGrp="1"/>
          </p:cNvSpPr>
          <p:nvPr>
            <p:ph type="sldNum" sz="quarter" idx="12"/>
          </p:nvPr>
        </p:nvSpPr>
        <p:spPr>
          <a:xfrm>
            <a:off x="6553200" y="6356350"/>
            <a:ext cx="2133600" cy="365125"/>
          </a:xfrm>
          <a:prstGeom prst="rect">
            <a:avLst/>
          </a:prstGeom>
        </p:spPr>
        <p:txBody>
          <a:bodyPr/>
          <a:lstStyle>
            <a:lvl1pPr algn="r">
              <a:defRPr sz="1600">
                <a:latin typeface="Arial" pitchFamily="34" charset="0"/>
                <a:cs typeface="Arial" pitchFamily="34" charset="0"/>
              </a:defRPr>
            </a:lvl1pPr>
          </a:lstStyle>
          <a:p>
            <a:fld id="{BAF7ACCF-1558-436A-967D-785247994CCD}" type="slidenum">
              <a:rPr lang="en-US" smtClean="0"/>
              <a:pPr/>
              <a:t>‹#›</a:t>
            </a:fld>
            <a:endParaRPr lang="en-US"/>
          </a:p>
        </p:txBody>
      </p:sp>
    </p:spTree>
  </p:cSld>
  <p:clrMapOvr>
    <a:masterClrMapping/>
  </p:clrMapOvr>
  <p:transition spd="med">
    <p:wipe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r>
              <a:rPr lang="en-US"/>
              <a:t>© Indirect Taxes Committee, ICAI</a:t>
            </a:r>
          </a:p>
        </p:txBody>
      </p:sp>
      <p:sp>
        <p:nvSpPr>
          <p:cNvPr id="7" name="Date Placeholder 3"/>
          <p:cNvSpPr>
            <a:spLocks noGrp="1"/>
          </p:cNvSpPr>
          <p:nvPr>
            <p:ph type="dt" sz="half" idx="10"/>
          </p:nvPr>
        </p:nvSpPr>
        <p:spPr>
          <a:xfrm>
            <a:off x="457200" y="6356350"/>
            <a:ext cx="2133600" cy="365125"/>
          </a:xfrm>
          <a:prstGeom prst="rect">
            <a:avLst/>
          </a:prstGeom>
        </p:spPr>
        <p:txBody>
          <a:bodyPr/>
          <a:lstStyle>
            <a:lvl1pPr>
              <a:defRPr sz="1600">
                <a:latin typeface="Arial" pitchFamily="34" charset="0"/>
                <a:cs typeface="Arial" pitchFamily="34" charset="0"/>
              </a:defRPr>
            </a:lvl1pPr>
          </a:lstStyle>
          <a:p>
            <a:fld id="{3CC7C613-F45B-4718-A290-FF93010A74D4}" type="datetime1">
              <a:rPr lang="en-US" smtClean="0"/>
              <a:t>3/10/2017</a:t>
            </a:fld>
            <a:endParaRPr lang="en-US"/>
          </a:p>
        </p:txBody>
      </p:sp>
      <p:sp>
        <p:nvSpPr>
          <p:cNvPr id="8" name="Slide Number Placeholder 5"/>
          <p:cNvSpPr>
            <a:spLocks noGrp="1"/>
          </p:cNvSpPr>
          <p:nvPr>
            <p:ph type="sldNum" sz="quarter" idx="12"/>
          </p:nvPr>
        </p:nvSpPr>
        <p:spPr>
          <a:xfrm>
            <a:off x="6553200" y="6356350"/>
            <a:ext cx="2133600" cy="365125"/>
          </a:xfrm>
          <a:prstGeom prst="rect">
            <a:avLst/>
          </a:prstGeom>
        </p:spPr>
        <p:txBody>
          <a:bodyPr/>
          <a:lstStyle>
            <a:lvl1pPr algn="r">
              <a:defRPr sz="1600">
                <a:latin typeface="Arial" pitchFamily="34" charset="0"/>
                <a:cs typeface="Arial" pitchFamily="34" charset="0"/>
              </a:defRPr>
            </a:lvl1pPr>
          </a:lstStyle>
          <a:p>
            <a:fld id="{BAF7ACCF-1558-436A-967D-785247994CCD}" type="slidenum">
              <a:rPr lang="en-US" smtClean="0"/>
              <a:pPr/>
              <a:t>‹#›</a:t>
            </a:fld>
            <a:endParaRPr lang="en-US"/>
          </a:p>
        </p:txBody>
      </p:sp>
    </p:spTree>
  </p:cSld>
  <p:clrMapOvr>
    <a:masterClrMapping/>
  </p:clrMapOvr>
  <p:transition spd="med">
    <p:wipe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52400" y="1295400"/>
            <a:ext cx="8229600" cy="1143000"/>
          </a:xfrm>
          <a:prstGeom prst="rect">
            <a:avLst/>
          </a:prstGeom>
        </p:spPr>
        <p:txBody>
          <a:bodyPr/>
          <a:lstStyle/>
          <a:p>
            <a:r>
              <a:rPr lang="en-US"/>
              <a:t>Click to edit Master title style</a:t>
            </a:r>
            <a:endParaRPr lang="en-US" dirty="0"/>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a:defRPr/>
            </a:lvl1pPr>
          </a:lstStyle>
          <a:p>
            <a:fld id="{0D484811-E52A-4242-8472-D7E99D1F1F03}" type="datetime1">
              <a:rPr lang="en-US" smtClean="0"/>
              <a:t>3/10/2017</a:t>
            </a:fld>
            <a:endParaRPr lang="en-US" dirty="0"/>
          </a:p>
        </p:txBody>
      </p:sp>
      <p:sp>
        <p:nvSpPr>
          <p:cNvPr id="4" name="Footer Placeholder 3"/>
          <p:cNvSpPr>
            <a:spLocks noGrp="1"/>
          </p:cNvSpPr>
          <p:nvPr>
            <p:ph type="ftr" sz="quarter" idx="11"/>
          </p:nvPr>
        </p:nvSpPr>
        <p:spPr>
          <a:xfrm>
            <a:off x="3124200" y="6324600"/>
            <a:ext cx="2895600" cy="396875"/>
          </a:xfrm>
          <a:prstGeom prst="rect">
            <a:avLst/>
          </a:prstGeom>
        </p:spPr>
        <p:txBody>
          <a:bodyPr/>
          <a:lstStyle/>
          <a:p>
            <a:r>
              <a:rPr lang="en-US"/>
              <a:t>© Indirect Taxes Committee, ICAI</a:t>
            </a:r>
            <a:endParaRPr lang="en-US" dirty="0"/>
          </a:p>
        </p:txBody>
      </p:sp>
      <p:sp>
        <p:nvSpPr>
          <p:cNvPr id="5" name="Slide Number Placeholder 4"/>
          <p:cNvSpPr>
            <a:spLocks noGrp="1"/>
          </p:cNvSpPr>
          <p:nvPr>
            <p:ph type="sldNum" sz="quarter" idx="12"/>
          </p:nvPr>
        </p:nvSpPr>
        <p:spPr>
          <a:xfrm>
            <a:off x="6324600" y="6356350"/>
            <a:ext cx="2362200" cy="365125"/>
          </a:xfrm>
          <a:prstGeom prst="rect">
            <a:avLst/>
          </a:prstGeom>
        </p:spPr>
        <p:txBody>
          <a:bodyPr/>
          <a:lstStyle/>
          <a:p>
            <a:fld id="{B6F15528-21DE-4FAA-801E-634DDDAF4B2B}" type="slidenum">
              <a:rPr lang="en-US" smtClean="0"/>
              <a:pPr/>
              <a:t>‹#›</a:t>
            </a:fld>
            <a:endParaRPr lang="en-US"/>
          </a:p>
        </p:txBody>
      </p:sp>
    </p:spTree>
  </p:cSld>
  <p:clrMapOvr>
    <a:masterClrMapping/>
  </p:clrMapOvr>
  <p:transition spd="med">
    <p:wipe dir="u"/>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4D79559-B8F6-4CF4-9434-3328633C94FC}" type="datetime1">
              <a:rPr lang="en-US" smtClean="0"/>
              <a:t>3/10/2017</a:t>
            </a:fld>
            <a:endParaRPr lang="en-US"/>
          </a:p>
        </p:txBody>
      </p:sp>
      <p:sp>
        <p:nvSpPr>
          <p:cNvPr id="5" name="Footer Placeholder 4"/>
          <p:cNvSpPr>
            <a:spLocks noGrp="1"/>
          </p:cNvSpPr>
          <p:nvPr>
            <p:ph type="ftr" sz="quarter" idx="11"/>
          </p:nvPr>
        </p:nvSpPr>
        <p:spPr/>
        <p:txBody>
          <a:bodyPr/>
          <a:lstStyle/>
          <a:p>
            <a:r>
              <a:rPr lang="en-US"/>
              <a:t>© Indirect Taxes Committee, ICAI</a:t>
            </a:r>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121683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50182FF-454B-48BC-91E8-6DA1AC45A900}" type="datetime1">
              <a:rPr lang="en-US" smtClean="0"/>
              <a:t>3/10/2017</a:t>
            </a:fld>
            <a:endParaRPr lang="en-US"/>
          </a:p>
        </p:txBody>
      </p:sp>
      <p:sp>
        <p:nvSpPr>
          <p:cNvPr id="5" name="Footer Placeholder 4"/>
          <p:cNvSpPr>
            <a:spLocks noGrp="1"/>
          </p:cNvSpPr>
          <p:nvPr>
            <p:ph type="ftr" sz="quarter" idx="11"/>
          </p:nvPr>
        </p:nvSpPr>
        <p:spPr/>
        <p:txBody>
          <a:bodyPr/>
          <a:lstStyle/>
          <a:p>
            <a:r>
              <a:rPr lang="en-US"/>
              <a:t>© Indirect Taxes Committee, ICAI</a:t>
            </a:r>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632589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416C3E7-4702-4C49-A438-0C03F6FA926C}" type="datetime1">
              <a:rPr lang="en-US" smtClean="0"/>
              <a:t>3/10/2017</a:t>
            </a:fld>
            <a:endParaRPr lang="en-US"/>
          </a:p>
        </p:txBody>
      </p:sp>
      <p:sp>
        <p:nvSpPr>
          <p:cNvPr id="5" name="Footer Placeholder 4"/>
          <p:cNvSpPr>
            <a:spLocks noGrp="1"/>
          </p:cNvSpPr>
          <p:nvPr>
            <p:ph type="ftr" sz="quarter" idx="11"/>
          </p:nvPr>
        </p:nvSpPr>
        <p:spPr/>
        <p:txBody>
          <a:bodyPr/>
          <a:lstStyle/>
          <a:p>
            <a:r>
              <a:rPr lang="en-US"/>
              <a:t>© Indirect Taxes Committee, ICAI</a:t>
            </a:r>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643131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C46B3E9-C5FC-4F94-9FC6-E976BFE20BFE}" type="datetime1">
              <a:rPr lang="en-US" smtClean="0"/>
              <a:t>3/10/2017</a:t>
            </a:fld>
            <a:endParaRPr lang="en-US"/>
          </a:p>
        </p:txBody>
      </p:sp>
      <p:sp>
        <p:nvSpPr>
          <p:cNvPr id="6" name="Footer Placeholder 5"/>
          <p:cNvSpPr>
            <a:spLocks noGrp="1"/>
          </p:cNvSpPr>
          <p:nvPr>
            <p:ph type="ftr" sz="quarter" idx="11"/>
          </p:nvPr>
        </p:nvSpPr>
        <p:spPr/>
        <p:txBody>
          <a:bodyPr/>
          <a:lstStyle/>
          <a:p>
            <a:r>
              <a:rPr lang="en-US"/>
              <a:t>© Indirect Taxes Committee, ICAI</a:t>
            </a:r>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483344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8759968-5C08-4154-881C-9C534CC4E719}" type="datetime1">
              <a:rPr lang="en-US" smtClean="0"/>
              <a:t>3/10/2017</a:t>
            </a:fld>
            <a:endParaRPr lang="en-US"/>
          </a:p>
        </p:txBody>
      </p:sp>
      <p:sp>
        <p:nvSpPr>
          <p:cNvPr id="8" name="Footer Placeholder 7"/>
          <p:cNvSpPr>
            <a:spLocks noGrp="1"/>
          </p:cNvSpPr>
          <p:nvPr>
            <p:ph type="ftr" sz="quarter" idx="11"/>
          </p:nvPr>
        </p:nvSpPr>
        <p:spPr/>
        <p:txBody>
          <a:bodyPr/>
          <a:lstStyle/>
          <a:p>
            <a:r>
              <a:rPr lang="en-US"/>
              <a:t>© Indirect Taxes Committee, ICAI</a:t>
            </a:r>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619481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Only" preserve="1">
  <p:cSld name="Title Only">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26412E3-E00C-460B-8875-823677D4236A}" type="datetime1">
              <a:rPr lang="en-US" smtClean="0"/>
              <a:t>3/10/2017</a:t>
            </a:fld>
            <a:endParaRPr lang="en-US"/>
          </a:p>
        </p:txBody>
      </p:sp>
      <p:sp>
        <p:nvSpPr>
          <p:cNvPr id="4" name="Footer Placeholder 3"/>
          <p:cNvSpPr>
            <a:spLocks noGrp="1"/>
          </p:cNvSpPr>
          <p:nvPr>
            <p:ph type="ftr" sz="quarter" idx="11"/>
          </p:nvPr>
        </p:nvSpPr>
        <p:spPr/>
        <p:txBody>
          <a:bodyPr/>
          <a:lstStyle/>
          <a:p>
            <a:r>
              <a:rPr lang="en-US"/>
              <a:t>© Indirect Taxes Committee, ICAI</a:t>
            </a:r>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4422722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704EE30-6A2E-4ED5-A798-61F7795BA0BD}" type="datetime1">
              <a:rPr lang="en-US" smtClean="0"/>
              <a:t>3/10/2017</a:t>
            </a:fld>
            <a:endParaRPr lang="en-US"/>
          </a:p>
        </p:txBody>
      </p:sp>
      <p:sp>
        <p:nvSpPr>
          <p:cNvPr id="3" name="Footer Placeholder 2"/>
          <p:cNvSpPr>
            <a:spLocks noGrp="1"/>
          </p:cNvSpPr>
          <p:nvPr>
            <p:ph type="ftr" sz="quarter" idx="11"/>
          </p:nvPr>
        </p:nvSpPr>
        <p:spPr/>
        <p:txBody>
          <a:bodyPr/>
          <a:lstStyle/>
          <a:p>
            <a:r>
              <a:rPr lang="en-US"/>
              <a:t>© Indirect Taxes Committee, ICAI</a:t>
            </a:r>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2838187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C4497CD-C660-495A-83A0-5C980EF569D7}" type="datetime1">
              <a:rPr lang="en-US" smtClean="0"/>
              <a:t>3/10/2017</a:t>
            </a:fld>
            <a:endParaRPr lang="en-US"/>
          </a:p>
        </p:txBody>
      </p:sp>
      <p:sp>
        <p:nvSpPr>
          <p:cNvPr id="6" name="Footer Placeholder 5"/>
          <p:cNvSpPr>
            <a:spLocks noGrp="1"/>
          </p:cNvSpPr>
          <p:nvPr>
            <p:ph type="ftr" sz="quarter" idx="11"/>
          </p:nvPr>
        </p:nvSpPr>
        <p:spPr/>
        <p:txBody>
          <a:bodyPr/>
          <a:lstStyle/>
          <a:p>
            <a:r>
              <a:rPr lang="en-US"/>
              <a:t>© Indirect Taxes Committee, ICAI</a:t>
            </a:r>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937263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3747648-D050-4537-928D-8957FB97EF83}" type="datetime1">
              <a:rPr lang="en-US" smtClean="0"/>
              <a:t>3/10/2017</a:t>
            </a:fld>
            <a:endParaRPr lang="en-US"/>
          </a:p>
        </p:txBody>
      </p:sp>
      <p:sp>
        <p:nvSpPr>
          <p:cNvPr id="6" name="Footer Placeholder 5"/>
          <p:cNvSpPr>
            <a:spLocks noGrp="1"/>
          </p:cNvSpPr>
          <p:nvPr>
            <p:ph type="ftr" sz="quarter" idx="11"/>
          </p:nvPr>
        </p:nvSpPr>
        <p:spPr/>
        <p:txBody>
          <a:bodyPr/>
          <a:lstStyle/>
          <a:p>
            <a:r>
              <a:rPr lang="en-US"/>
              <a:t>© Indirect Taxes Committee, ICAI</a:t>
            </a:r>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64626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FAE7264-BCD1-46F1-B98E-112E66F38B42}" type="datetime1">
              <a:rPr lang="en-US" smtClean="0"/>
              <a:t>3/10/2017</a:t>
            </a:fld>
            <a:endParaRPr lang="en-US"/>
          </a:p>
        </p:txBody>
      </p:sp>
      <p:sp>
        <p:nvSpPr>
          <p:cNvPr id="5" name="Footer Placeholder 4"/>
          <p:cNvSpPr>
            <a:spLocks noGrp="1"/>
          </p:cNvSpPr>
          <p:nvPr>
            <p:ph type="ftr" sz="quarter" idx="11"/>
          </p:nvPr>
        </p:nvSpPr>
        <p:spPr/>
        <p:txBody>
          <a:bodyPr/>
          <a:lstStyle/>
          <a:p>
            <a:r>
              <a:rPr lang="en-US"/>
              <a:t>© Indirect Taxes Committee, ICAI</a:t>
            </a:r>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071515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E693C5D-6643-4AA8-B6FB-FFA89A0E936E}" type="datetime1">
              <a:rPr lang="en-US" smtClean="0"/>
              <a:t>3/10/2017</a:t>
            </a:fld>
            <a:endParaRPr lang="en-US"/>
          </a:p>
        </p:txBody>
      </p:sp>
      <p:sp>
        <p:nvSpPr>
          <p:cNvPr id="5" name="Footer Placeholder 4"/>
          <p:cNvSpPr>
            <a:spLocks noGrp="1"/>
          </p:cNvSpPr>
          <p:nvPr>
            <p:ph type="ftr" sz="quarter" idx="11"/>
          </p:nvPr>
        </p:nvSpPr>
        <p:spPr/>
        <p:txBody>
          <a:bodyPr/>
          <a:lstStyle/>
          <a:p>
            <a:r>
              <a:rPr lang="en-US"/>
              <a:t>© Indirect Taxes Committee, ICAI</a:t>
            </a:r>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1639655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52400" y="1295400"/>
            <a:ext cx="8229600" cy="1143000"/>
          </a:xfrm>
          <a:prstGeom prst="rect">
            <a:avLst/>
          </a:prstGeom>
        </p:spPr>
        <p:txBody>
          <a:bodyPr/>
          <a:lstStyle/>
          <a:p>
            <a:r>
              <a:rPr lang="en-US"/>
              <a:t>Click to edit Master title style</a:t>
            </a:r>
            <a:endParaRPr lang="en-US" dirty="0"/>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a:defRPr/>
            </a:lvl1pPr>
          </a:lstStyle>
          <a:p>
            <a:fld id="{0FDF91AF-627D-4CBB-8980-4B780EBC0BBD}" type="datetime1">
              <a:rPr lang="en-US" smtClean="0"/>
              <a:t>3/10/2017</a:t>
            </a:fld>
            <a:endParaRPr lang="en-US" dirty="0"/>
          </a:p>
        </p:txBody>
      </p:sp>
      <p:sp>
        <p:nvSpPr>
          <p:cNvPr id="4" name="Footer Placeholder 3"/>
          <p:cNvSpPr>
            <a:spLocks noGrp="1"/>
          </p:cNvSpPr>
          <p:nvPr>
            <p:ph type="ftr" sz="quarter" idx="11"/>
          </p:nvPr>
        </p:nvSpPr>
        <p:spPr>
          <a:xfrm>
            <a:off x="3124200" y="6324600"/>
            <a:ext cx="2895600" cy="396875"/>
          </a:xfrm>
          <a:prstGeom prst="rect">
            <a:avLst/>
          </a:prstGeom>
        </p:spPr>
        <p:txBody>
          <a:bodyPr/>
          <a:lstStyle/>
          <a:p>
            <a:r>
              <a:rPr lang="en-US"/>
              <a:t>© Indirect Taxes Committee, ICAI</a:t>
            </a:r>
            <a:endParaRPr lang="en-US" dirty="0"/>
          </a:p>
        </p:txBody>
      </p:sp>
      <p:sp>
        <p:nvSpPr>
          <p:cNvPr id="5" name="Slide Number Placeholder 4"/>
          <p:cNvSpPr>
            <a:spLocks noGrp="1"/>
          </p:cNvSpPr>
          <p:nvPr>
            <p:ph type="sldNum" sz="quarter" idx="12"/>
          </p:nvPr>
        </p:nvSpPr>
        <p:spPr>
          <a:xfrm>
            <a:off x="6324600" y="6356350"/>
            <a:ext cx="2362200" cy="365125"/>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96251791"/>
      </p:ext>
    </p:extLst>
  </p:cSld>
  <p:clrMapOvr>
    <a:masterClrMapping/>
  </p:clrMapOvr>
  <p:transition spd="med">
    <p:wipe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3.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pic>
        <p:nvPicPr>
          <p:cNvPr id="7" name="Picture 6" descr="Back.jpg"/>
          <p:cNvPicPr>
            <a:picLocks noChangeAspect="1"/>
          </p:cNvPicPr>
          <p:nvPr userDrawn="1"/>
        </p:nvPicPr>
        <p:blipFill>
          <a:blip r:embed="rId14"/>
          <a:srcRect l="1667" b="25556"/>
          <a:stretch>
            <a:fillRect/>
          </a:stretch>
        </p:blipFill>
        <p:spPr>
          <a:xfrm>
            <a:off x="0" y="0"/>
            <a:ext cx="9144000" cy="4114800"/>
          </a:xfrm>
          <a:prstGeom prst="rect">
            <a:avLst/>
          </a:prstGeom>
        </p:spPr>
      </p:pic>
      <p:sp>
        <p:nvSpPr>
          <p:cNvPr id="11" name="TextBox 10"/>
          <p:cNvSpPr txBox="1"/>
          <p:nvPr userDrawn="1"/>
        </p:nvSpPr>
        <p:spPr>
          <a:xfrm>
            <a:off x="381000" y="228600"/>
            <a:ext cx="3581400" cy="584775"/>
          </a:xfrm>
          <a:prstGeom prst="rect">
            <a:avLst/>
          </a:prstGeom>
          <a:noFill/>
        </p:spPr>
        <p:txBody>
          <a:bodyPr wrap="square" rtlCol="0">
            <a:spAutoFit/>
          </a:bodyPr>
          <a:lstStyle/>
          <a:p>
            <a:r>
              <a:rPr lang="en-US" sz="3200" b="1" cap="none" spc="0"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Britannic Bold" pitchFamily="34" charset="0"/>
                <a:cs typeface="Aharoni" pitchFamily="2" charset="-79"/>
              </a:rPr>
              <a:t>ARS</a:t>
            </a:r>
            <a:r>
              <a:rPr lang="en-US" sz="3200" b="1" cap="none" spc="0" baseline="0"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Britannic Bold" pitchFamily="34" charset="0"/>
                <a:cs typeface="Aharoni" pitchFamily="2" charset="-79"/>
              </a:rPr>
              <a:t> in </a:t>
            </a:r>
            <a:r>
              <a:rPr lang="en-US" sz="3200" b="1" cap="none" spc="0"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Britannic Bold" pitchFamily="34" charset="0"/>
                <a:cs typeface="Aharoni" pitchFamily="2" charset="-79"/>
              </a:rPr>
              <a:t>GST</a:t>
            </a:r>
            <a:endParaRPr lang="en-US" sz="2800" b="1" cap="none" spc="0"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Britannic Bold" pitchFamily="34" charset="0"/>
              <a:cs typeface="Aharoni" pitchFamily="2" charset="-79"/>
            </a:endParaRPr>
          </a:p>
        </p:txBody>
      </p:sp>
      <p:sp>
        <p:nvSpPr>
          <p:cNvPr id="6" name="TextBox 5"/>
          <p:cNvSpPr txBox="1"/>
          <p:nvPr userDrawn="1"/>
        </p:nvSpPr>
        <p:spPr>
          <a:xfrm>
            <a:off x="0" y="6565166"/>
            <a:ext cx="9144000" cy="307777"/>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pPr algn="l"/>
            <a:r>
              <a:rPr lang="en-US" sz="1400" b="0" cap="none" spc="0" dirty="0">
                <a:ln>
                  <a:noFill/>
                </a:ln>
                <a:solidFill>
                  <a:schemeClr val="tx1"/>
                </a:solidFill>
                <a:effectLst/>
                <a:latin typeface="Arial Unicode MS" pitchFamily="34" charset="-128"/>
                <a:ea typeface="Arial Unicode MS" pitchFamily="34" charset="-128"/>
                <a:cs typeface="Arial Unicode MS" pitchFamily="34" charset="-128"/>
              </a:rPr>
              <a:t>info@arsconsultants.net		</a:t>
            </a:r>
            <a:r>
              <a:rPr lang="en-US" sz="1400" b="0" cap="none" spc="0" baseline="0" dirty="0">
                <a:ln>
                  <a:noFill/>
                </a:ln>
                <a:solidFill>
                  <a:schemeClr val="tx1"/>
                </a:solidFill>
                <a:effectLst/>
                <a:latin typeface="Arial Unicode MS" pitchFamily="34" charset="-128"/>
                <a:ea typeface="Arial Unicode MS" pitchFamily="34" charset="-128"/>
                <a:cs typeface="Arial Unicode MS" pitchFamily="34" charset="-128"/>
              </a:rPr>
              <a:t> </a:t>
            </a:r>
            <a:r>
              <a:rPr lang="en-US" sz="1400" b="0" cap="none" spc="0" dirty="0">
                <a:ln>
                  <a:noFill/>
                </a:ln>
                <a:solidFill>
                  <a:schemeClr val="tx1"/>
                </a:solidFill>
                <a:effectLst/>
                <a:latin typeface="Arial Unicode MS" pitchFamily="34" charset="-128"/>
                <a:ea typeface="Arial Unicode MS" pitchFamily="34" charset="-128"/>
                <a:cs typeface="Arial Unicode MS" pitchFamily="34" charset="-128"/>
              </a:rPr>
              <a:t>www.arsconsultants.net</a:t>
            </a:r>
          </a:p>
        </p:txBody>
      </p:sp>
      <p:sp>
        <p:nvSpPr>
          <p:cNvPr id="9" name="TextBox 8"/>
          <p:cNvSpPr txBox="1"/>
          <p:nvPr userDrawn="1"/>
        </p:nvSpPr>
        <p:spPr>
          <a:xfrm>
            <a:off x="6781800" y="6550223"/>
            <a:ext cx="2362200" cy="307777"/>
          </a:xfrm>
          <a:prstGeom prst="rect">
            <a:avLst/>
          </a:prstGeom>
          <a:noFill/>
        </p:spPr>
        <p:txBody>
          <a:bodyPr wrap="square" rtlCol="0">
            <a:spAutoFit/>
          </a:bodyPr>
          <a:lstStyle/>
          <a:p>
            <a:pPr algn="r"/>
            <a:fld id="{5B3DB36F-50BA-404E-B068-DC102BEF8012}" type="slidenum">
              <a:rPr lang="en-US" sz="1400" b="0" kern="1200" cap="none" spc="0" smtClean="0">
                <a:ln>
                  <a:noFill/>
                </a:ln>
                <a:solidFill>
                  <a:schemeClr val="tx1"/>
                </a:solidFill>
                <a:effectLst/>
                <a:latin typeface="Arial Unicode MS" pitchFamily="34" charset="-128"/>
                <a:ea typeface="Arial Unicode MS" pitchFamily="34" charset="-128"/>
                <a:cs typeface="Arial Unicode MS" pitchFamily="34" charset="-128"/>
              </a:rPr>
              <a:pPr algn="r"/>
              <a:t>‹#›</a:t>
            </a:fld>
            <a:endParaRPr lang="en-US" sz="1400" b="0" kern="1200" cap="none" spc="0" dirty="0">
              <a:ln>
                <a:noFill/>
              </a:ln>
              <a:solidFill>
                <a:schemeClr val="tx1"/>
              </a:solidFill>
              <a:effectLst/>
              <a:latin typeface="Arial Unicode MS" pitchFamily="34" charset="-128"/>
              <a:ea typeface="Arial Unicode MS" pitchFamily="34" charset="-128"/>
              <a:cs typeface="Arial Unicode MS" pitchFamily="34" charset="-128"/>
            </a:endParaRPr>
          </a:p>
        </p:txBody>
      </p:sp>
      <p:pic>
        <p:nvPicPr>
          <p:cNvPr id="10" name="Picture 9" descr="ca_arun_logo.png"/>
          <p:cNvPicPr>
            <a:picLocks noChangeAspect="1"/>
          </p:cNvPicPr>
          <p:nvPr userDrawn="1"/>
        </p:nvPicPr>
        <p:blipFill>
          <a:blip r:embed="rId15"/>
          <a:stretch>
            <a:fillRect/>
          </a:stretch>
        </p:blipFill>
        <p:spPr>
          <a:xfrm>
            <a:off x="0" y="6096000"/>
            <a:ext cx="2590800" cy="401782"/>
          </a:xfrm>
          <a:prstGeom prst="rect">
            <a:avLst/>
          </a:prstGeom>
        </p:spPr>
      </p:pic>
      <p:sp>
        <p:nvSpPr>
          <p:cNvPr id="12" name="TextBox 11"/>
          <p:cNvSpPr txBox="1"/>
          <p:nvPr userDrawn="1"/>
        </p:nvSpPr>
        <p:spPr>
          <a:xfrm>
            <a:off x="7315200" y="6248400"/>
            <a:ext cx="1828800" cy="307777"/>
          </a:xfrm>
          <a:prstGeom prst="rect">
            <a:avLst/>
          </a:prstGeom>
          <a:noFill/>
        </p:spPr>
        <p:txBody>
          <a:bodyPr wrap="square" rtlCol="0">
            <a:spAutoFit/>
          </a:bodyPr>
          <a:lstStyle/>
          <a:p>
            <a:pPr algn="r"/>
            <a:fld id="{5CE2F3AD-B9A9-49A4-87C4-3B142F747459}" type="datetime5">
              <a:rPr lang="en-US" sz="1400" b="0" kern="1200" cap="none" spc="0" smtClean="0">
                <a:ln>
                  <a:noFill/>
                </a:ln>
                <a:solidFill>
                  <a:schemeClr val="tx1"/>
                </a:solidFill>
                <a:effectLst/>
                <a:latin typeface="Arial Unicode MS" pitchFamily="34" charset="-128"/>
                <a:ea typeface="Arial Unicode MS" pitchFamily="34" charset="-128"/>
                <a:cs typeface="Arial Unicode MS" pitchFamily="34" charset="-128"/>
              </a:rPr>
              <a:pPr algn="r"/>
              <a:t>10-Mar-17</a:t>
            </a:fld>
            <a:endParaRPr lang="en-US" sz="1400" b="0" kern="1200" cap="none" spc="0" dirty="0">
              <a:ln>
                <a:noFill/>
              </a:ln>
              <a:solidFill>
                <a:schemeClr val="tx1"/>
              </a:solidFill>
              <a:effectLst/>
              <a:latin typeface="Arial Unicode MS" pitchFamily="34" charset="-128"/>
              <a:ea typeface="Arial Unicode MS" pitchFamily="34" charset="-128"/>
              <a:cs typeface="Arial Unicode MS" pitchFamily="34" charset="-128"/>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ransition spd="med">
    <p:wipe dir="u"/>
  </p:transition>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l="-6000" r="-6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692629-5CDA-43CA-9C3F-7E8FBCBF13D3}" type="datetime1">
              <a:rPr lang="en-US" smtClean="0"/>
              <a:t>3/10/2017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 Indirect Taxes Committee, ICAI</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4246845188"/>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4.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3" Type="http://schemas.openxmlformats.org/officeDocument/2006/relationships/hyperlink" Target="http://www.idtc.icai.org/" TargetMode="External"/><Relationship Id="rId2" Type="http://schemas.openxmlformats.org/officeDocument/2006/relationships/hyperlink" Target="mailto:idtc@icai.in" TargetMode="External"/><Relationship Id="rId1" Type="http://schemas.openxmlformats.org/officeDocument/2006/relationships/slideLayout" Target="../slideLayouts/slideLayout24.xml"/><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2133600"/>
            <a:ext cx="7848600" cy="2057399"/>
          </a:xfrm>
        </p:spPr>
        <p:txBody>
          <a:bodyPr>
            <a:normAutofit fontScale="90000"/>
          </a:bodyPr>
          <a:lstStyle/>
          <a:p>
            <a:pPr algn="just"/>
            <a:r>
              <a:rPr lang="en-US" sz="48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chemeClr val="tx1">
                    <a:lumMod val="50000"/>
                    <a:lumOff val="50000"/>
                  </a:schemeClr>
                </a:solidFill>
                <a:effectLst>
                  <a:outerShdw blurRad="41275" dist="12700" dir="12000000" algn="tl" rotWithShape="0">
                    <a:srgbClr val="000000">
                      <a:alpha val="40000"/>
                    </a:srgbClr>
                  </a:outerShdw>
                </a:effectLst>
              </a:rPr>
              <a:t>Goods and Services Tax (GST)</a:t>
            </a:r>
            <a:br>
              <a:rPr lang="en-US" sz="48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chemeClr val="tx1">
                    <a:lumMod val="50000"/>
                    <a:lumOff val="50000"/>
                  </a:schemeClr>
                </a:solidFill>
                <a:effectLst>
                  <a:outerShdw blurRad="41275" dist="12700" dir="12000000" algn="tl" rotWithShape="0">
                    <a:srgbClr val="000000">
                      <a:alpha val="40000"/>
                    </a:srgbClr>
                  </a:outerShdw>
                </a:effectLst>
              </a:rPr>
            </a:br>
            <a:br>
              <a:rPr lang="en-US" sz="48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chemeClr val="tx1">
                    <a:lumMod val="50000"/>
                    <a:lumOff val="50000"/>
                  </a:schemeClr>
                </a:solidFill>
                <a:effectLst>
                  <a:outerShdw blurRad="41275" dist="12700" dir="12000000" algn="tl" rotWithShape="0">
                    <a:srgbClr val="000000">
                      <a:alpha val="40000"/>
                    </a:srgbClr>
                  </a:outerShdw>
                </a:effectLst>
              </a:rPr>
            </a:br>
            <a:r>
              <a:rPr lang="en-US" sz="4800" b="1" dirty="0"/>
              <a:t>Transit</a:t>
            </a:r>
            <a:r>
              <a:rPr lang="en-US" b="1" dirty="0"/>
              <a:t>ion</a:t>
            </a:r>
            <a:r>
              <a:rPr lang="en-US" sz="4800" b="1" dirty="0"/>
              <a:t>al Precaution: Filing of last return under present indirect tax regime and filing of first return under GST regime</a:t>
            </a:r>
            <a:endParaRPr lang="en-US" sz="48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chemeClr val="tx1">
                  <a:lumMod val="50000"/>
                  <a:lumOff val="50000"/>
                </a:schemeClr>
              </a:solidFill>
              <a:effectLst>
                <a:outerShdw blurRad="41275" dist="12700" dir="12000000" algn="tl" rotWithShape="0">
                  <a:srgbClr val="000000">
                    <a:alpha val="40000"/>
                  </a:srgbClr>
                </a:outerShdw>
              </a:effectLst>
            </a:endParaRPr>
          </a:p>
        </p:txBody>
      </p:sp>
      <p:sp>
        <p:nvSpPr>
          <p:cNvPr id="3" name="Footer Placeholder 2"/>
          <p:cNvSpPr>
            <a:spLocks noGrp="1"/>
          </p:cNvSpPr>
          <p:nvPr>
            <p:ph type="ftr" sz="quarter" idx="11"/>
          </p:nvPr>
        </p:nvSpPr>
        <p:spPr/>
        <p:txBody>
          <a:bodyPr/>
          <a:lstStyle/>
          <a:p>
            <a:r>
              <a:rPr lang="en-US" dirty="0"/>
              <a:t>© Indirect Taxes Committee, ICAI</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0"/>
            <a:ext cx="8229600" cy="685800"/>
          </a:xfrm>
        </p:spPr>
        <p:txBody>
          <a:bodyPr>
            <a:noAutofit/>
          </a:bodyPr>
          <a:lstStyle/>
          <a:p>
            <a:pPr lvl="0" algn="l"/>
            <a:r>
              <a:rPr lang="en-US" sz="2800" b="1" dirty="0"/>
              <a:t>Issue: Input Tax Credit (Ref: </a:t>
            </a:r>
            <a:r>
              <a:rPr lang="en-US" sz="2800" dirty="0"/>
              <a:t>Sec 167 &amp; 168)</a:t>
            </a:r>
            <a:endParaRPr lang="en-US" sz="2800" b="1" dirty="0">
              <a:solidFill>
                <a:srgbClr val="002060"/>
              </a:solidFill>
            </a:endParaRPr>
          </a:p>
        </p:txBody>
      </p:sp>
      <p:sp>
        <p:nvSpPr>
          <p:cNvPr id="3" name="Content Placeholder 2"/>
          <p:cNvSpPr>
            <a:spLocks noGrp="1"/>
          </p:cNvSpPr>
          <p:nvPr>
            <p:ph idx="1"/>
          </p:nvPr>
        </p:nvSpPr>
        <p:spPr>
          <a:xfrm>
            <a:off x="381000" y="2286000"/>
            <a:ext cx="8229600" cy="3810000"/>
          </a:xfrm>
        </p:spPr>
        <p:txBody>
          <a:bodyPr>
            <a:noAutofit/>
          </a:bodyPr>
          <a:lstStyle/>
          <a:p>
            <a:pPr>
              <a:buNone/>
            </a:pPr>
            <a:r>
              <a:rPr lang="en-US" sz="2000" b="1" dirty="0">
                <a:latin typeface="Arial" pitchFamily="34" charset="0"/>
                <a:cs typeface="Arial" pitchFamily="34" charset="0"/>
              </a:rPr>
              <a:t> </a:t>
            </a:r>
            <a:r>
              <a:rPr lang="en-US" sz="2500" b="1" dirty="0"/>
              <a:t>Precautions</a:t>
            </a:r>
            <a:r>
              <a:rPr lang="en-US" sz="2500" dirty="0"/>
              <a:t>: </a:t>
            </a:r>
          </a:p>
          <a:p>
            <a:pPr lvl="0" algn="just"/>
            <a:r>
              <a:rPr lang="en-US" sz="2500" dirty="0"/>
              <a:t>make sure - all eligible credits are claimed in the last return (service tax return, excise return, state VAT return, Entry Tax return), </a:t>
            </a:r>
          </a:p>
          <a:p>
            <a:pPr lvl="0" algn="just"/>
            <a:r>
              <a:rPr lang="en-US" sz="2500" dirty="0"/>
              <a:t>In case of doubtful items, may be advisable to claim the credit (may not be utilized), and carry forward to GST regime,</a:t>
            </a:r>
          </a:p>
          <a:p>
            <a:pPr lvl="0" algn="just"/>
            <a:r>
              <a:rPr lang="en-US" sz="2500" dirty="0"/>
              <a:t>make sure that all the taxpaying documents (like invoice) are in possession, </a:t>
            </a:r>
          </a:p>
        </p:txBody>
      </p:sp>
      <p:sp>
        <p:nvSpPr>
          <p:cNvPr id="4" name="TextBox 3"/>
          <p:cNvSpPr txBox="1"/>
          <p:nvPr/>
        </p:nvSpPr>
        <p:spPr>
          <a:xfrm>
            <a:off x="457200" y="1295400"/>
            <a:ext cx="8153400" cy="923330"/>
          </a:xfrm>
          <a:prstGeom prst="rect">
            <a:avLst/>
          </a:prstGeom>
          <a:noFill/>
        </p:spPr>
        <p:txBody>
          <a:bodyPr wrap="square" rtlCol="0">
            <a:spAutoFit/>
          </a:bodyPr>
          <a:lstStyle/>
          <a:p>
            <a:pPr algn="just"/>
            <a:r>
              <a:rPr lang="en-US" dirty="0"/>
              <a:t>Amount of CENVAT credit carried forward in a return to be allowed as input tax credit.</a:t>
            </a:r>
          </a:p>
          <a:p>
            <a:pPr algn="just"/>
            <a:r>
              <a:rPr lang="en-US" dirty="0"/>
              <a:t>Unavailed cenvat credit on capital goods, not carried forward in a return, to be allowed in certain situations</a:t>
            </a:r>
          </a:p>
        </p:txBody>
      </p:sp>
      <p:sp>
        <p:nvSpPr>
          <p:cNvPr id="5" name="Footer Placeholder 4"/>
          <p:cNvSpPr>
            <a:spLocks noGrp="1"/>
          </p:cNvSpPr>
          <p:nvPr>
            <p:ph type="ftr" sz="quarter" idx="11"/>
          </p:nvPr>
        </p:nvSpPr>
        <p:spPr/>
        <p:txBody>
          <a:bodyPr/>
          <a:lstStyle/>
          <a:p>
            <a:r>
              <a:rPr lang="en-US"/>
              <a:t>© Indirect Taxes Committee, ICAI</a:t>
            </a:r>
          </a:p>
        </p:txBody>
      </p:sp>
      <p:sp>
        <p:nvSpPr>
          <p:cNvPr id="6" name="Slide Number Placeholder 5"/>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Effect transition="in" filter="fade">
                                      <p:cBhvr>
                                        <p:cTn id="9" dur="1000"/>
                                        <p:tgtEl>
                                          <p:spTgt spid="2"/>
                                        </p:tgtEl>
                                      </p:cBhvr>
                                    </p:animEffect>
                                  </p:childTnLst>
                                </p:cTn>
                              </p:par>
                            </p:childTnLst>
                          </p:cTn>
                        </p:par>
                        <p:par>
                          <p:cTn id="10" fill="hold">
                            <p:stCondLst>
                              <p:cond delay="1000"/>
                            </p:stCondLst>
                            <p:childTnLst>
                              <p:par>
                                <p:cTn id="11" presetID="12" presetClass="entr" presetSubtype="4" fill="hold"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slide(fromBottom)">
                                      <p:cBhvr>
                                        <p:cTn id="13" dur="1000"/>
                                        <p:tgtEl>
                                          <p:spTgt spid="3">
                                            <p:txEl>
                                              <p:pRg st="1" end="1"/>
                                            </p:txEl>
                                          </p:spTgt>
                                        </p:tgtEl>
                                      </p:cBhvr>
                                    </p:animEffect>
                                  </p:childTnLst>
                                </p:cTn>
                              </p:par>
                            </p:childTnLst>
                          </p:cTn>
                        </p:par>
                        <p:par>
                          <p:cTn id="14" fill="hold">
                            <p:stCondLst>
                              <p:cond delay="2000"/>
                            </p:stCondLst>
                            <p:childTnLst>
                              <p:par>
                                <p:cTn id="15" presetID="12" presetClass="entr" presetSubtype="4" fill="hold" nodeType="after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lide(fromBottom)">
                                      <p:cBhvr>
                                        <p:cTn id="17" dur="1000"/>
                                        <p:tgtEl>
                                          <p:spTgt spid="3">
                                            <p:txEl>
                                              <p:pRg st="2" end="2"/>
                                            </p:txEl>
                                          </p:spTgt>
                                        </p:tgtEl>
                                      </p:cBhvr>
                                    </p:animEffect>
                                  </p:childTnLst>
                                </p:cTn>
                              </p:par>
                            </p:childTnLst>
                          </p:cTn>
                        </p:par>
                        <p:par>
                          <p:cTn id="18" fill="hold">
                            <p:stCondLst>
                              <p:cond delay="3000"/>
                            </p:stCondLst>
                            <p:childTnLst>
                              <p:par>
                                <p:cTn id="19" presetID="12" presetClass="entr" presetSubtype="4" fill="hold" nodeType="after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slide(fromBottom)">
                                      <p:cBhvr>
                                        <p:cTn id="21"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85800"/>
            <a:ext cx="8229600" cy="762000"/>
          </a:xfrm>
        </p:spPr>
        <p:txBody>
          <a:bodyPr>
            <a:noAutofit/>
          </a:bodyPr>
          <a:lstStyle/>
          <a:p>
            <a:pPr lvl="0" algn="r"/>
            <a:r>
              <a:rPr lang="en-US" sz="3200" b="1" dirty="0">
                <a:solidFill>
                  <a:srgbClr val="002060"/>
                </a:solidFill>
              </a:rPr>
              <a:t>Cont...</a:t>
            </a:r>
          </a:p>
        </p:txBody>
      </p:sp>
      <p:sp>
        <p:nvSpPr>
          <p:cNvPr id="3" name="Content Placeholder 2"/>
          <p:cNvSpPr>
            <a:spLocks noGrp="1"/>
          </p:cNvSpPr>
          <p:nvPr>
            <p:ph idx="1"/>
          </p:nvPr>
        </p:nvSpPr>
        <p:spPr>
          <a:xfrm>
            <a:off x="457200" y="1524000"/>
            <a:ext cx="8229600" cy="4525963"/>
          </a:xfrm>
        </p:spPr>
        <p:txBody>
          <a:bodyPr>
            <a:noAutofit/>
          </a:bodyPr>
          <a:lstStyle/>
          <a:p>
            <a:pPr lvl="0" algn="just"/>
            <a:r>
              <a:rPr lang="en-US" sz="2400" dirty="0"/>
              <a:t>carry out </a:t>
            </a:r>
            <a:r>
              <a:rPr lang="en-US" sz="2400" b="1" dirty="0"/>
              <a:t>CENVAT credit audit </a:t>
            </a:r>
            <a:r>
              <a:rPr lang="en-US" sz="2400" dirty="0"/>
              <a:t>to ensure no credit is missed out,</a:t>
            </a:r>
          </a:p>
          <a:p>
            <a:pPr lvl="0" algn="just"/>
            <a:r>
              <a:rPr lang="en-US" sz="2400" dirty="0"/>
              <a:t>In case of </a:t>
            </a:r>
            <a:r>
              <a:rPr lang="en-US" sz="2400" b="1" dirty="0"/>
              <a:t>ambiguity on service tax under RCM</a:t>
            </a:r>
            <a:r>
              <a:rPr lang="en-US" sz="2400" dirty="0"/>
              <a:t>, better to pay the same and avail credit (if eligible),</a:t>
            </a:r>
          </a:p>
          <a:p>
            <a:pPr lvl="0" algn="just"/>
            <a:r>
              <a:rPr lang="en-US" sz="2400" dirty="0"/>
              <a:t>there should be proper quantification of availment of credit (i.e. 50% as per present law) and Unavailed credit of capital goods which is to be availed in GST regime.</a:t>
            </a:r>
          </a:p>
          <a:p>
            <a:pPr lvl="0" algn="just"/>
            <a:r>
              <a:rPr lang="en-US" sz="2400" dirty="0"/>
              <a:t>if any capital goods is purchased in June’17, under present regime only 50% credit can be claimed and the balance may be claimed in July’17 and onwards (although the same financial year).</a:t>
            </a:r>
          </a:p>
          <a:p>
            <a:pPr algn="just">
              <a:buNone/>
            </a:pPr>
            <a:endParaRPr lang="en-US" sz="2000" dirty="0">
              <a:latin typeface="Arial" pitchFamily="34" charset="0"/>
              <a:cs typeface="Arial" pitchFamily="34" charset="0"/>
            </a:endParaRPr>
          </a:p>
        </p:txBody>
      </p:sp>
      <p:sp>
        <p:nvSpPr>
          <p:cNvPr id="4" name="Footer Placeholder 3"/>
          <p:cNvSpPr>
            <a:spLocks noGrp="1"/>
          </p:cNvSpPr>
          <p:nvPr>
            <p:ph type="ftr" sz="quarter" idx="11"/>
          </p:nvPr>
        </p:nvSpPr>
        <p:spPr/>
        <p:txBody>
          <a:bodyPr/>
          <a:lstStyle/>
          <a:p>
            <a:r>
              <a:rPr lang="en-US"/>
              <a:t>© Indirect Taxes Committee, ICAI</a:t>
            </a:r>
          </a:p>
        </p:txBody>
      </p:sp>
      <p:sp>
        <p:nvSpPr>
          <p:cNvPr id="5" name="Slide Number Placeholder 4"/>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lide(fromBottom)">
                                      <p:cBhvr>
                                        <p:cTn id="7" dur="1000"/>
                                        <p:tgtEl>
                                          <p:spTgt spid="3">
                                            <p:txEl>
                                              <p:pRg st="0" end="0"/>
                                            </p:txEl>
                                          </p:spTgt>
                                        </p:tgtEl>
                                      </p:cBhvr>
                                    </p:animEffect>
                                  </p:childTnLst>
                                </p:cTn>
                              </p:par>
                              <p:par>
                                <p:cTn id="8" presetID="12" presetClass="entr" presetSubtype="4"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slide(fromBottom)">
                                      <p:cBhvr>
                                        <p:cTn id="10" dur="1000"/>
                                        <p:tgtEl>
                                          <p:spTgt spid="3">
                                            <p:txEl>
                                              <p:pRg st="1" end="1"/>
                                            </p:txEl>
                                          </p:spTgt>
                                        </p:tgtEl>
                                      </p:cBhvr>
                                    </p:animEffect>
                                  </p:childTnLst>
                                </p:cTn>
                              </p:par>
                              <p:par>
                                <p:cTn id="11" presetID="12" presetClass="entr" presetSubtype="4"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slide(fromBottom)">
                                      <p:cBhvr>
                                        <p:cTn id="13" dur="1000"/>
                                        <p:tgtEl>
                                          <p:spTgt spid="3">
                                            <p:txEl>
                                              <p:pRg st="2" end="2"/>
                                            </p:txEl>
                                          </p:spTgt>
                                        </p:tgtEl>
                                      </p:cBhvr>
                                    </p:animEffect>
                                  </p:childTnLst>
                                </p:cTn>
                              </p:par>
                              <p:par>
                                <p:cTn id="14" presetID="12" presetClass="entr" presetSubtype="4"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slide(fromBottom)">
                                      <p:cBhvr>
                                        <p:cTn id="16"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1143000"/>
          </a:xfrm>
        </p:spPr>
        <p:txBody>
          <a:bodyPr>
            <a:noAutofit/>
          </a:bodyPr>
          <a:lstStyle/>
          <a:p>
            <a:r>
              <a:rPr lang="en-US" sz="2800" b="1" dirty="0"/>
              <a:t>Sec 169: Credit in respect of inputs held in stock for the first timers</a:t>
            </a:r>
          </a:p>
        </p:txBody>
      </p:sp>
      <p:graphicFrame>
        <p:nvGraphicFramePr>
          <p:cNvPr id="4" name="Content Placeholder 3"/>
          <p:cNvGraphicFramePr>
            <a:graphicFrameLocks noGrp="1"/>
          </p:cNvGraphicFramePr>
          <p:nvPr>
            <p:ph idx="1"/>
          </p:nvPr>
        </p:nvGraphicFramePr>
        <p:xfrm>
          <a:off x="457200" y="2514600"/>
          <a:ext cx="8001000" cy="3505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p:cNvSpPr txBox="1"/>
          <p:nvPr/>
        </p:nvSpPr>
        <p:spPr>
          <a:xfrm>
            <a:off x="457200" y="2057400"/>
            <a:ext cx="8077200" cy="461665"/>
          </a:xfrm>
          <a:prstGeom prst="rect">
            <a:avLst/>
          </a:prstGeom>
          <a:solidFill>
            <a:schemeClr val="accent1"/>
          </a:solidFill>
        </p:spPr>
        <p:txBody>
          <a:bodyPr wrap="square" rtlCol="0">
            <a:spAutoFit/>
          </a:bodyPr>
          <a:lstStyle/>
          <a:p>
            <a:pPr algn="ctr"/>
            <a:r>
              <a:rPr lang="en-US" sz="2400" dirty="0">
                <a:solidFill>
                  <a:schemeClr val="bg1"/>
                </a:solidFill>
              </a:rPr>
              <a:t>Applicability</a:t>
            </a:r>
          </a:p>
        </p:txBody>
      </p:sp>
      <p:sp>
        <p:nvSpPr>
          <p:cNvPr id="3" name="Footer Placeholder 2"/>
          <p:cNvSpPr>
            <a:spLocks noGrp="1"/>
          </p:cNvSpPr>
          <p:nvPr>
            <p:ph type="ftr" sz="quarter" idx="11"/>
          </p:nvPr>
        </p:nvSpPr>
        <p:spPr/>
        <p:txBody>
          <a:bodyPr/>
          <a:lstStyle/>
          <a:p>
            <a:r>
              <a:rPr lang="en-US"/>
              <a:t>© Indirect Taxes Committee, ICAI</a:t>
            </a:r>
          </a:p>
        </p:txBody>
      </p:sp>
      <p:sp>
        <p:nvSpPr>
          <p:cNvPr id="6" name="Slide Number Placeholder 5"/>
          <p:cNvSpPr>
            <a:spLocks noGrp="1"/>
          </p:cNvSpPr>
          <p:nvPr>
            <p:ph type="sldNum" sz="quarter" idx="12"/>
          </p:nvPr>
        </p:nvSpPr>
        <p:spPr/>
        <p:txBody>
          <a:bodyPr/>
          <a:lstStyle/>
          <a:p>
            <a:fld id="{B6F15528-21DE-4FAA-801E-634DDDAF4B2B}" type="slidenum">
              <a:rPr lang="en-US" smtClean="0"/>
              <a:pPr/>
              <a:t>4</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8" presetClass="entr" presetSubtype="16"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diamond(in)">
                                      <p:cBhvr>
                                        <p:cTn id="13" dur="500"/>
                                        <p:tgtEl>
                                          <p:spTgt spid="5"/>
                                        </p:tgtEl>
                                      </p:cBhvr>
                                    </p:animEffect>
                                  </p:childTnLst>
                                </p:cTn>
                              </p:par>
                            </p:childTnLst>
                          </p:cTn>
                        </p:par>
                        <p:par>
                          <p:cTn id="14" fill="hold">
                            <p:stCondLst>
                              <p:cond delay="1000"/>
                            </p:stCondLst>
                            <p:childTnLst>
                              <p:par>
                                <p:cTn id="15" presetID="12" presetClass="entr" presetSubtype="4"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slide(fromBottom)">
                                      <p:cBhvr>
                                        <p:cTn id="1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p:bldAsOne/>
      </p:bldGraphic>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731838"/>
          </a:xfrm>
        </p:spPr>
        <p:txBody>
          <a:bodyPr>
            <a:normAutofit/>
          </a:bodyPr>
          <a:lstStyle/>
          <a:p>
            <a:pPr algn="r"/>
            <a:r>
              <a:rPr lang="en-US" sz="3600" dirty="0"/>
              <a:t>Sec 169 Cont...</a:t>
            </a:r>
          </a:p>
        </p:txBody>
      </p:sp>
      <p:sp>
        <p:nvSpPr>
          <p:cNvPr id="3" name="Content Placeholder 2"/>
          <p:cNvSpPr>
            <a:spLocks noGrp="1"/>
          </p:cNvSpPr>
          <p:nvPr>
            <p:ph idx="1"/>
          </p:nvPr>
        </p:nvSpPr>
        <p:spPr>
          <a:xfrm>
            <a:off x="457200" y="1447800"/>
            <a:ext cx="8229600" cy="4648200"/>
          </a:xfrm>
        </p:spPr>
        <p:txBody>
          <a:bodyPr>
            <a:normAutofit fontScale="85000" lnSpcReduction="20000"/>
          </a:bodyPr>
          <a:lstStyle/>
          <a:p>
            <a:pPr algn="just">
              <a:buNone/>
            </a:pPr>
            <a:r>
              <a:rPr lang="en-US" b="1" u="sng" dirty="0"/>
              <a:t>Precautions</a:t>
            </a:r>
            <a:r>
              <a:rPr lang="en-US" b="1" dirty="0"/>
              <a:t>:</a:t>
            </a:r>
            <a:r>
              <a:rPr lang="en-US" dirty="0"/>
              <a:t> </a:t>
            </a:r>
          </a:p>
          <a:p>
            <a:pPr lvl="0" algn="just"/>
            <a:r>
              <a:rPr lang="en-US" dirty="0"/>
              <a:t>Prepare </a:t>
            </a:r>
            <a:r>
              <a:rPr lang="en-US" b="1" dirty="0">
                <a:solidFill>
                  <a:srgbClr val="FF0000"/>
                </a:solidFill>
              </a:rPr>
              <a:t>stock statement summary</a:t>
            </a:r>
            <a:r>
              <a:rPr lang="en-US" dirty="0"/>
              <a:t> as on 30.06.2017 (determining the quantum, value, involvement of eligible duties, taxes and state VAT)</a:t>
            </a:r>
          </a:p>
          <a:p>
            <a:pPr lvl="0" algn="just"/>
            <a:r>
              <a:rPr lang="en-US" dirty="0"/>
              <a:t>Make sure whether the </a:t>
            </a:r>
            <a:r>
              <a:rPr lang="en-US" b="1" dirty="0">
                <a:solidFill>
                  <a:srgbClr val="FF0000"/>
                </a:solidFill>
              </a:rPr>
              <a:t>taxpaying documents </a:t>
            </a:r>
            <a:r>
              <a:rPr lang="en-US" dirty="0"/>
              <a:t>are available before claiming any credit,</a:t>
            </a:r>
          </a:p>
          <a:p>
            <a:pPr lvl="0" algn="just"/>
            <a:r>
              <a:rPr lang="en-US" dirty="0"/>
              <a:t>Such taxpaying documents should not have been issued earlier than twelve months [</a:t>
            </a:r>
            <a:r>
              <a:rPr lang="en-US" b="1" dirty="0">
                <a:solidFill>
                  <a:srgbClr val="FF0000"/>
                </a:solidFill>
              </a:rPr>
              <a:t>stock level </a:t>
            </a:r>
            <a:r>
              <a:rPr lang="en-US" dirty="0"/>
              <a:t>may be maintained at minimum level],</a:t>
            </a:r>
          </a:p>
          <a:p>
            <a:pPr algn="just"/>
            <a:r>
              <a:rPr lang="en-US" b="1" dirty="0">
                <a:solidFill>
                  <a:srgbClr val="FF0000"/>
                </a:solidFill>
              </a:rPr>
              <a:t>Pricing policy </a:t>
            </a:r>
            <a:r>
              <a:rPr lang="en-US" dirty="0"/>
              <a:t>– such stock used / intended to be used for making taxable supplies must lead to reduction in prices to the extent of </a:t>
            </a:r>
            <a:r>
              <a:rPr lang="en-US" dirty="0" err="1"/>
              <a:t>availment</a:t>
            </a:r>
            <a:r>
              <a:rPr lang="en-US" dirty="0"/>
              <a:t> of benefit of ITC.</a:t>
            </a:r>
          </a:p>
        </p:txBody>
      </p:sp>
      <p:sp>
        <p:nvSpPr>
          <p:cNvPr id="4" name="Footer Placeholder 3"/>
          <p:cNvSpPr>
            <a:spLocks noGrp="1"/>
          </p:cNvSpPr>
          <p:nvPr>
            <p:ph type="ftr" sz="quarter" idx="11"/>
          </p:nvPr>
        </p:nvSpPr>
        <p:spPr/>
        <p:txBody>
          <a:bodyPr/>
          <a:lstStyle/>
          <a:p>
            <a:r>
              <a:rPr lang="en-US"/>
              <a:t>© Indirect Taxes Committee, ICAI</a:t>
            </a:r>
          </a:p>
        </p:txBody>
      </p:sp>
      <p:sp>
        <p:nvSpPr>
          <p:cNvPr id="5" name="Slide Number Placeholder 4"/>
          <p:cNvSpPr>
            <a:spLocks noGrp="1"/>
          </p:cNvSpPr>
          <p:nvPr>
            <p:ph type="sldNum" sz="quarter" idx="12"/>
          </p:nvPr>
        </p:nvSpPr>
        <p:spPr/>
        <p:txBody>
          <a:bodyPr/>
          <a:lstStyle/>
          <a:p>
            <a:fld id="{B6F15528-21DE-4FAA-801E-634DDDAF4B2B}" type="slidenum">
              <a:rPr lang="en-US" smtClean="0"/>
              <a:pPr/>
              <a:t>5</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slide(fromBottom)">
                                      <p:cBhvr>
                                        <p:cTn id="7" dur="1000"/>
                                        <p:tgtEl>
                                          <p:spTgt spid="3">
                                            <p:txEl>
                                              <p:pRg st="1" end="1"/>
                                            </p:txEl>
                                          </p:spTgt>
                                        </p:tgtEl>
                                      </p:cBhvr>
                                    </p:animEffect>
                                  </p:childTnLst>
                                </p:cTn>
                              </p:par>
                            </p:childTnLst>
                          </p:cTn>
                        </p:par>
                        <p:par>
                          <p:cTn id="8" fill="hold">
                            <p:stCondLst>
                              <p:cond delay="1000"/>
                            </p:stCondLst>
                            <p:childTnLst>
                              <p:par>
                                <p:cTn id="9" presetID="12" presetClass="entr" presetSubtype="4" fill="hold" nodeType="after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slide(fromBottom)">
                                      <p:cBhvr>
                                        <p:cTn id="11" dur="1000"/>
                                        <p:tgtEl>
                                          <p:spTgt spid="3">
                                            <p:txEl>
                                              <p:pRg st="2" end="2"/>
                                            </p:txEl>
                                          </p:spTgt>
                                        </p:tgtEl>
                                      </p:cBhvr>
                                    </p:animEffect>
                                  </p:childTnLst>
                                </p:cTn>
                              </p:par>
                            </p:childTnLst>
                          </p:cTn>
                        </p:par>
                        <p:par>
                          <p:cTn id="12" fill="hold">
                            <p:stCondLst>
                              <p:cond delay="2000"/>
                            </p:stCondLst>
                            <p:childTnLst>
                              <p:par>
                                <p:cTn id="13" presetID="12" presetClass="entr" presetSubtype="4" fill="hold" nodeType="after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slide(fromBottom)">
                                      <p:cBhvr>
                                        <p:cTn id="15" dur="1000"/>
                                        <p:tgtEl>
                                          <p:spTgt spid="3">
                                            <p:txEl>
                                              <p:pRg st="3" end="3"/>
                                            </p:txEl>
                                          </p:spTgt>
                                        </p:tgtEl>
                                      </p:cBhvr>
                                    </p:animEffect>
                                  </p:childTnLst>
                                </p:cTn>
                              </p:par>
                            </p:childTnLst>
                          </p:cTn>
                        </p:par>
                        <p:par>
                          <p:cTn id="16" fill="hold">
                            <p:stCondLst>
                              <p:cond delay="3000"/>
                            </p:stCondLst>
                            <p:childTnLst>
                              <p:par>
                                <p:cTn id="17" presetID="12" presetClass="entr" presetSubtype="4" fill="hold" nodeType="after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slide(fromBottom)">
                                      <p:cBhvr>
                                        <p:cTn id="19"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1066800"/>
          </a:xfrm>
        </p:spPr>
        <p:txBody>
          <a:bodyPr>
            <a:noAutofit/>
          </a:bodyPr>
          <a:lstStyle/>
          <a:p>
            <a:r>
              <a:rPr lang="en-US" sz="2800" b="1" dirty="0"/>
              <a:t>Sec: 170 Credit in respect of Common Inputs held in Stock for Exempted goods becoming taxable</a:t>
            </a:r>
          </a:p>
        </p:txBody>
      </p:sp>
      <p:sp>
        <p:nvSpPr>
          <p:cNvPr id="3" name="Content Placeholder 2"/>
          <p:cNvSpPr>
            <a:spLocks noGrp="1"/>
          </p:cNvSpPr>
          <p:nvPr>
            <p:ph idx="1"/>
          </p:nvPr>
        </p:nvSpPr>
        <p:spPr>
          <a:xfrm>
            <a:off x="457200" y="2133600"/>
            <a:ext cx="8229600" cy="1676399"/>
          </a:xfrm>
        </p:spPr>
        <p:txBody>
          <a:bodyPr>
            <a:normAutofit lnSpcReduction="10000"/>
          </a:bodyPr>
          <a:lstStyle/>
          <a:p>
            <a:pPr marL="0" indent="0" algn="just">
              <a:buNone/>
            </a:pPr>
            <a:r>
              <a:rPr lang="en-US" sz="2500" b="1" u="sng" dirty="0"/>
              <a:t>Applicability</a:t>
            </a:r>
            <a:r>
              <a:rPr lang="en-US" sz="2500" dirty="0"/>
              <a:t>:</a:t>
            </a:r>
          </a:p>
          <a:p>
            <a:pPr marL="0" indent="0" algn="just">
              <a:buNone/>
            </a:pPr>
            <a:r>
              <a:rPr lang="en-US" sz="2500" dirty="0"/>
              <a:t>Applies to central excise or service tax assessees who are manufacturing </a:t>
            </a:r>
            <a:r>
              <a:rPr lang="en-US" sz="2500" b="1" dirty="0"/>
              <a:t>non-exempted</a:t>
            </a:r>
            <a:r>
              <a:rPr lang="en-US" sz="2500" dirty="0"/>
              <a:t> </a:t>
            </a:r>
            <a:r>
              <a:rPr lang="en-US" sz="2500" b="1" dirty="0"/>
              <a:t>&amp;</a:t>
            </a:r>
            <a:r>
              <a:rPr lang="en-US" sz="2500" dirty="0"/>
              <a:t> </a:t>
            </a:r>
            <a:r>
              <a:rPr lang="en-US" sz="2500" b="1" dirty="0"/>
              <a:t>exempted goods</a:t>
            </a:r>
            <a:r>
              <a:rPr lang="en-US" sz="2500" dirty="0"/>
              <a:t> or providing </a:t>
            </a:r>
            <a:r>
              <a:rPr lang="en-US" sz="2500" b="1" dirty="0"/>
              <a:t>non-exempted &amp; exempted services</a:t>
            </a:r>
          </a:p>
        </p:txBody>
      </p:sp>
      <p:sp>
        <p:nvSpPr>
          <p:cNvPr id="5" name="Content Placeholder 3"/>
          <p:cNvSpPr txBox="1">
            <a:spLocks/>
          </p:cNvSpPr>
          <p:nvPr/>
        </p:nvSpPr>
        <p:spPr>
          <a:xfrm>
            <a:off x="457200" y="3962400"/>
            <a:ext cx="8229600" cy="2077492"/>
          </a:xfrm>
          <a:prstGeom prst="rect">
            <a:avLst/>
          </a:prstGeom>
          <a:noFill/>
        </p:spPr>
        <p:txBody>
          <a:bodyPr wrap="square" rtlCol="0">
            <a:spAutoFit/>
          </a:bodyPr>
          <a:lstStyle/>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400" b="1" i="0" u="sng" strike="noStrike" kern="1200" cap="none" spc="0" normalizeH="0" baseline="0" noProof="0" dirty="0">
                <a:ln>
                  <a:noFill/>
                </a:ln>
                <a:solidFill>
                  <a:schemeClr val="tx1"/>
                </a:solidFill>
                <a:effectLst/>
                <a:uLnTx/>
                <a:uFillTx/>
                <a:latin typeface="+mn-lt"/>
                <a:ea typeface="+mn-ea"/>
                <a:cs typeface="+mn-cs"/>
              </a:rPr>
              <a:t>Precautions:</a:t>
            </a:r>
          </a:p>
          <a:p>
            <a:pPr marR="0" lvl="0" algn="just" defTabSz="914400" rtl="0" eaLnBrk="1" fontAlgn="auto" latinLnBrk="0" hangingPunct="1">
              <a:lnSpc>
                <a:spcPct val="100000"/>
              </a:lnSpc>
              <a:spcBef>
                <a:spcPct val="20000"/>
              </a:spcBef>
              <a:spcAft>
                <a:spcPts val="0"/>
              </a:spcAft>
              <a:buClrTx/>
              <a:buSzTx/>
              <a:tabLst/>
              <a:defRPr/>
            </a:pPr>
            <a:r>
              <a:rPr kumimoji="0" lang="en-US" sz="2500" b="0" i="0" u="none" strike="noStrike" kern="1200" cap="none" spc="0" normalizeH="0" baseline="0" noProof="0" dirty="0">
                <a:ln>
                  <a:noFill/>
                </a:ln>
                <a:solidFill>
                  <a:schemeClr val="tx1"/>
                </a:solidFill>
                <a:effectLst/>
                <a:uLnTx/>
                <a:uFillTx/>
                <a:latin typeface="+mn-lt"/>
                <a:ea typeface="+mn-ea"/>
                <a:cs typeface="+mn-cs"/>
              </a:rPr>
              <a:t>Prepare stock statement summary as on 30.06.2017 in order to claim credit of eligible duties and taxes as attributable to </a:t>
            </a:r>
            <a:r>
              <a:rPr kumimoji="0" lang="en-US" sz="2500" b="1" i="0" u="none" strike="noStrike" kern="1200" cap="none" spc="0" normalizeH="0" baseline="0" noProof="0" dirty="0">
                <a:ln>
                  <a:noFill/>
                </a:ln>
                <a:solidFill>
                  <a:schemeClr val="tx1"/>
                </a:solidFill>
                <a:effectLst/>
                <a:uLnTx/>
                <a:uFillTx/>
                <a:latin typeface="+mn-lt"/>
                <a:ea typeface="+mn-ea"/>
                <a:cs typeface="+mn-cs"/>
              </a:rPr>
              <a:t>manufacture of exempted goods</a:t>
            </a:r>
            <a:r>
              <a:rPr kumimoji="0" lang="en-US" sz="2500" b="0" i="0" u="none" strike="noStrike" kern="1200" cap="none" spc="0" normalizeH="0" baseline="0" noProof="0" dirty="0">
                <a:ln>
                  <a:noFill/>
                </a:ln>
                <a:solidFill>
                  <a:schemeClr val="tx1"/>
                </a:solidFill>
                <a:effectLst/>
                <a:uLnTx/>
                <a:uFillTx/>
                <a:latin typeface="+mn-lt"/>
                <a:ea typeface="+mn-ea"/>
                <a:cs typeface="+mn-cs"/>
              </a:rPr>
              <a:t> or provision of </a:t>
            </a:r>
            <a:r>
              <a:rPr kumimoji="0" lang="en-US" sz="2500" b="1" i="0" u="none" strike="noStrike" kern="1200" cap="none" spc="0" normalizeH="0" baseline="0" noProof="0" dirty="0">
                <a:ln>
                  <a:noFill/>
                </a:ln>
                <a:solidFill>
                  <a:schemeClr val="tx1"/>
                </a:solidFill>
                <a:effectLst/>
                <a:uLnTx/>
                <a:uFillTx/>
                <a:latin typeface="+mn-lt"/>
                <a:ea typeface="+mn-ea"/>
                <a:cs typeface="+mn-cs"/>
              </a:rPr>
              <a:t>exempted services</a:t>
            </a:r>
            <a:r>
              <a:rPr kumimoji="0" lang="en-US" sz="2500" b="0" i="0" u="none" strike="noStrike" kern="1200" cap="none" spc="0" normalizeH="0" baseline="0" noProof="0" dirty="0">
                <a:ln>
                  <a:noFill/>
                </a:ln>
                <a:solidFill>
                  <a:schemeClr val="tx1"/>
                </a:solidFill>
                <a:effectLst/>
                <a:uLnTx/>
                <a:uFillTx/>
                <a:latin typeface="+mn-lt"/>
                <a:ea typeface="+mn-ea"/>
                <a:cs typeface="+mn-cs"/>
              </a:rPr>
              <a:t>. </a:t>
            </a:r>
          </a:p>
        </p:txBody>
      </p:sp>
      <p:sp>
        <p:nvSpPr>
          <p:cNvPr id="4" name="Footer Placeholder 3"/>
          <p:cNvSpPr>
            <a:spLocks noGrp="1"/>
          </p:cNvSpPr>
          <p:nvPr>
            <p:ph type="ftr" sz="quarter" idx="11"/>
          </p:nvPr>
        </p:nvSpPr>
        <p:spPr/>
        <p:txBody>
          <a:bodyPr/>
          <a:lstStyle/>
          <a:p>
            <a:r>
              <a:rPr lang="en-US"/>
              <a:t>© Indirect Taxes Committee, ICAI</a:t>
            </a:r>
          </a:p>
        </p:txBody>
      </p:sp>
      <p:sp>
        <p:nvSpPr>
          <p:cNvPr id="6" name="Slide Number Placeholder 5"/>
          <p:cNvSpPr>
            <a:spLocks noGrp="1"/>
          </p:cNvSpPr>
          <p:nvPr>
            <p:ph type="sldNum" sz="quarter" idx="12"/>
          </p:nvPr>
        </p:nvSpPr>
        <p:spPr/>
        <p:txBody>
          <a:bodyPr/>
          <a:lstStyle/>
          <a:p>
            <a:fld id="{B6F15528-21DE-4FAA-801E-634DDDAF4B2B}" type="slidenum">
              <a:rPr lang="en-US" smtClean="0"/>
              <a:pPr/>
              <a:t>6</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34" presetClass="entr" presetSubtype="0" fill="hold"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from="(-#ppt_w/2)" to="(#ppt_x)" calcmode="lin" valueType="num">
                                      <p:cBhvr>
                                        <p:cTn id="13" dur="600" fill="hold">
                                          <p:stCondLst>
                                            <p:cond delay="0"/>
                                          </p:stCondLst>
                                        </p:cTn>
                                        <p:tgtEl>
                                          <p:spTgt spid="3">
                                            <p:txEl>
                                              <p:pRg st="0" end="0"/>
                                            </p:txEl>
                                          </p:spTgt>
                                        </p:tgtEl>
                                        <p:attrNameLst>
                                          <p:attrName>ppt_x</p:attrName>
                                        </p:attrNameLst>
                                      </p:cBhvr>
                                    </p:anim>
                                    <p:anim from="0" to="-1.0" calcmode="lin" valueType="num">
                                      <p:cBhvr>
                                        <p:cTn id="14" dur="200" decel="50000" autoRev="1" fill="hold">
                                          <p:stCondLst>
                                            <p:cond delay="600"/>
                                          </p:stCondLst>
                                        </p:cTn>
                                        <p:tgtEl>
                                          <p:spTgt spid="3">
                                            <p:txEl>
                                              <p:pRg st="0" end="0"/>
                                            </p:txEl>
                                          </p:spTgt>
                                        </p:tgtEl>
                                        <p:attrNameLst>
                                          <p:attrName>xshear</p:attrName>
                                        </p:attrNameLst>
                                      </p:cBhvr>
                                    </p:anim>
                                    <p:animScale>
                                      <p:cBhvr>
                                        <p:cTn id="15" dur="200" decel="100000" autoRev="1" fill="hold">
                                          <p:stCondLst>
                                            <p:cond delay="600"/>
                                          </p:stCondLst>
                                        </p:cTn>
                                        <p:tgtEl>
                                          <p:spTgt spid="3">
                                            <p:txEl>
                                              <p:pRg st="0" end="0"/>
                                            </p:txEl>
                                          </p:spTgt>
                                        </p:tgtEl>
                                      </p:cBhvr>
                                      <p:from x="100000" y="100000"/>
                                      <p:to x="80000" y="100000"/>
                                    </p:animScale>
                                    <p:anim by="(#ppt_h/3+#ppt_w*0.1)" calcmode="lin" valueType="num">
                                      <p:cBhvr additive="sum">
                                        <p:cTn id="16" dur="200" decel="100000" autoRev="1" fill="hold">
                                          <p:stCondLst>
                                            <p:cond delay="600"/>
                                          </p:stCondLst>
                                        </p:cTn>
                                        <p:tgtEl>
                                          <p:spTgt spid="3">
                                            <p:txEl>
                                              <p:pRg st="0" end="0"/>
                                            </p:txEl>
                                          </p:spTgt>
                                        </p:tgtEl>
                                        <p:attrNameLst>
                                          <p:attrName>ppt_x</p:attrName>
                                        </p:attrNameLst>
                                      </p:cBhvr>
                                    </p:anim>
                                  </p:childTnLst>
                                </p:cTn>
                              </p:par>
                            </p:childTnLst>
                          </p:cTn>
                        </p:par>
                        <p:par>
                          <p:cTn id="17" fill="hold">
                            <p:stCondLst>
                              <p:cond delay="1500"/>
                            </p:stCondLst>
                            <p:childTnLst>
                              <p:par>
                                <p:cTn id="18" presetID="12" presetClass="entr" presetSubtype="4" fill="hold" nodeType="after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slide(fromBottom)">
                                      <p:cBhvr>
                                        <p:cTn id="20" dur="1000"/>
                                        <p:tgtEl>
                                          <p:spTgt spid="3">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nodeType="clickEffect">
                                  <p:stCondLst>
                                    <p:cond delay="0"/>
                                  </p:stCondLst>
                                  <p:childTnLst>
                                    <p:set>
                                      <p:cBhvr>
                                        <p:cTn id="24" dur="1" fill="hold">
                                          <p:stCondLst>
                                            <p:cond delay="0"/>
                                          </p:stCondLst>
                                        </p:cTn>
                                        <p:tgtEl>
                                          <p:spTgt spid="5">
                                            <p:txEl>
                                              <p:pRg st="0" end="0"/>
                                            </p:txEl>
                                          </p:spTgt>
                                        </p:tgtEl>
                                        <p:attrNameLst>
                                          <p:attrName>style.visibility</p:attrName>
                                        </p:attrNameLst>
                                      </p:cBhvr>
                                      <p:to>
                                        <p:strVal val="visible"/>
                                      </p:to>
                                    </p:set>
                                    <p:animEffect transition="in" filter="slide(fromBottom)">
                                      <p:cBhvr>
                                        <p:cTn id="25" dur="500"/>
                                        <p:tgtEl>
                                          <p:spTgt spid="5">
                                            <p:txEl>
                                              <p:pRg st="0" end="0"/>
                                            </p:txEl>
                                          </p:spTgt>
                                        </p:tgtEl>
                                      </p:cBhvr>
                                    </p:animEffect>
                                  </p:childTnLst>
                                </p:cTn>
                              </p:par>
                            </p:childTnLst>
                          </p:cTn>
                        </p:par>
                        <p:par>
                          <p:cTn id="26" fill="hold">
                            <p:stCondLst>
                              <p:cond delay="500"/>
                            </p:stCondLst>
                            <p:childTnLst>
                              <p:par>
                                <p:cTn id="27" presetID="12" presetClass="entr" presetSubtype="4" fill="hold" nodeType="afterEffect">
                                  <p:stCondLst>
                                    <p:cond delay="0"/>
                                  </p:stCondLst>
                                  <p:childTnLst>
                                    <p:set>
                                      <p:cBhvr>
                                        <p:cTn id="28" dur="1" fill="hold">
                                          <p:stCondLst>
                                            <p:cond delay="0"/>
                                          </p:stCondLst>
                                        </p:cTn>
                                        <p:tgtEl>
                                          <p:spTgt spid="5">
                                            <p:txEl>
                                              <p:pRg st="1" end="1"/>
                                            </p:txEl>
                                          </p:spTgt>
                                        </p:tgtEl>
                                        <p:attrNameLst>
                                          <p:attrName>style.visibility</p:attrName>
                                        </p:attrNameLst>
                                      </p:cBhvr>
                                      <p:to>
                                        <p:strVal val="visible"/>
                                      </p:to>
                                    </p:set>
                                    <p:animEffect transition="in" filter="slide(fromBottom)">
                                      <p:cBhvr>
                                        <p:cTn id="29" dur="10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1066800"/>
          </a:xfrm>
        </p:spPr>
        <p:txBody>
          <a:bodyPr>
            <a:noAutofit/>
          </a:bodyPr>
          <a:lstStyle/>
          <a:p>
            <a:r>
              <a:rPr lang="en-US" sz="2800" b="1" dirty="0"/>
              <a:t>Sec 171: Credit in respect of inputs or input services during transit</a:t>
            </a:r>
          </a:p>
        </p:txBody>
      </p:sp>
      <p:graphicFrame>
        <p:nvGraphicFramePr>
          <p:cNvPr id="4" name="Content Placeholder 3"/>
          <p:cNvGraphicFramePr>
            <a:graphicFrameLocks noGrp="1"/>
          </p:cNvGraphicFramePr>
          <p:nvPr>
            <p:ph idx="1"/>
          </p:nvPr>
        </p:nvGraphicFramePr>
        <p:xfrm>
          <a:off x="457200" y="2133600"/>
          <a:ext cx="6400800" cy="1828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Oval 5"/>
          <p:cNvSpPr/>
          <p:nvPr/>
        </p:nvSpPr>
        <p:spPr>
          <a:xfrm>
            <a:off x="6934200" y="2286000"/>
            <a:ext cx="1676400" cy="1371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Sec 171 Applicable</a:t>
            </a:r>
          </a:p>
        </p:txBody>
      </p:sp>
      <p:sp>
        <p:nvSpPr>
          <p:cNvPr id="7" name="Rounded Rectangle 6"/>
          <p:cNvSpPr/>
          <p:nvPr/>
        </p:nvSpPr>
        <p:spPr>
          <a:xfrm>
            <a:off x="533400" y="4343400"/>
            <a:ext cx="7924800"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Given the invoice/ tax paying document are recorded within 30 days of appointed day</a:t>
            </a:r>
          </a:p>
        </p:txBody>
      </p:sp>
      <p:sp>
        <p:nvSpPr>
          <p:cNvPr id="3" name="Footer Placeholder 2"/>
          <p:cNvSpPr>
            <a:spLocks noGrp="1"/>
          </p:cNvSpPr>
          <p:nvPr>
            <p:ph type="ftr" sz="quarter" idx="11"/>
          </p:nvPr>
        </p:nvSpPr>
        <p:spPr/>
        <p:txBody>
          <a:bodyPr/>
          <a:lstStyle/>
          <a:p>
            <a:r>
              <a:rPr lang="en-US"/>
              <a:t>© Indirect Taxes Committee, ICAI</a:t>
            </a:r>
          </a:p>
        </p:txBody>
      </p:sp>
      <p:sp>
        <p:nvSpPr>
          <p:cNvPr id="5" name="Slide Number Placeholder 4"/>
          <p:cNvSpPr>
            <a:spLocks noGrp="1"/>
          </p:cNvSpPr>
          <p:nvPr>
            <p:ph type="sldNum" sz="quarter" idx="12"/>
          </p:nvPr>
        </p:nvSpPr>
        <p:spPr/>
        <p:txBody>
          <a:bodyPr/>
          <a:lstStyle/>
          <a:p>
            <a:fld id="{B6F15528-21DE-4FAA-801E-634DDDAF4B2B}" type="slidenum">
              <a:rPr lang="en-US" smtClean="0"/>
              <a:pPr/>
              <a:t>7</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from="(-#ppt_w/2)" to="(#ppt_x)" calcmode="lin" valueType="num">
                                      <p:cBhvr>
                                        <p:cTn id="7" dur="600" fill="hold">
                                          <p:stCondLst>
                                            <p:cond delay="0"/>
                                          </p:stCondLst>
                                        </p:cTn>
                                        <p:tgtEl>
                                          <p:spTgt spid="4"/>
                                        </p:tgtEl>
                                        <p:attrNameLst>
                                          <p:attrName>ppt_x</p:attrName>
                                        </p:attrNameLst>
                                      </p:cBhvr>
                                    </p:anim>
                                    <p:anim from="0" to="-1.0" calcmode="lin" valueType="num">
                                      <p:cBhvr>
                                        <p:cTn id="8" dur="200" decel="50000" autoRev="1" fill="hold">
                                          <p:stCondLst>
                                            <p:cond delay="600"/>
                                          </p:stCondLst>
                                        </p:cTn>
                                        <p:tgtEl>
                                          <p:spTgt spid="4"/>
                                        </p:tgtEl>
                                        <p:attrNameLst>
                                          <p:attrName>xshear</p:attrName>
                                        </p:attrNameLst>
                                      </p:cBhvr>
                                    </p:anim>
                                    <p:animScale>
                                      <p:cBhvr>
                                        <p:cTn id="9" dur="200" decel="100000" autoRev="1" fill="hold">
                                          <p:stCondLst>
                                            <p:cond delay="600"/>
                                          </p:stCondLst>
                                        </p:cTn>
                                        <p:tgtEl>
                                          <p:spTgt spid="4"/>
                                        </p:tgtEl>
                                      </p:cBhvr>
                                      <p:from x="100000" y="100000"/>
                                      <p:to x="80000" y="100000"/>
                                    </p:animScale>
                                    <p:anim by="(#ppt_h/3+#ppt_w*0.1)" calcmode="lin" valueType="num">
                                      <p:cBhvr additive="sum">
                                        <p:cTn id="10" dur="200" decel="100000" autoRev="1" fill="hold">
                                          <p:stCondLst>
                                            <p:cond delay="600"/>
                                          </p:stCondLst>
                                        </p:cTn>
                                        <p:tgtEl>
                                          <p:spTgt spid="4"/>
                                        </p:tgtEl>
                                        <p:attrNameLst>
                                          <p:attrName>ppt_x</p:attrName>
                                        </p:attrNameLst>
                                      </p:cBhvr>
                                    </p:anim>
                                  </p:childTnLst>
                                </p:cTn>
                              </p:par>
                            </p:childTnLst>
                          </p:cTn>
                        </p:par>
                        <p:par>
                          <p:cTn id="11" fill="hold">
                            <p:stCondLst>
                              <p:cond delay="1000"/>
                            </p:stCondLst>
                            <p:childTnLst>
                              <p:par>
                                <p:cTn id="12" presetID="26" presetClass="entr" presetSubtype="0"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down)">
                                      <p:cBhvr>
                                        <p:cTn id="14" dur="580">
                                          <p:stCondLst>
                                            <p:cond delay="0"/>
                                          </p:stCondLst>
                                        </p:cTn>
                                        <p:tgtEl>
                                          <p:spTgt spid="6"/>
                                        </p:tgtEl>
                                      </p:cBhvr>
                                    </p:animEffect>
                                    <p:anim calcmode="lin" valueType="num">
                                      <p:cBhvr>
                                        <p:cTn id="15"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20" dur="26">
                                          <p:stCondLst>
                                            <p:cond delay="650"/>
                                          </p:stCondLst>
                                        </p:cTn>
                                        <p:tgtEl>
                                          <p:spTgt spid="6"/>
                                        </p:tgtEl>
                                      </p:cBhvr>
                                      <p:to x="100000" y="60000"/>
                                    </p:animScale>
                                    <p:animScale>
                                      <p:cBhvr>
                                        <p:cTn id="21" dur="166" decel="50000">
                                          <p:stCondLst>
                                            <p:cond delay="676"/>
                                          </p:stCondLst>
                                        </p:cTn>
                                        <p:tgtEl>
                                          <p:spTgt spid="6"/>
                                        </p:tgtEl>
                                      </p:cBhvr>
                                      <p:to x="100000" y="100000"/>
                                    </p:animScale>
                                    <p:animScale>
                                      <p:cBhvr>
                                        <p:cTn id="22" dur="26">
                                          <p:stCondLst>
                                            <p:cond delay="1312"/>
                                          </p:stCondLst>
                                        </p:cTn>
                                        <p:tgtEl>
                                          <p:spTgt spid="6"/>
                                        </p:tgtEl>
                                      </p:cBhvr>
                                      <p:to x="100000" y="80000"/>
                                    </p:animScale>
                                    <p:animScale>
                                      <p:cBhvr>
                                        <p:cTn id="23" dur="166" decel="50000">
                                          <p:stCondLst>
                                            <p:cond delay="1338"/>
                                          </p:stCondLst>
                                        </p:cTn>
                                        <p:tgtEl>
                                          <p:spTgt spid="6"/>
                                        </p:tgtEl>
                                      </p:cBhvr>
                                      <p:to x="100000" y="100000"/>
                                    </p:animScale>
                                    <p:animScale>
                                      <p:cBhvr>
                                        <p:cTn id="24" dur="26">
                                          <p:stCondLst>
                                            <p:cond delay="1642"/>
                                          </p:stCondLst>
                                        </p:cTn>
                                        <p:tgtEl>
                                          <p:spTgt spid="6"/>
                                        </p:tgtEl>
                                      </p:cBhvr>
                                      <p:to x="100000" y="90000"/>
                                    </p:animScale>
                                    <p:animScale>
                                      <p:cBhvr>
                                        <p:cTn id="25" dur="166" decel="50000">
                                          <p:stCondLst>
                                            <p:cond delay="1668"/>
                                          </p:stCondLst>
                                        </p:cTn>
                                        <p:tgtEl>
                                          <p:spTgt spid="6"/>
                                        </p:tgtEl>
                                      </p:cBhvr>
                                      <p:to x="100000" y="100000"/>
                                    </p:animScale>
                                    <p:animScale>
                                      <p:cBhvr>
                                        <p:cTn id="26" dur="26">
                                          <p:stCondLst>
                                            <p:cond delay="1808"/>
                                          </p:stCondLst>
                                        </p:cTn>
                                        <p:tgtEl>
                                          <p:spTgt spid="6"/>
                                        </p:tgtEl>
                                      </p:cBhvr>
                                      <p:to x="100000" y="95000"/>
                                    </p:animScale>
                                    <p:animScale>
                                      <p:cBhvr>
                                        <p:cTn id="27" dur="166" decel="50000">
                                          <p:stCondLst>
                                            <p:cond delay="1834"/>
                                          </p:stCondLst>
                                        </p:cTn>
                                        <p:tgtEl>
                                          <p:spTgt spid="6"/>
                                        </p:tgtEl>
                                      </p:cBhvr>
                                      <p:to x="100000" y="100000"/>
                                    </p:animScale>
                                  </p:childTnLst>
                                </p:cTn>
                              </p:par>
                            </p:childTnLst>
                          </p:cTn>
                        </p:par>
                        <p:par>
                          <p:cTn id="28" fill="hold">
                            <p:stCondLst>
                              <p:cond delay="3000"/>
                            </p:stCondLst>
                            <p:childTnLst>
                              <p:par>
                                <p:cTn id="29" presetID="10" presetClass="emph" presetSubtype="0" fill="hold" grpId="0" nodeType="afterEffect">
                                  <p:stCondLst>
                                    <p:cond delay="0"/>
                                  </p:stCondLst>
                                  <p:childTnLst>
                                    <p:anim calcmode="discrete" valueType="str">
                                      <p:cBhvr override="childStyle">
                                        <p:cTn id="30" dur="3000" fill="hold"/>
                                        <p:tgtEl>
                                          <p:spTgt spid="7"/>
                                        </p:tgtEl>
                                        <p:attrNameLst>
                                          <p:attrName>style.fontWeight</p:attrName>
                                        </p:attrNameLst>
                                      </p:cBhvr>
                                      <p:tavLst>
                                        <p:tav tm="0">
                                          <p:val>
                                            <p:strVal val="normal"/>
                                          </p:val>
                                        </p:tav>
                                        <p:tav tm="50000">
                                          <p:val>
                                            <p:strVal val="bold"/>
                                          </p:val>
                                        </p:tav>
                                        <p:tav tm="60000">
                                          <p:val>
                                            <p:strVal val="normal"/>
                                          </p:val>
                                        </p:tav>
                                        <p:tav tm="100000">
                                          <p:val>
                                            <p:strVal val="normal"/>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6" grpId="0" animBg="1"/>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685800"/>
          </a:xfrm>
        </p:spPr>
        <p:txBody>
          <a:bodyPr>
            <a:normAutofit/>
          </a:bodyPr>
          <a:lstStyle/>
          <a:p>
            <a:pPr algn="just"/>
            <a:r>
              <a:rPr lang="en-US" sz="2800" b="1" dirty="0"/>
              <a:t>Precautions:</a:t>
            </a:r>
            <a:endParaRPr lang="en-US" sz="2800" dirty="0"/>
          </a:p>
        </p:txBody>
      </p:sp>
      <p:sp>
        <p:nvSpPr>
          <p:cNvPr id="3" name="Content Placeholder 2"/>
          <p:cNvSpPr>
            <a:spLocks noGrp="1"/>
          </p:cNvSpPr>
          <p:nvPr>
            <p:ph idx="1"/>
          </p:nvPr>
        </p:nvSpPr>
        <p:spPr>
          <a:xfrm>
            <a:off x="457200" y="1447800"/>
            <a:ext cx="8229600" cy="4525963"/>
          </a:xfrm>
        </p:spPr>
        <p:txBody>
          <a:bodyPr/>
          <a:lstStyle/>
          <a:p>
            <a:pPr lvl="0" algn="just"/>
            <a:r>
              <a:rPr lang="en-US" sz="2500" dirty="0"/>
              <a:t>Ensure that the duty / tax in respect of the taxpaying document (i.e. against the invoice) has been deposited. A certificate may be obtained in this regard from the supplier. </a:t>
            </a:r>
          </a:p>
          <a:p>
            <a:pPr lvl="0" algn="just"/>
            <a:r>
              <a:rPr lang="en-US" sz="2500" dirty="0"/>
              <a:t>Ensure that the invoice is duly received and recorded in the books within 30.07.2017.</a:t>
            </a:r>
          </a:p>
          <a:p>
            <a:pPr lvl="0" algn="just"/>
            <a:r>
              <a:rPr lang="en-US" sz="2500" dirty="0"/>
              <a:t>Ensure that double credit is not availed  -  </a:t>
            </a:r>
          </a:p>
          <a:p>
            <a:pPr lvl="1" algn="just"/>
            <a:r>
              <a:rPr lang="en-US" sz="2500" dirty="0"/>
              <a:t>once in the earlier regime (may be when the payment is made) and</a:t>
            </a:r>
          </a:p>
          <a:p>
            <a:pPr lvl="1" algn="just"/>
            <a:r>
              <a:rPr lang="en-US" sz="2500" dirty="0"/>
              <a:t>again in the GST regime (may be when the invoice is received)</a:t>
            </a:r>
          </a:p>
        </p:txBody>
      </p:sp>
      <p:sp>
        <p:nvSpPr>
          <p:cNvPr id="4" name="Footer Placeholder 3"/>
          <p:cNvSpPr>
            <a:spLocks noGrp="1"/>
          </p:cNvSpPr>
          <p:nvPr>
            <p:ph type="ftr" sz="quarter" idx="11"/>
          </p:nvPr>
        </p:nvSpPr>
        <p:spPr/>
        <p:txBody>
          <a:bodyPr/>
          <a:lstStyle/>
          <a:p>
            <a:r>
              <a:rPr lang="en-US"/>
              <a:t>© Indirect Taxes Committee, ICAI</a:t>
            </a:r>
          </a:p>
        </p:txBody>
      </p:sp>
      <p:sp>
        <p:nvSpPr>
          <p:cNvPr id="5" name="Slide Number Placeholder 4"/>
          <p:cNvSpPr>
            <a:spLocks noGrp="1"/>
          </p:cNvSpPr>
          <p:nvPr>
            <p:ph type="sldNum" sz="quarter" idx="12"/>
          </p:nvPr>
        </p:nvSpPr>
        <p:spPr/>
        <p:txBody>
          <a:bodyPr/>
          <a:lstStyle/>
          <a:p>
            <a:fld id="{B6F15528-21DE-4FAA-801E-634DDDAF4B2B}" type="slidenum">
              <a:rPr lang="en-US" smtClean="0"/>
              <a:pPr/>
              <a:t>8</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lide(fromBottom)">
                                      <p:cBhvr>
                                        <p:cTn id="7" dur="1000"/>
                                        <p:tgtEl>
                                          <p:spTgt spid="3">
                                            <p:txEl>
                                              <p:pRg st="0" end="0"/>
                                            </p:txEl>
                                          </p:spTgt>
                                        </p:tgtEl>
                                      </p:cBhvr>
                                    </p:animEffect>
                                  </p:childTnLst>
                                </p:cTn>
                              </p:par>
                            </p:childTnLst>
                          </p:cTn>
                        </p:par>
                        <p:par>
                          <p:cTn id="8" fill="hold">
                            <p:stCondLst>
                              <p:cond delay="1000"/>
                            </p:stCondLst>
                            <p:childTnLst>
                              <p:par>
                                <p:cTn id="9" presetID="12" presetClass="entr" presetSubtype="4"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slide(fromBottom)">
                                      <p:cBhvr>
                                        <p:cTn id="11" dur="1000"/>
                                        <p:tgtEl>
                                          <p:spTgt spid="3">
                                            <p:txEl>
                                              <p:pRg st="1" end="1"/>
                                            </p:txEl>
                                          </p:spTgt>
                                        </p:tgtEl>
                                      </p:cBhvr>
                                    </p:animEffect>
                                  </p:childTnLst>
                                </p:cTn>
                              </p:par>
                            </p:childTnLst>
                          </p:cTn>
                        </p:par>
                        <p:par>
                          <p:cTn id="12" fill="hold">
                            <p:stCondLst>
                              <p:cond delay="2000"/>
                            </p:stCondLst>
                            <p:childTnLst>
                              <p:par>
                                <p:cTn id="13" presetID="12" presetClass="entr" presetSubtype="4" fill="hold"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slide(fromBottom)">
                                      <p:cBhvr>
                                        <p:cTn id="15" dur="1000"/>
                                        <p:tgtEl>
                                          <p:spTgt spid="3">
                                            <p:txEl>
                                              <p:pRg st="2" end="2"/>
                                            </p:txEl>
                                          </p:spTgt>
                                        </p:tgtEl>
                                      </p:cBhvr>
                                    </p:animEffect>
                                  </p:childTnLst>
                                </p:cTn>
                              </p:par>
                            </p:childTnLst>
                          </p:cTn>
                        </p:par>
                        <p:par>
                          <p:cTn id="16" fill="hold">
                            <p:stCondLst>
                              <p:cond delay="3000"/>
                            </p:stCondLst>
                            <p:childTnLst>
                              <p:par>
                                <p:cTn id="17" presetID="12" presetClass="entr" presetSubtype="4" fill="hold"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slide(fromBottom)">
                                      <p:cBhvr>
                                        <p:cTn id="19" dur="1000"/>
                                        <p:tgtEl>
                                          <p:spTgt spid="3">
                                            <p:txEl>
                                              <p:pRg st="3" end="3"/>
                                            </p:txEl>
                                          </p:spTgt>
                                        </p:tgtEl>
                                      </p:cBhvr>
                                    </p:animEffect>
                                  </p:childTnLst>
                                </p:cTn>
                              </p:par>
                            </p:childTnLst>
                          </p:cTn>
                        </p:par>
                        <p:par>
                          <p:cTn id="20" fill="hold">
                            <p:stCondLst>
                              <p:cond delay="4000"/>
                            </p:stCondLst>
                            <p:childTnLst>
                              <p:par>
                                <p:cTn id="21" presetID="12" presetClass="entr" presetSubtype="4" fill="hold"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slide(fromBottom)">
                                      <p:cBhvr>
                                        <p:cTn id="23"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838200"/>
            <a:ext cx="8229600" cy="1143000"/>
          </a:xfrm>
        </p:spPr>
        <p:txBody>
          <a:bodyPr>
            <a:noAutofit/>
          </a:bodyPr>
          <a:lstStyle/>
          <a:p>
            <a:r>
              <a:rPr lang="en-US" sz="2800" b="1" dirty="0"/>
              <a:t>Section 172: Credit </a:t>
            </a:r>
            <a:r>
              <a:rPr lang="en-US" sz="2800" b="1" dirty="0" err="1"/>
              <a:t>i.r.o</a:t>
            </a:r>
            <a:r>
              <a:rPr lang="en-US" sz="2800" b="1" dirty="0"/>
              <a:t>. inputs held in stock to a taxable person switching over from composition scheme</a:t>
            </a:r>
          </a:p>
        </p:txBody>
      </p:sp>
      <p:graphicFrame>
        <p:nvGraphicFramePr>
          <p:cNvPr id="4" name="Content Placeholder 3"/>
          <p:cNvGraphicFramePr>
            <a:graphicFrameLocks noGrp="1"/>
          </p:cNvGraphicFramePr>
          <p:nvPr>
            <p:ph idx="1"/>
          </p:nvPr>
        </p:nvGraphicFramePr>
        <p:xfrm>
          <a:off x="457200" y="2133600"/>
          <a:ext cx="8229600" cy="3992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Footer Placeholder 2"/>
          <p:cNvSpPr>
            <a:spLocks noGrp="1"/>
          </p:cNvSpPr>
          <p:nvPr>
            <p:ph type="ftr" sz="quarter" idx="11"/>
          </p:nvPr>
        </p:nvSpPr>
        <p:spPr/>
        <p:txBody>
          <a:bodyPr/>
          <a:lstStyle/>
          <a:p>
            <a:r>
              <a:rPr lang="en-US"/>
              <a:t>© Indirect Taxes Committee, ICAI</a:t>
            </a:r>
          </a:p>
        </p:txBody>
      </p:sp>
      <p:sp>
        <p:nvSpPr>
          <p:cNvPr id="5" name="Slide Number Placeholder 4"/>
          <p:cNvSpPr>
            <a:spLocks noGrp="1"/>
          </p:cNvSpPr>
          <p:nvPr>
            <p:ph type="sldNum" sz="quarter" idx="12"/>
          </p:nvPr>
        </p:nvSpPr>
        <p:spPr/>
        <p:txBody>
          <a:bodyPr/>
          <a:lstStyle/>
          <a:p>
            <a:fld id="{B6F15528-21DE-4FAA-801E-634DDDAF4B2B}" type="slidenum">
              <a:rPr lang="en-US" smtClean="0"/>
              <a:pPr/>
              <a:t>9</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Bottom)">
                                      <p:cBhvr>
                                        <p:cTn id="7" dur="1000"/>
                                        <p:tgtEl>
                                          <p:spTgt spid="4"/>
                                        </p:tgtEl>
                                      </p:cBhvr>
                                    </p:animEffect>
                                  </p:childTnLst>
                                </p:cTn>
                              </p:par>
                              <p:par>
                                <p:cTn id="8" presetID="3" presetClass="entr" presetSubtype="10" fill="hold" grpId="1"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linds(horizontal)">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1"/>
      <p:bldGraphic spid="4"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4525963"/>
          </a:xfrm>
        </p:spPr>
        <p:txBody>
          <a:bodyPr/>
          <a:lstStyle/>
          <a:p>
            <a:pPr>
              <a:buNone/>
            </a:pPr>
            <a:r>
              <a:rPr lang="en-US" b="1" u="sng" dirty="0"/>
              <a:t>Precautions:</a:t>
            </a:r>
          </a:p>
          <a:p>
            <a:pPr>
              <a:buNone/>
            </a:pPr>
            <a:endParaRPr lang="en-US" sz="1400" dirty="0"/>
          </a:p>
          <a:p>
            <a:pPr algn="just"/>
            <a:r>
              <a:rPr lang="en-US" sz="2800" dirty="0"/>
              <a:t>Prepare </a:t>
            </a:r>
            <a:r>
              <a:rPr lang="en-US" sz="2800" b="1" dirty="0">
                <a:solidFill>
                  <a:srgbClr val="FF0000"/>
                </a:solidFill>
              </a:rPr>
              <a:t>stock statement summary </a:t>
            </a:r>
            <a:r>
              <a:rPr lang="en-US" sz="2800" dirty="0"/>
              <a:t>as on 30.06.2017 (determining the quantum, value, involvement of eligible duties and taxes) in order to claim credit in respect of inputs attributable to manufacture of exempted goods or provision of exempted services. </a:t>
            </a:r>
          </a:p>
        </p:txBody>
      </p:sp>
      <p:sp>
        <p:nvSpPr>
          <p:cNvPr id="2" name="Footer Placeholder 1"/>
          <p:cNvSpPr>
            <a:spLocks noGrp="1"/>
          </p:cNvSpPr>
          <p:nvPr>
            <p:ph type="ftr" sz="quarter" idx="11"/>
          </p:nvPr>
        </p:nvSpPr>
        <p:spPr/>
        <p:txBody>
          <a:bodyPr/>
          <a:lstStyle/>
          <a:p>
            <a:r>
              <a:rPr lang="en-US"/>
              <a:t>© Indirect Taxes Committee, ICAI</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lide(fromBottom)">
                                      <p:cBhvr>
                                        <p:cTn id="7" dur="1000"/>
                                        <p:tgtEl>
                                          <p:spTgt spid="3">
                                            <p:txEl>
                                              <p:pRg st="0" end="0"/>
                                            </p:txEl>
                                          </p:spTgt>
                                        </p:tgtEl>
                                      </p:cBhvr>
                                    </p:animEffect>
                                  </p:childTnLst>
                                </p:cTn>
                              </p:par>
                              <p:par>
                                <p:cTn id="8" presetID="12" presetClass="entr" presetSubtype="4" fill="hold" grpId="0"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slide(fromBottom)">
                                      <p:cBhvr>
                                        <p:cTn id="10"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066800"/>
          </a:xfrm>
        </p:spPr>
        <p:txBody>
          <a:bodyPr>
            <a:noAutofit/>
          </a:bodyPr>
          <a:lstStyle/>
          <a:p>
            <a:r>
              <a:rPr lang="en-US" sz="2800" b="1" dirty="0"/>
              <a:t>Sec 185: Treatment of Amount recovered or refunded pursuant to Revision of Returns</a:t>
            </a:r>
          </a:p>
        </p:txBody>
      </p:sp>
      <p:graphicFrame>
        <p:nvGraphicFramePr>
          <p:cNvPr id="6" name="Content Placeholder 5"/>
          <p:cNvGraphicFramePr>
            <a:graphicFrameLocks noGrp="1"/>
          </p:cNvGraphicFramePr>
          <p:nvPr>
            <p:ph idx="1"/>
          </p:nvPr>
        </p:nvGraphicFramePr>
        <p:xfrm>
          <a:off x="457200" y="2286000"/>
          <a:ext cx="8229600" cy="3617472"/>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tblGrid>
              <a:tr h="329688">
                <a:tc>
                  <a:txBody>
                    <a:bodyPr/>
                    <a:lstStyle/>
                    <a:p>
                      <a:pPr algn="ctr"/>
                      <a:r>
                        <a:rPr lang="en-US" sz="1800" b="1" kern="1200" dirty="0">
                          <a:solidFill>
                            <a:schemeClr val="lt1"/>
                          </a:solidFill>
                          <a:latin typeface="+mn-lt"/>
                          <a:ea typeface="+mn-ea"/>
                          <a:cs typeface="+mn-cs"/>
                        </a:rPr>
                        <a:t>Before filing of return</a:t>
                      </a:r>
                      <a:endParaRPr lang="en-US" dirty="0"/>
                    </a:p>
                  </a:txBody>
                  <a:tcPr/>
                </a:tc>
                <a:tc>
                  <a:txBody>
                    <a:bodyPr/>
                    <a:lstStyle/>
                    <a:p>
                      <a:pPr algn="ctr"/>
                      <a:r>
                        <a:rPr lang="en-US" sz="1800" b="1" kern="1200" dirty="0">
                          <a:solidFill>
                            <a:schemeClr val="lt1"/>
                          </a:solidFill>
                          <a:latin typeface="+mn-lt"/>
                          <a:ea typeface="+mn-ea"/>
                          <a:cs typeface="+mn-cs"/>
                        </a:rPr>
                        <a:t>After filing of return</a:t>
                      </a:r>
                      <a:endParaRPr lang="en-US" dirty="0"/>
                    </a:p>
                  </a:txBody>
                  <a:tcPr/>
                </a:tc>
                <a:extLst>
                  <a:ext uri="{0D108BD9-81ED-4DB2-BD59-A6C34878D82A}">
                    <a16:rowId xmlns:a16="http://schemas.microsoft.com/office/drawing/2014/main" val="10000"/>
                  </a:ext>
                </a:extLst>
              </a:tr>
              <a:tr h="3251712">
                <a:tc>
                  <a:txBody>
                    <a:bodyPr/>
                    <a:lstStyle/>
                    <a:p>
                      <a:pPr marL="0" marR="0" lvl="0" indent="0" algn="l" defTabSz="914400" rtl="0" eaLnBrk="1" fontAlgn="auto" latinLnBrk="0" hangingPunct="1">
                        <a:lnSpc>
                          <a:spcPct val="100000"/>
                        </a:lnSpc>
                        <a:spcBef>
                          <a:spcPts val="0"/>
                        </a:spcBef>
                        <a:spcAft>
                          <a:spcPts val="0"/>
                        </a:spcAft>
                        <a:buClrTx/>
                        <a:buSzTx/>
                        <a:buFont typeface="Wingdings" pitchFamily="2" charset="2"/>
                        <a:buChar char="Ø"/>
                        <a:tabLst/>
                        <a:defRPr/>
                      </a:pPr>
                      <a:r>
                        <a:rPr lang="en-US" sz="1800" b="1" kern="1200" dirty="0">
                          <a:solidFill>
                            <a:schemeClr val="dk1"/>
                          </a:solidFill>
                          <a:latin typeface="+mn-lt"/>
                          <a:ea typeface="+mn-ea"/>
                          <a:cs typeface="+mn-cs"/>
                        </a:rPr>
                        <a:t> Output liability</a:t>
                      </a:r>
                      <a:r>
                        <a:rPr lang="en-US" sz="1800" kern="1200" dirty="0">
                          <a:solidFill>
                            <a:schemeClr val="dk1"/>
                          </a:solidFill>
                          <a:latin typeface="+mn-lt"/>
                          <a:ea typeface="+mn-ea"/>
                          <a:cs typeface="+mn-cs"/>
                        </a:rPr>
                        <a:t> – </a:t>
                      </a:r>
                    </a:p>
                    <a:p>
                      <a:pPr lvl="0" algn="just">
                        <a:buFont typeface="Arial" pitchFamily="34" charset="0"/>
                        <a:buChar char="•"/>
                      </a:pPr>
                      <a:r>
                        <a:rPr lang="en-US" sz="1800" kern="1200" dirty="0">
                          <a:solidFill>
                            <a:schemeClr val="dk1"/>
                          </a:solidFill>
                          <a:latin typeface="+mn-lt"/>
                          <a:ea typeface="+mn-ea"/>
                          <a:cs typeface="+mn-cs"/>
                        </a:rPr>
                        <a:t> Ensure that all sale invoices are properly and timely recorded in the books so that the same can be tallied with the last return filed for the relevant period.</a:t>
                      </a:r>
                    </a:p>
                    <a:p>
                      <a:pPr lvl="0" algn="just">
                        <a:buFont typeface="Arial" pitchFamily="34" charset="0"/>
                        <a:buNone/>
                      </a:pPr>
                      <a:endParaRPr lang="en-US" sz="1800" kern="1200" dirty="0">
                        <a:solidFill>
                          <a:schemeClr val="dk1"/>
                        </a:solidFill>
                        <a:latin typeface="+mn-lt"/>
                        <a:ea typeface="+mn-ea"/>
                        <a:cs typeface="+mn-cs"/>
                      </a:endParaRPr>
                    </a:p>
                    <a:p>
                      <a:pPr lvl="0" algn="just">
                        <a:buFont typeface="Arial" pitchFamily="34" charset="0"/>
                        <a:buChar char="•"/>
                      </a:pPr>
                      <a:r>
                        <a:rPr lang="en-US" sz="1800" kern="1200" dirty="0">
                          <a:solidFill>
                            <a:schemeClr val="dk1"/>
                          </a:solidFill>
                          <a:latin typeface="+mn-lt"/>
                          <a:ea typeface="+mn-ea"/>
                          <a:cs typeface="+mn-cs"/>
                        </a:rPr>
                        <a:t> On any issue, In case of ambiguity regarding taxability, may be decided to pay tax so that the customer (in case of B2B transaction) can avail the benefit of input tax credit.</a:t>
                      </a:r>
                    </a:p>
                  </a:txBody>
                  <a:tcPr/>
                </a:tc>
                <a:tc>
                  <a:txBody>
                    <a:bodyPr/>
                    <a:lstStyle/>
                    <a:p>
                      <a:pPr lvl="0">
                        <a:buFont typeface="Wingdings" pitchFamily="2" charset="2"/>
                        <a:buChar char="Ø"/>
                      </a:pPr>
                      <a:r>
                        <a:rPr lang="en-US" sz="1800" b="1" kern="1200" dirty="0">
                          <a:solidFill>
                            <a:schemeClr val="dk1"/>
                          </a:solidFill>
                          <a:latin typeface="+mn-lt"/>
                          <a:ea typeface="+mn-ea"/>
                          <a:cs typeface="+mn-cs"/>
                        </a:rPr>
                        <a:t> Output liability</a:t>
                      </a:r>
                      <a:r>
                        <a:rPr lang="en-US" sz="1800" kern="1200" dirty="0">
                          <a:solidFill>
                            <a:schemeClr val="dk1"/>
                          </a:solidFill>
                          <a:latin typeface="+mn-lt"/>
                          <a:ea typeface="+mn-ea"/>
                          <a:cs typeface="+mn-cs"/>
                        </a:rPr>
                        <a:t> – </a:t>
                      </a:r>
                    </a:p>
                    <a:p>
                      <a:pPr algn="just">
                        <a:buFont typeface="Arial" pitchFamily="34" charset="0"/>
                        <a:buChar char="•"/>
                      </a:pPr>
                      <a:r>
                        <a:rPr lang="en-US" sz="1800" kern="1200" dirty="0">
                          <a:solidFill>
                            <a:schemeClr val="dk1"/>
                          </a:solidFill>
                          <a:latin typeface="+mn-lt"/>
                          <a:ea typeface="+mn-ea"/>
                          <a:cs typeface="+mn-cs"/>
                        </a:rPr>
                        <a:t> Review the last return with the books of accounts, if any invoice is missed, for payment of tax</a:t>
                      </a:r>
                    </a:p>
                    <a:p>
                      <a:pPr>
                        <a:buFont typeface="Arial" pitchFamily="34" charset="0"/>
                        <a:buChar char="•"/>
                      </a:pPr>
                      <a:endParaRPr lang="en-US" dirty="0"/>
                    </a:p>
                  </a:txBody>
                  <a:tcPr/>
                </a:tc>
                <a:extLst>
                  <a:ext uri="{0D108BD9-81ED-4DB2-BD59-A6C34878D82A}">
                    <a16:rowId xmlns:a16="http://schemas.microsoft.com/office/drawing/2014/main" val="10001"/>
                  </a:ext>
                </a:extLst>
              </a:tr>
            </a:tbl>
          </a:graphicData>
        </a:graphic>
      </p:graphicFrame>
      <p:sp>
        <p:nvSpPr>
          <p:cNvPr id="7" name="Rectangle 6"/>
          <p:cNvSpPr/>
          <p:nvPr/>
        </p:nvSpPr>
        <p:spPr>
          <a:xfrm>
            <a:off x="457200" y="1828800"/>
            <a:ext cx="82296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Precautions</a:t>
            </a:r>
          </a:p>
        </p:txBody>
      </p:sp>
      <p:sp>
        <p:nvSpPr>
          <p:cNvPr id="3" name="Footer Placeholder 2"/>
          <p:cNvSpPr>
            <a:spLocks noGrp="1"/>
          </p:cNvSpPr>
          <p:nvPr>
            <p:ph type="ftr" sz="quarter" idx="11"/>
          </p:nvPr>
        </p:nvSpPr>
        <p:spPr/>
        <p:txBody>
          <a:bodyPr/>
          <a:lstStyle/>
          <a:p>
            <a:r>
              <a:rPr lang="en-US"/>
              <a:t>© Indirect Taxes Committee, ICAI</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12" presetClass="entr" presetSubtype="4"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slide(fromBottom)">
                                      <p:cBhvr>
                                        <p:cTn id="13"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ontent Placeholder 9"/>
          <p:cNvGraphicFramePr>
            <a:graphicFrameLocks noGrp="1"/>
          </p:cNvGraphicFramePr>
          <p:nvPr>
            <p:ph idx="1"/>
          </p:nvPr>
        </p:nvGraphicFramePr>
        <p:xfrm>
          <a:off x="457200" y="2362200"/>
          <a:ext cx="8229600" cy="1463040"/>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tblGrid>
              <a:tr h="370840">
                <a:tc>
                  <a:txBody>
                    <a:bodyPr/>
                    <a:lstStyle/>
                    <a:p>
                      <a:pPr algn="just"/>
                      <a:r>
                        <a:rPr lang="en-US" sz="1800" b="1" kern="1200" dirty="0">
                          <a:solidFill>
                            <a:schemeClr val="tx1"/>
                          </a:solidFill>
                          <a:latin typeface="+mn-lt"/>
                          <a:ea typeface="+mn-ea"/>
                          <a:cs typeface="+mn-cs"/>
                        </a:rPr>
                        <a:t>Cenvat credit –</a:t>
                      </a:r>
                    </a:p>
                    <a:p>
                      <a:pPr algn="just">
                        <a:buFont typeface="Arial" pitchFamily="34" charset="0"/>
                        <a:buChar char="•"/>
                      </a:pPr>
                      <a:r>
                        <a:rPr lang="en-US" sz="1800" b="0" kern="1200" dirty="0">
                          <a:solidFill>
                            <a:schemeClr val="tx1"/>
                          </a:solidFill>
                          <a:latin typeface="+mn-lt"/>
                          <a:ea typeface="+mn-ea"/>
                          <a:cs typeface="+mn-cs"/>
                        </a:rPr>
                        <a:t> Need to ensure that credit of eligible duties and taxes are availed in the last return </a:t>
                      </a:r>
                      <a:endParaRPr lang="en-US" b="0" dirty="0">
                        <a:solidFill>
                          <a:schemeClr val="tx1"/>
                        </a:solidFill>
                      </a:endParaRPr>
                    </a:p>
                  </a:txBody>
                  <a:tcPr>
                    <a:solidFill>
                      <a:schemeClr val="accent1">
                        <a:lumMod val="40000"/>
                        <a:lumOff val="60000"/>
                      </a:schemeClr>
                    </a:solidFill>
                  </a:tcPr>
                </a:tc>
                <a:tc>
                  <a:txBody>
                    <a:bodyPr/>
                    <a:lstStyle/>
                    <a:p>
                      <a:pPr algn="just"/>
                      <a:r>
                        <a:rPr lang="en-US" sz="1800" b="1" kern="1200" dirty="0">
                          <a:solidFill>
                            <a:schemeClr val="tx1"/>
                          </a:solidFill>
                          <a:latin typeface="+mn-lt"/>
                          <a:ea typeface="+mn-ea"/>
                          <a:cs typeface="+mn-cs"/>
                        </a:rPr>
                        <a:t>Cenvat credit –</a:t>
                      </a:r>
                    </a:p>
                    <a:p>
                      <a:pPr algn="just">
                        <a:buFont typeface="Arial" pitchFamily="34" charset="0"/>
                        <a:buChar char="•"/>
                      </a:pPr>
                      <a:r>
                        <a:rPr lang="en-US" sz="1800" b="0" kern="1200" dirty="0">
                          <a:solidFill>
                            <a:schemeClr val="tx1"/>
                          </a:solidFill>
                          <a:latin typeface="+mn-lt"/>
                          <a:ea typeface="+mn-ea"/>
                          <a:cs typeface="+mn-cs"/>
                        </a:rPr>
                        <a:t> Need to review if any credit has been missed to avail in the last return filed under the earlier regime so that the same can be availed.</a:t>
                      </a:r>
                    </a:p>
                  </a:txBody>
                  <a:tcPr>
                    <a:solidFill>
                      <a:schemeClr val="accent1">
                        <a:lumMod val="40000"/>
                        <a:lumOff val="60000"/>
                      </a:schemeClr>
                    </a:solidFill>
                  </a:tcPr>
                </a:tc>
                <a:extLst>
                  <a:ext uri="{0D108BD9-81ED-4DB2-BD59-A6C34878D82A}">
                    <a16:rowId xmlns:a16="http://schemas.microsoft.com/office/drawing/2014/main" val="10000"/>
                  </a:ext>
                </a:extLst>
              </a:tr>
            </a:tbl>
          </a:graphicData>
        </a:graphic>
      </p:graphicFrame>
      <p:sp>
        <p:nvSpPr>
          <p:cNvPr id="11" name="TextBox 10"/>
          <p:cNvSpPr txBox="1"/>
          <p:nvPr/>
        </p:nvSpPr>
        <p:spPr>
          <a:xfrm>
            <a:off x="609600" y="1143000"/>
            <a:ext cx="7772400" cy="584775"/>
          </a:xfrm>
          <a:prstGeom prst="rect">
            <a:avLst/>
          </a:prstGeom>
          <a:noFill/>
        </p:spPr>
        <p:txBody>
          <a:bodyPr wrap="square" rtlCol="0">
            <a:spAutoFit/>
          </a:bodyPr>
          <a:lstStyle/>
          <a:p>
            <a:pPr algn="r"/>
            <a:r>
              <a:rPr lang="en-US" sz="3200" b="1" dirty="0">
                <a:latin typeface="+mj-lt"/>
                <a:ea typeface="+mj-ea"/>
                <a:cs typeface="+mj-cs"/>
              </a:rPr>
              <a:t>Cont...</a:t>
            </a:r>
          </a:p>
        </p:txBody>
      </p:sp>
      <p:graphicFrame>
        <p:nvGraphicFramePr>
          <p:cNvPr id="12" name="Table 11"/>
          <p:cNvGraphicFramePr>
            <a:graphicFrameLocks noGrp="1"/>
          </p:cNvGraphicFramePr>
          <p:nvPr/>
        </p:nvGraphicFramePr>
        <p:xfrm>
          <a:off x="457200" y="1981200"/>
          <a:ext cx="8229600" cy="365760"/>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tblGrid>
              <a:tr h="329688">
                <a:tc>
                  <a:txBody>
                    <a:bodyPr/>
                    <a:lstStyle/>
                    <a:p>
                      <a:pPr algn="ctr"/>
                      <a:r>
                        <a:rPr lang="en-US" sz="1800" b="1" kern="1200" dirty="0">
                          <a:solidFill>
                            <a:schemeClr val="lt1"/>
                          </a:solidFill>
                          <a:latin typeface="+mn-lt"/>
                          <a:ea typeface="+mn-ea"/>
                          <a:cs typeface="+mn-cs"/>
                        </a:rPr>
                        <a:t>Before filing of return</a:t>
                      </a:r>
                      <a:endParaRPr lang="en-US" dirty="0"/>
                    </a:p>
                  </a:txBody>
                  <a:tcPr/>
                </a:tc>
                <a:tc>
                  <a:txBody>
                    <a:bodyPr/>
                    <a:lstStyle/>
                    <a:p>
                      <a:pPr algn="ctr"/>
                      <a:r>
                        <a:rPr lang="en-US" sz="1800" b="1" kern="1200" dirty="0">
                          <a:solidFill>
                            <a:schemeClr val="lt1"/>
                          </a:solidFill>
                          <a:latin typeface="+mn-lt"/>
                          <a:ea typeface="+mn-ea"/>
                          <a:cs typeface="+mn-cs"/>
                        </a:rPr>
                        <a:t>After filing of return</a:t>
                      </a:r>
                      <a:endParaRPr lang="en-US" dirty="0"/>
                    </a:p>
                  </a:txBody>
                  <a:tcPr/>
                </a:tc>
                <a:extLst>
                  <a:ext uri="{0D108BD9-81ED-4DB2-BD59-A6C34878D82A}">
                    <a16:rowId xmlns:a16="http://schemas.microsoft.com/office/drawing/2014/main" val="10000"/>
                  </a:ext>
                </a:extLst>
              </a:tr>
            </a:tbl>
          </a:graphicData>
        </a:graphic>
      </p:graphicFrame>
      <p:sp>
        <p:nvSpPr>
          <p:cNvPr id="2" name="Footer Placeholder 1"/>
          <p:cNvSpPr>
            <a:spLocks noGrp="1"/>
          </p:cNvSpPr>
          <p:nvPr>
            <p:ph type="ftr" sz="quarter" idx="11"/>
          </p:nvPr>
        </p:nvSpPr>
        <p:spPr/>
        <p:txBody>
          <a:bodyPr/>
          <a:lstStyle/>
          <a:p>
            <a:r>
              <a:rPr lang="en-US"/>
              <a:t>© Indirect Taxes Committee, ICAI</a:t>
            </a:r>
          </a:p>
        </p:txBody>
      </p:sp>
      <p:sp>
        <p:nvSpPr>
          <p:cNvPr id="3" name="Slide Number Placeholder 2"/>
          <p:cNvSpPr>
            <a:spLocks noGrp="1"/>
          </p:cNvSpPr>
          <p:nvPr>
            <p:ph type="sldNum" sz="quarter" idx="12"/>
          </p:nvPr>
        </p:nvSpPr>
        <p:spPr/>
        <p:txBody>
          <a:bodyPr/>
          <a:lstStyle/>
          <a:p>
            <a:fld id="{B6F15528-21DE-4FAA-801E-634DDDAF4B2B}" type="slidenum">
              <a:rPr lang="en-US" smtClean="0"/>
              <a:pPr/>
              <a:t>12</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slide(fromBottom)">
                                      <p:cBhvr>
                                        <p:cTn id="7"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762000"/>
          </a:xfrm>
        </p:spPr>
        <p:txBody>
          <a:bodyPr>
            <a:normAutofit/>
          </a:bodyPr>
          <a:lstStyle/>
          <a:p>
            <a:pPr algn="just"/>
            <a:r>
              <a:rPr lang="en-US" sz="3200" b="1" dirty="0"/>
              <a:t>Sec 190: Credit distribution of service tax by ISD</a:t>
            </a:r>
          </a:p>
        </p:txBody>
      </p:sp>
      <p:graphicFrame>
        <p:nvGraphicFramePr>
          <p:cNvPr id="4" name="Content Placeholder 3"/>
          <p:cNvGraphicFramePr>
            <a:graphicFrameLocks noGrp="1"/>
          </p:cNvGraphicFramePr>
          <p:nvPr>
            <p:ph idx="1"/>
          </p:nvPr>
        </p:nvGraphicFramePr>
        <p:xfrm>
          <a:off x="457200" y="1600201"/>
          <a:ext cx="5715000" cy="13715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Oval 4"/>
          <p:cNvSpPr/>
          <p:nvPr/>
        </p:nvSpPr>
        <p:spPr>
          <a:xfrm>
            <a:off x="6553200" y="1600200"/>
            <a:ext cx="1676400" cy="1371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Sec 190 Applicable</a:t>
            </a:r>
          </a:p>
        </p:txBody>
      </p:sp>
      <p:sp>
        <p:nvSpPr>
          <p:cNvPr id="6" name="TextBox 5"/>
          <p:cNvSpPr txBox="1"/>
          <p:nvPr/>
        </p:nvSpPr>
        <p:spPr>
          <a:xfrm>
            <a:off x="457200" y="3124201"/>
            <a:ext cx="8229600" cy="2923877"/>
          </a:xfrm>
          <a:prstGeom prst="rect">
            <a:avLst/>
          </a:prstGeom>
          <a:noFill/>
        </p:spPr>
        <p:txBody>
          <a:bodyPr wrap="square" rtlCol="0">
            <a:spAutoFit/>
          </a:bodyPr>
          <a:lstStyle/>
          <a:p>
            <a:pPr algn="just"/>
            <a:r>
              <a:rPr lang="en-US" sz="2300" b="1" u="sng" dirty="0"/>
              <a:t>Precautions:</a:t>
            </a:r>
          </a:p>
          <a:p>
            <a:pPr lvl="0" algn="just">
              <a:buFont typeface="Wingdings" pitchFamily="2" charset="2"/>
              <a:buChar char="Ø"/>
            </a:pPr>
            <a:r>
              <a:rPr lang="en-US" sz="2300" dirty="0"/>
              <a:t> Before filing of last return of ISD under earlier law, tag the invoices which are considered for credit distribution in respect of service received till 30.06.2017.</a:t>
            </a:r>
          </a:p>
          <a:p>
            <a:pPr lvl="0" algn="just">
              <a:buFont typeface="Wingdings" pitchFamily="2" charset="2"/>
              <a:buChar char="Ø"/>
            </a:pPr>
            <a:r>
              <a:rPr lang="en-US" sz="2300" dirty="0"/>
              <a:t> Further before filing of first return of ISD under GST regime, tag the invoices which are received after 30.06.2017 against the services received upto 30.06.2017 which were not considered under earlier law.</a:t>
            </a:r>
          </a:p>
        </p:txBody>
      </p:sp>
      <p:sp>
        <p:nvSpPr>
          <p:cNvPr id="3" name="Footer Placeholder 2"/>
          <p:cNvSpPr>
            <a:spLocks noGrp="1"/>
          </p:cNvSpPr>
          <p:nvPr>
            <p:ph type="ftr" sz="quarter" idx="11"/>
          </p:nvPr>
        </p:nvSpPr>
        <p:spPr/>
        <p:txBody>
          <a:bodyPr/>
          <a:lstStyle/>
          <a:p>
            <a:r>
              <a:rPr lang="en-US"/>
              <a:t>© Indirect Taxes Committee, ICAI</a:t>
            </a:r>
          </a:p>
        </p:txBody>
      </p:sp>
      <p:sp>
        <p:nvSpPr>
          <p:cNvPr id="7" name="Slide Number Placeholder 6"/>
          <p:cNvSpPr>
            <a:spLocks noGrp="1"/>
          </p:cNvSpPr>
          <p:nvPr>
            <p:ph type="sldNum" sz="quarter" idx="12"/>
          </p:nvPr>
        </p:nvSpPr>
        <p:spPr/>
        <p:txBody>
          <a:bodyPr/>
          <a:lstStyle/>
          <a:p>
            <a:fld id="{B6F15528-21DE-4FAA-801E-634DDDAF4B2B}" type="slidenum">
              <a:rPr lang="en-US" smtClean="0"/>
              <a:pPr/>
              <a:t>13</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from="(-#ppt_w/2)" to="(#ppt_x)" calcmode="lin" valueType="num">
                                      <p:cBhvr>
                                        <p:cTn id="7" dur="600" fill="hold">
                                          <p:stCondLst>
                                            <p:cond delay="0"/>
                                          </p:stCondLst>
                                        </p:cTn>
                                        <p:tgtEl>
                                          <p:spTgt spid="4"/>
                                        </p:tgtEl>
                                        <p:attrNameLst>
                                          <p:attrName>ppt_x</p:attrName>
                                        </p:attrNameLst>
                                      </p:cBhvr>
                                    </p:anim>
                                    <p:anim from="0" to="-1.0" calcmode="lin" valueType="num">
                                      <p:cBhvr>
                                        <p:cTn id="8" dur="200" decel="50000" autoRev="1" fill="hold">
                                          <p:stCondLst>
                                            <p:cond delay="600"/>
                                          </p:stCondLst>
                                        </p:cTn>
                                        <p:tgtEl>
                                          <p:spTgt spid="4"/>
                                        </p:tgtEl>
                                        <p:attrNameLst>
                                          <p:attrName>xshear</p:attrName>
                                        </p:attrNameLst>
                                      </p:cBhvr>
                                    </p:anim>
                                    <p:animScale>
                                      <p:cBhvr>
                                        <p:cTn id="9" dur="200" decel="100000" autoRev="1" fill="hold">
                                          <p:stCondLst>
                                            <p:cond delay="600"/>
                                          </p:stCondLst>
                                        </p:cTn>
                                        <p:tgtEl>
                                          <p:spTgt spid="4"/>
                                        </p:tgtEl>
                                      </p:cBhvr>
                                      <p:from x="100000" y="100000"/>
                                      <p:to x="80000" y="100000"/>
                                    </p:animScale>
                                    <p:anim by="(#ppt_h/3+#ppt_w*0.1)" calcmode="lin" valueType="num">
                                      <p:cBhvr additive="sum">
                                        <p:cTn id="10" dur="200" decel="100000" autoRev="1" fill="hold">
                                          <p:stCondLst>
                                            <p:cond delay="600"/>
                                          </p:stCondLst>
                                        </p:cTn>
                                        <p:tgtEl>
                                          <p:spTgt spid="4"/>
                                        </p:tgtEl>
                                        <p:attrNameLst>
                                          <p:attrName>ppt_x</p:attrName>
                                        </p:attrNameLst>
                                      </p:cBhvr>
                                    </p:anim>
                                  </p:childTnLst>
                                </p:cTn>
                              </p:par>
                            </p:childTnLst>
                          </p:cTn>
                        </p:par>
                        <p:par>
                          <p:cTn id="11" fill="hold">
                            <p:stCondLst>
                              <p:cond delay="1000"/>
                            </p:stCondLst>
                            <p:childTnLst>
                              <p:par>
                                <p:cTn id="12" presetID="26" presetClass="entr" presetSubtype="0"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down)">
                                      <p:cBhvr>
                                        <p:cTn id="14" dur="580">
                                          <p:stCondLst>
                                            <p:cond delay="0"/>
                                          </p:stCondLst>
                                        </p:cTn>
                                        <p:tgtEl>
                                          <p:spTgt spid="5"/>
                                        </p:tgtEl>
                                      </p:cBhvr>
                                    </p:animEffect>
                                    <p:anim calcmode="lin" valueType="num">
                                      <p:cBhvr>
                                        <p:cTn id="15"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20" dur="26">
                                          <p:stCondLst>
                                            <p:cond delay="650"/>
                                          </p:stCondLst>
                                        </p:cTn>
                                        <p:tgtEl>
                                          <p:spTgt spid="5"/>
                                        </p:tgtEl>
                                      </p:cBhvr>
                                      <p:to x="100000" y="60000"/>
                                    </p:animScale>
                                    <p:animScale>
                                      <p:cBhvr>
                                        <p:cTn id="21" dur="166" decel="50000">
                                          <p:stCondLst>
                                            <p:cond delay="676"/>
                                          </p:stCondLst>
                                        </p:cTn>
                                        <p:tgtEl>
                                          <p:spTgt spid="5"/>
                                        </p:tgtEl>
                                      </p:cBhvr>
                                      <p:to x="100000" y="100000"/>
                                    </p:animScale>
                                    <p:animScale>
                                      <p:cBhvr>
                                        <p:cTn id="22" dur="26">
                                          <p:stCondLst>
                                            <p:cond delay="1312"/>
                                          </p:stCondLst>
                                        </p:cTn>
                                        <p:tgtEl>
                                          <p:spTgt spid="5"/>
                                        </p:tgtEl>
                                      </p:cBhvr>
                                      <p:to x="100000" y="80000"/>
                                    </p:animScale>
                                    <p:animScale>
                                      <p:cBhvr>
                                        <p:cTn id="23" dur="166" decel="50000">
                                          <p:stCondLst>
                                            <p:cond delay="1338"/>
                                          </p:stCondLst>
                                        </p:cTn>
                                        <p:tgtEl>
                                          <p:spTgt spid="5"/>
                                        </p:tgtEl>
                                      </p:cBhvr>
                                      <p:to x="100000" y="100000"/>
                                    </p:animScale>
                                    <p:animScale>
                                      <p:cBhvr>
                                        <p:cTn id="24" dur="26">
                                          <p:stCondLst>
                                            <p:cond delay="1642"/>
                                          </p:stCondLst>
                                        </p:cTn>
                                        <p:tgtEl>
                                          <p:spTgt spid="5"/>
                                        </p:tgtEl>
                                      </p:cBhvr>
                                      <p:to x="100000" y="90000"/>
                                    </p:animScale>
                                    <p:animScale>
                                      <p:cBhvr>
                                        <p:cTn id="25" dur="166" decel="50000">
                                          <p:stCondLst>
                                            <p:cond delay="1668"/>
                                          </p:stCondLst>
                                        </p:cTn>
                                        <p:tgtEl>
                                          <p:spTgt spid="5"/>
                                        </p:tgtEl>
                                      </p:cBhvr>
                                      <p:to x="100000" y="100000"/>
                                    </p:animScale>
                                    <p:animScale>
                                      <p:cBhvr>
                                        <p:cTn id="26" dur="26">
                                          <p:stCondLst>
                                            <p:cond delay="1808"/>
                                          </p:stCondLst>
                                        </p:cTn>
                                        <p:tgtEl>
                                          <p:spTgt spid="5"/>
                                        </p:tgtEl>
                                      </p:cBhvr>
                                      <p:to x="100000" y="95000"/>
                                    </p:animScale>
                                    <p:animScale>
                                      <p:cBhvr>
                                        <p:cTn id="27" dur="166" decel="50000">
                                          <p:stCondLst>
                                            <p:cond delay="1834"/>
                                          </p:stCondLst>
                                        </p:cTn>
                                        <p:tgtEl>
                                          <p:spTgt spid="5"/>
                                        </p:tgtEl>
                                      </p:cBhvr>
                                      <p:to x="100000" y="100000"/>
                                    </p:animScale>
                                  </p:childTnLst>
                                </p:cTn>
                              </p:par>
                            </p:childTnLst>
                          </p:cTn>
                        </p:par>
                        <p:par>
                          <p:cTn id="28" fill="hold">
                            <p:stCondLst>
                              <p:cond delay="3000"/>
                            </p:stCondLst>
                            <p:childTnLst>
                              <p:par>
                                <p:cTn id="29" presetID="12" presetClass="entr" presetSubtype="4"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slide(fromBottom)">
                                      <p:cBhvr>
                                        <p:cTn id="3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5" grpId="0" animBg="1"/>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90600"/>
            <a:ext cx="8229600" cy="1524000"/>
          </a:xfrm>
        </p:spPr>
        <p:txBody>
          <a:bodyPr>
            <a:noAutofit/>
          </a:bodyPr>
          <a:lstStyle/>
          <a:p>
            <a:pPr algn="just"/>
            <a:r>
              <a:rPr lang="en-US" sz="3200" b="1" dirty="0">
                <a:solidFill>
                  <a:prstClr val="black"/>
                </a:solidFill>
              </a:rPr>
              <a:t>Sec 191: Provision for transfer of unutilized Cenvat Credit by taxable person having centralized registration under the earlier law</a:t>
            </a:r>
          </a:p>
        </p:txBody>
      </p:sp>
      <p:sp>
        <p:nvSpPr>
          <p:cNvPr id="3" name="Content Placeholder 2"/>
          <p:cNvSpPr>
            <a:spLocks noGrp="1"/>
          </p:cNvSpPr>
          <p:nvPr>
            <p:ph idx="1"/>
          </p:nvPr>
        </p:nvSpPr>
        <p:spPr>
          <a:xfrm>
            <a:off x="457200" y="2743200"/>
            <a:ext cx="8229600" cy="2971800"/>
          </a:xfrm>
        </p:spPr>
        <p:txBody>
          <a:bodyPr/>
          <a:lstStyle/>
          <a:p>
            <a:pPr algn="just">
              <a:buNone/>
            </a:pPr>
            <a:r>
              <a:rPr lang="en-US" sz="2400" b="1" u="sng" dirty="0"/>
              <a:t>Provision</a:t>
            </a:r>
            <a:r>
              <a:rPr lang="en-US" sz="2400" b="1" dirty="0"/>
              <a:t>:</a:t>
            </a:r>
            <a:r>
              <a:rPr lang="en-US" sz="2400" dirty="0"/>
              <a:t> </a:t>
            </a:r>
          </a:p>
          <a:p>
            <a:pPr lvl="0" algn="just"/>
            <a:r>
              <a:rPr lang="en-US" sz="2300" dirty="0"/>
              <a:t>Credit shall be carried forward as per last return,</a:t>
            </a:r>
          </a:p>
          <a:p>
            <a:pPr lvl="0" algn="just"/>
            <a:r>
              <a:rPr lang="en-US" sz="2300" dirty="0"/>
              <a:t>Provided return must be filed within 3 months from 01.07.2017. If return revised then reduced credit shall be allowed,</a:t>
            </a:r>
          </a:p>
          <a:p>
            <a:pPr algn="just"/>
            <a:r>
              <a:rPr lang="en-US" sz="2300" dirty="0"/>
              <a:t>Credit may be transferred to any of the registered taxable person having same PAN for which centralized registration was obtained</a:t>
            </a:r>
          </a:p>
        </p:txBody>
      </p:sp>
      <p:sp>
        <p:nvSpPr>
          <p:cNvPr id="4" name="Footer Placeholder 3"/>
          <p:cNvSpPr>
            <a:spLocks noGrp="1"/>
          </p:cNvSpPr>
          <p:nvPr>
            <p:ph type="ftr" sz="quarter" idx="11"/>
          </p:nvPr>
        </p:nvSpPr>
        <p:spPr/>
        <p:txBody>
          <a:bodyPr/>
          <a:lstStyle/>
          <a:p>
            <a:r>
              <a:rPr lang="en-US"/>
              <a:t>© Indirect Taxes Committee, ICAI</a:t>
            </a:r>
          </a:p>
        </p:txBody>
      </p:sp>
      <p:sp>
        <p:nvSpPr>
          <p:cNvPr id="5" name="Slide Number Placeholder 4"/>
          <p:cNvSpPr>
            <a:spLocks noGrp="1"/>
          </p:cNvSpPr>
          <p:nvPr>
            <p:ph type="sldNum" sz="quarter" idx="12"/>
          </p:nvPr>
        </p:nvSpPr>
        <p:spPr/>
        <p:txBody>
          <a:bodyPr/>
          <a:lstStyle/>
          <a:p>
            <a:fld id="{B6F15528-21DE-4FAA-801E-634DDDAF4B2B}" type="slidenum">
              <a:rPr lang="en-US" smtClean="0"/>
              <a:pPr/>
              <a:t>14</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Effect transition="in" filter="fade">
                                      <p:cBhvr>
                                        <p:cTn id="9" dur="1000"/>
                                        <p:tgtEl>
                                          <p:spTgt spid="2"/>
                                        </p:tgtEl>
                                      </p:cBhvr>
                                    </p:animEffect>
                                  </p:childTnLst>
                                </p:cTn>
                              </p:par>
                            </p:childTnLst>
                          </p:cTn>
                        </p:par>
                        <p:par>
                          <p:cTn id="10" fill="hold">
                            <p:stCondLst>
                              <p:cond delay="1000"/>
                            </p:stCondLst>
                            <p:childTnLst>
                              <p:par>
                                <p:cTn id="11" presetID="12" presetClass="entr" presetSubtype="4" fill="hold" grpId="0"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slide(fromBottom)">
                                      <p:cBhvr>
                                        <p:cTn id="13" dur="1000"/>
                                        <p:tgtEl>
                                          <p:spTgt spid="3">
                                            <p:txEl>
                                              <p:pRg st="0" end="0"/>
                                            </p:txEl>
                                          </p:spTgt>
                                        </p:tgtEl>
                                      </p:cBhvr>
                                    </p:animEffect>
                                  </p:childTnLst>
                                </p:cTn>
                              </p:par>
                              <p:par>
                                <p:cTn id="14" presetID="12" presetClass="entr" presetSubtype="4" fill="hold" grpId="0" nodeType="with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slide(fromBottom)">
                                      <p:cBhvr>
                                        <p:cTn id="16" dur="1000"/>
                                        <p:tgtEl>
                                          <p:spTgt spid="3">
                                            <p:txEl>
                                              <p:pRg st="1" end="1"/>
                                            </p:txEl>
                                          </p:spTgt>
                                        </p:tgtEl>
                                      </p:cBhvr>
                                    </p:animEffect>
                                  </p:childTnLst>
                                </p:cTn>
                              </p:par>
                              <p:par>
                                <p:cTn id="17" presetID="12" presetClass="entr" presetSubtype="4" fill="hold" grpId="0"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slide(fromBottom)">
                                      <p:cBhvr>
                                        <p:cTn id="19" dur="1000"/>
                                        <p:tgtEl>
                                          <p:spTgt spid="3">
                                            <p:txEl>
                                              <p:pRg st="2" end="2"/>
                                            </p:txEl>
                                          </p:spTgt>
                                        </p:tgtEl>
                                      </p:cBhvr>
                                    </p:animEffect>
                                  </p:childTnLst>
                                </p:cTn>
                              </p:par>
                              <p:par>
                                <p:cTn id="20" presetID="12" presetClass="entr" presetSubtype="4" fill="hold" grpId="0"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slide(fromBottom)">
                                      <p:cBhvr>
                                        <p:cTn id="22"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sz="2500" b="1" u="sng" dirty="0"/>
              <a:t>Precautions:</a:t>
            </a:r>
            <a:endParaRPr lang="en-US" sz="2500" u="sng" dirty="0"/>
          </a:p>
          <a:p>
            <a:pPr lvl="0" algn="just"/>
            <a:r>
              <a:rPr lang="en-US" sz="2500" dirty="0"/>
              <a:t>Ensure before filing of return all the eligible credit is availed in the return,</a:t>
            </a:r>
          </a:p>
          <a:p>
            <a:pPr algn="just"/>
            <a:r>
              <a:rPr lang="en-US" sz="2500" dirty="0"/>
              <a:t>If the return is required to be revised, Make sure the same is done within 3 months from 01.07.2017.</a:t>
            </a:r>
          </a:p>
        </p:txBody>
      </p:sp>
      <p:sp>
        <p:nvSpPr>
          <p:cNvPr id="4" name="TextBox 3"/>
          <p:cNvSpPr txBox="1"/>
          <p:nvPr/>
        </p:nvSpPr>
        <p:spPr>
          <a:xfrm>
            <a:off x="533400" y="1066800"/>
            <a:ext cx="7848600" cy="584775"/>
          </a:xfrm>
          <a:prstGeom prst="rect">
            <a:avLst/>
          </a:prstGeom>
          <a:noFill/>
        </p:spPr>
        <p:txBody>
          <a:bodyPr wrap="square" rtlCol="0">
            <a:spAutoFit/>
          </a:bodyPr>
          <a:lstStyle/>
          <a:p>
            <a:pPr algn="r"/>
            <a:r>
              <a:rPr lang="en-US" sz="3200" b="1" dirty="0"/>
              <a:t>Cont...</a:t>
            </a:r>
          </a:p>
        </p:txBody>
      </p:sp>
      <p:sp>
        <p:nvSpPr>
          <p:cNvPr id="2" name="Footer Placeholder 1"/>
          <p:cNvSpPr>
            <a:spLocks noGrp="1"/>
          </p:cNvSpPr>
          <p:nvPr>
            <p:ph type="ftr" sz="quarter" idx="11"/>
          </p:nvPr>
        </p:nvSpPr>
        <p:spPr/>
        <p:txBody>
          <a:bodyPr/>
          <a:lstStyle/>
          <a:p>
            <a:r>
              <a:rPr lang="en-US"/>
              <a:t>© Indirect Taxes Committee, ICAI</a:t>
            </a:r>
          </a:p>
        </p:txBody>
      </p:sp>
      <p:sp>
        <p:nvSpPr>
          <p:cNvPr id="5" name="Slide Number Placeholder 4"/>
          <p:cNvSpPr>
            <a:spLocks noGrp="1"/>
          </p:cNvSpPr>
          <p:nvPr>
            <p:ph type="sldNum" sz="quarter" idx="12"/>
          </p:nvPr>
        </p:nvSpPr>
        <p:spPr/>
        <p:txBody>
          <a:bodyPr/>
          <a:lstStyle/>
          <a:p>
            <a:fld id="{B6F15528-21DE-4FAA-801E-634DDDAF4B2B}" type="slidenum">
              <a:rPr lang="en-US" smtClean="0"/>
              <a:pPr/>
              <a:t>15</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lide(fromBottom)">
                                      <p:cBhvr>
                                        <p:cTn id="7" dur="1000"/>
                                        <p:tgtEl>
                                          <p:spTgt spid="3">
                                            <p:txEl>
                                              <p:pRg st="0" end="0"/>
                                            </p:txEl>
                                          </p:spTgt>
                                        </p:tgtEl>
                                      </p:cBhvr>
                                    </p:animEffect>
                                  </p:childTnLst>
                                </p:cTn>
                              </p:par>
                            </p:childTnLst>
                          </p:cTn>
                        </p:par>
                        <p:par>
                          <p:cTn id="8" fill="hold">
                            <p:stCondLst>
                              <p:cond delay="1000"/>
                            </p:stCondLst>
                            <p:childTnLst>
                              <p:par>
                                <p:cTn id="9" presetID="12" presetClass="entr" presetSubtype="4"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slide(fromBottom)">
                                      <p:cBhvr>
                                        <p:cTn id="11" dur="1000"/>
                                        <p:tgtEl>
                                          <p:spTgt spid="3">
                                            <p:txEl>
                                              <p:pRg st="1" end="1"/>
                                            </p:txEl>
                                          </p:spTgt>
                                        </p:tgtEl>
                                      </p:cBhvr>
                                    </p:animEffect>
                                  </p:childTnLst>
                                </p:cTn>
                              </p:par>
                            </p:childTnLst>
                          </p:cTn>
                        </p:par>
                        <p:par>
                          <p:cTn id="12" fill="hold">
                            <p:stCondLst>
                              <p:cond delay="2000"/>
                            </p:stCondLst>
                            <p:childTnLst>
                              <p:par>
                                <p:cTn id="13" presetID="12" presetClass="entr" presetSubtype="4"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slide(fromBottom)">
                                      <p:cBhvr>
                                        <p:cTn id="15"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914400"/>
            <a:ext cx="8153400" cy="1295400"/>
          </a:xfrm>
        </p:spPr>
        <p:txBody>
          <a:bodyPr>
            <a:normAutofit fontScale="90000"/>
          </a:bodyPr>
          <a:lstStyle/>
          <a:p>
            <a:pPr lvl="0"/>
            <a:r>
              <a:rPr lang="en-US" sz="3600" b="1" dirty="0">
                <a:latin typeface="+mn-lt"/>
                <a:ea typeface="+mn-ea"/>
                <a:cs typeface="+mn-cs"/>
              </a:rPr>
              <a:t>Issue 2: Return of exempted and duty paid goods on or after the appointed day [Ref: Sec 173 &amp; 174]</a:t>
            </a:r>
            <a:endParaRPr lang="en-US" dirty="0"/>
          </a:p>
        </p:txBody>
      </p:sp>
      <p:graphicFrame>
        <p:nvGraphicFramePr>
          <p:cNvPr id="4" name="Content Placeholder 3"/>
          <p:cNvGraphicFramePr>
            <a:graphicFrameLocks noGrp="1"/>
          </p:cNvGraphicFramePr>
          <p:nvPr>
            <p:ph idx="1"/>
          </p:nvPr>
        </p:nvGraphicFramePr>
        <p:xfrm>
          <a:off x="457200" y="2514600"/>
          <a:ext cx="8229600" cy="3205480"/>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tblGrid>
              <a:tr h="370840">
                <a:tc>
                  <a:txBody>
                    <a:bodyPr/>
                    <a:lstStyle/>
                    <a:p>
                      <a:r>
                        <a:rPr lang="en-US" sz="1800" b="1" kern="1200" dirty="0">
                          <a:solidFill>
                            <a:schemeClr val="lt1"/>
                          </a:solidFill>
                          <a:latin typeface="+mn-lt"/>
                          <a:ea typeface="+mn-ea"/>
                          <a:cs typeface="+mn-cs"/>
                        </a:rPr>
                        <a:t>Filing of last return under old regime</a:t>
                      </a:r>
                      <a:endParaRPr lang="en-US" dirty="0"/>
                    </a:p>
                  </a:txBody>
                  <a:tcPr/>
                </a:tc>
                <a:tc>
                  <a:txBody>
                    <a:bodyPr/>
                    <a:lstStyle/>
                    <a:p>
                      <a:r>
                        <a:rPr lang="en-US" sz="1800" b="1" kern="1200" dirty="0">
                          <a:solidFill>
                            <a:schemeClr val="lt1"/>
                          </a:solidFill>
                          <a:latin typeface="+mn-lt"/>
                          <a:ea typeface="+mn-ea"/>
                          <a:cs typeface="+mn-cs"/>
                        </a:rPr>
                        <a:t>Filing of return under GST regime</a:t>
                      </a:r>
                      <a:endParaRPr lang="en-US" dirty="0"/>
                    </a:p>
                  </a:txBody>
                  <a:tcPr/>
                </a:tc>
                <a:extLst>
                  <a:ext uri="{0D108BD9-81ED-4DB2-BD59-A6C34878D82A}">
                    <a16:rowId xmlns:a16="http://schemas.microsoft.com/office/drawing/2014/main" val="10000"/>
                  </a:ext>
                </a:extLst>
              </a:tr>
              <a:tr h="370840">
                <a:tc>
                  <a:txBody>
                    <a:bodyPr/>
                    <a:lstStyle/>
                    <a:p>
                      <a:pPr algn="just">
                        <a:buFont typeface="Wingdings" pitchFamily="2" charset="2"/>
                        <a:buChar char="q"/>
                      </a:pPr>
                      <a:r>
                        <a:rPr lang="en-US" sz="1800" kern="1200" dirty="0">
                          <a:solidFill>
                            <a:schemeClr val="dk1"/>
                          </a:solidFill>
                          <a:latin typeface="+mn-lt"/>
                          <a:ea typeface="+mn-ea"/>
                          <a:cs typeface="+mn-cs"/>
                        </a:rPr>
                        <a:t>  Ensure that proper disclosure for removal / sale of exempted goods has been made in the last return[S 173].</a:t>
                      </a:r>
                    </a:p>
                    <a:p>
                      <a:pPr algn="just">
                        <a:buFont typeface="Wingdings" pitchFamily="2" charset="2"/>
                        <a:buNone/>
                      </a:pPr>
                      <a:endParaRPr lang="en-US" sz="1800" kern="1200" dirty="0">
                        <a:solidFill>
                          <a:schemeClr val="dk1"/>
                        </a:solidFill>
                        <a:latin typeface="+mn-lt"/>
                        <a:ea typeface="+mn-ea"/>
                        <a:cs typeface="+mn-cs"/>
                      </a:endParaRPr>
                    </a:p>
                    <a:p>
                      <a:pPr algn="just">
                        <a:buFont typeface="Wingdings" pitchFamily="2" charset="2"/>
                        <a:buChar char="q"/>
                      </a:pPr>
                      <a:r>
                        <a:rPr lang="en-US" sz="1800" kern="1200" dirty="0">
                          <a:solidFill>
                            <a:schemeClr val="dk1"/>
                          </a:solidFill>
                          <a:latin typeface="+mn-lt"/>
                          <a:ea typeface="+mn-ea"/>
                          <a:cs typeface="+mn-cs"/>
                        </a:rPr>
                        <a:t>  Ensure that proper details of the dutiable / taxable goods are maintained so that if at all such goods are returned within 6 months refund can be claimed [S 174].</a:t>
                      </a:r>
                    </a:p>
                    <a:p>
                      <a:pPr algn="just">
                        <a:buFont typeface="Wingdings" pitchFamily="2" charset="2"/>
                        <a:buNone/>
                      </a:pPr>
                      <a:endParaRPr lang="en-US" dirty="0"/>
                    </a:p>
                  </a:txBody>
                  <a:tcPr/>
                </a:tc>
                <a:tc>
                  <a:txBody>
                    <a:bodyPr/>
                    <a:lstStyle/>
                    <a:p>
                      <a:pPr lvl="0" algn="just">
                        <a:buFont typeface="Wingdings" pitchFamily="2" charset="2"/>
                        <a:buChar char="q"/>
                      </a:pPr>
                      <a:r>
                        <a:rPr lang="en-US" sz="1800" kern="1200" dirty="0">
                          <a:solidFill>
                            <a:schemeClr val="dk1"/>
                          </a:solidFill>
                          <a:latin typeface="+mn-lt"/>
                          <a:ea typeface="+mn-ea"/>
                          <a:cs typeface="+mn-cs"/>
                        </a:rPr>
                        <a:t> Ensure no exempted goods should return after six (6) months from 01.07.2017,</a:t>
                      </a:r>
                    </a:p>
                    <a:p>
                      <a:pPr algn="just"/>
                      <a:r>
                        <a:rPr lang="en-US" sz="1800" kern="1200" dirty="0">
                          <a:solidFill>
                            <a:schemeClr val="dk1"/>
                          </a:solidFill>
                          <a:latin typeface="+mn-lt"/>
                          <a:ea typeface="+mn-ea"/>
                          <a:cs typeface="+mn-cs"/>
                        </a:rPr>
                        <a:t> </a:t>
                      </a:r>
                    </a:p>
                    <a:p>
                      <a:pPr algn="just">
                        <a:buFont typeface="Wingdings" pitchFamily="2" charset="2"/>
                        <a:buChar char="q"/>
                      </a:pPr>
                      <a:r>
                        <a:rPr lang="en-US" sz="1800" kern="1200" dirty="0">
                          <a:solidFill>
                            <a:schemeClr val="dk1"/>
                          </a:solidFill>
                          <a:latin typeface="+mn-lt"/>
                          <a:ea typeface="+mn-ea"/>
                          <a:cs typeface="+mn-cs"/>
                        </a:rPr>
                        <a:t> If duty / tax paid goods are returned, need to ensure that no adjustment against output liability is made in the GST regime as the same will be eligible for refund only. </a:t>
                      </a:r>
                      <a:endParaRPr lang="en-US" dirty="0"/>
                    </a:p>
                  </a:txBody>
                  <a:tcPr/>
                </a:tc>
                <a:extLst>
                  <a:ext uri="{0D108BD9-81ED-4DB2-BD59-A6C34878D82A}">
                    <a16:rowId xmlns:a16="http://schemas.microsoft.com/office/drawing/2014/main" val="10001"/>
                  </a:ext>
                </a:extLst>
              </a:tr>
            </a:tbl>
          </a:graphicData>
        </a:graphic>
      </p:graphicFrame>
      <p:sp>
        <p:nvSpPr>
          <p:cNvPr id="3" name="Footer Placeholder 2"/>
          <p:cNvSpPr>
            <a:spLocks noGrp="1"/>
          </p:cNvSpPr>
          <p:nvPr>
            <p:ph type="ftr" sz="quarter" idx="11"/>
          </p:nvPr>
        </p:nvSpPr>
        <p:spPr/>
        <p:txBody>
          <a:bodyPr/>
          <a:lstStyle/>
          <a:p>
            <a:r>
              <a:rPr lang="en-US"/>
              <a:t>© Indirect Taxes Committee, ICAI</a:t>
            </a:r>
          </a:p>
        </p:txBody>
      </p:sp>
      <p:sp>
        <p:nvSpPr>
          <p:cNvPr id="5" name="Slide Number Placeholder 4"/>
          <p:cNvSpPr>
            <a:spLocks noGrp="1"/>
          </p:cNvSpPr>
          <p:nvPr>
            <p:ph type="sldNum" sz="quarter" idx="12"/>
          </p:nvPr>
        </p:nvSpPr>
        <p:spPr/>
        <p:txBody>
          <a:bodyPr/>
          <a:lstStyle/>
          <a:p>
            <a:fld id="{B6F15528-21DE-4FAA-801E-634DDDAF4B2B}" type="slidenum">
              <a:rPr lang="en-US" smtClean="0"/>
              <a:pPr/>
              <a:t>16</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2" presetClass="entr" presetSubtype="4"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slide(fromBottom)">
                                      <p:cBhvr>
                                        <p:cTn id="13"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0"/>
            <a:ext cx="8229600" cy="1143000"/>
          </a:xfrm>
        </p:spPr>
        <p:txBody>
          <a:bodyPr>
            <a:noAutofit/>
          </a:bodyPr>
          <a:lstStyle/>
          <a:p>
            <a:pPr lvl="0"/>
            <a:r>
              <a:rPr lang="en-US" sz="3000" b="1" dirty="0">
                <a:latin typeface="+mn-lt"/>
                <a:ea typeface="+mn-ea"/>
                <a:cs typeface="+mn-cs"/>
              </a:rPr>
              <a:t>Issue 3: Removal of inputs, semi-finished goods and finished goods for job work [Sec 175-177]</a:t>
            </a:r>
            <a:endParaRPr lang="en-US" sz="3000" dirty="0"/>
          </a:p>
        </p:txBody>
      </p:sp>
      <p:graphicFrame>
        <p:nvGraphicFramePr>
          <p:cNvPr id="7" name="Content Placeholder 3"/>
          <p:cNvGraphicFramePr>
            <a:graphicFrameLocks/>
          </p:cNvGraphicFramePr>
          <p:nvPr/>
        </p:nvGraphicFramePr>
        <p:xfrm>
          <a:off x="381000" y="1905000"/>
          <a:ext cx="8229600" cy="409720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tblGrid>
              <a:tr h="381000">
                <a:tc gridSpan="2">
                  <a:txBody>
                    <a:bodyPr/>
                    <a:lstStyle/>
                    <a:p>
                      <a:pPr algn="ctr"/>
                      <a:r>
                        <a:rPr lang="en-US" dirty="0"/>
                        <a:t>Central Excise Assessee</a:t>
                      </a:r>
                    </a:p>
                  </a:txBody>
                  <a:tcPr/>
                </a:tc>
                <a:tc hMerge="1">
                  <a:txBody>
                    <a:bodyPr/>
                    <a:lstStyle/>
                    <a:p>
                      <a:endParaRPr lang="en-US" dirty="0"/>
                    </a:p>
                  </a:txBody>
                  <a:tcPr/>
                </a:tc>
                <a:extLst>
                  <a:ext uri="{0D108BD9-81ED-4DB2-BD59-A6C34878D82A}">
                    <a16:rowId xmlns:a16="http://schemas.microsoft.com/office/drawing/2014/main" val="10000"/>
                  </a:ext>
                </a:extLst>
              </a:tr>
              <a:tr h="576767">
                <a:tc>
                  <a:txBody>
                    <a:bodyPr/>
                    <a:lstStyle/>
                    <a:p>
                      <a:r>
                        <a:rPr lang="en-US" sz="2000" b="1" kern="1200" dirty="0">
                          <a:solidFill>
                            <a:schemeClr val="tx1"/>
                          </a:solidFill>
                          <a:latin typeface="+mn-lt"/>
                          <a:ea typeface="+mn-ea"/>
                          <a:cs typeface="+mn-cs"/>
                        </a:rPr>
                        <a:t>Filing of last return under old regime</a:t>
                      </a:r>
                      <a:endParaRPr lang="en-US" sz="2000" dirty="0">
                        <a:solidFill>
                          <a:schemeClr val="tx1"/>
                        </a:solidFill>
                      </a:endParaRPr>
                    </a:p>
                  </a:txBody>
                  <a:tcPr/>
                </a:tc>
                <a:tc>
                  <a:txBody>
                    <a:bodyPr/>
                    <a:lstStyle/>
                    <a:p>
                      <a:r>
                        <a:rPr lang="en-US" sz="2000" b="1" kern="1200" dirty="0">
                          <a:solidFill>
                            <a:schemeClr val="tx1"/>
                          </a:solidFill>
                          <a:latin typeface="+mn-lt"/>
                          <a:ea typeface="+mn-ea"/>
                          <a:cs typeface="+mn-cs"/>
                        </a:rPr>
                        <a:t>Filing of return under GST regime</a:t>
                      </a:r>
                      <a:endParaRPr lang="en-US" sz="2000" dirty="0">
                        <a:solidFill>
                          <a:schemeClr val="tx1"/>
                        </a:solidFill>
                      </a:endParaRPr>
                    </a:p>
                  </a:txBody>
                  <a:tcPr/>
                </a:tc>
                <a:extLst>
                  <a:ext uri="{0D108BD9-81ED-4DB2-BD59-A6C34878D82A}">
                    <a16:rowId xmlns:a16="http://schemas.microsoft.com/office/drawing/2014/main" val="10001"/>
                  </a:ext>
                </a:extLst>
              </a:tr>
              <a:tr h="2275465">
                <a:tc>
                  <a:txBody>
                    <a:bodyPr/>
                    <a:lstStyle/>
                    <a:p>
                      <a:pPr lvl="0" algn="just">
                        <a:buFont typeface="Wingdings" pitchFamily="2" charset="2"/>
                        <a:buChar char="q"/>
                      </a:pPr>
                      <a:r>
                        <a:rPr lang="en-US" sz="2000" kern="1200" dirty="0">
                          <a:solidFill>
                            <a:schemeClr val="dk1"/>
                          </a:solidFill>
                          <a:latin typeface="+mn-lt"/>
                          <a:ea typeface="+mn-ea"/>
                          <a:cs typeface="+mn-cs"/>
                        </a:rPr>
                        <a:t>  Ensure that all inputs due to be received within 30.06.2017, are actually received. If not, then make sure that proportionate credit is reversed and reflected in the last return.</a:t>
                      </a:r>
                    </a:p>
                    <a:p>
                      <a:pPr lvl="0" algn="just">
                        <a:buFont typeface="Wingdings" pitchFamily="2" charset="2"/>
                        <a:buChar char="q"/>
                      </a:pPr>
                      <a:r>
                        <a:rPr lang="en-US" sz="2000" kern="1200" dirty="0">
                          <a:solidFill>
                            <a:schemeClr val="dk1"/>
                          </a:solidFill>
                          <a:latin typeface="+mn-lt"/>
                          <a:ea typeface="+mn-ea"/>
                          <a:cs typeface="+mn-cs"/>
                        </a:rPr>
                        <a:t>Identify</a:t>
                      </a:r>
                      <a:r>
                        <a:rPr lang="en-US" sz="2000" kern="1200" baseline="0" dirty="0">
                          <a:solidFill>
                            <a:schemeClr val="dk1"/>
                          </a:solidFill>
                          <a:latin typeface="+mn-lt"/>
                          <a:ea typeface="+mn-ea"/>
                          <a:cs typeface="+mn-cs"/>
                        </a:rPr>
                        <a:t> the stock lying with job worker for less than six months.</a:t>
                      </a:r>
                      <a:endParaRPr lang="en-US" sz="2000" kern="1200" dirty="0">
                        <a:solidFill>
                          <a:schemeClr val="dk1"/>
                        </a:solidFill>
                        <a:latin typeface="+mn-lt"/>
                        <a:ea typeface="+mn-ea"/>
                        <a:cs typeface="+mn-cs"/>
                      </a:endParaRPr>
                    </a:p>
                  </a:txBody>
                  <a:tcPr/>
                </a:tc>
                <a:tc>
                  <a:txBody>
                    <a:bodyPr/>
                    <a:lstStyle/>
                    <a:p>
                      <a:pPr lvl="0" algn="just">
                        <a:buFont typeface="Wingdings" pitchFamily="2" charset="2"/>
                        <a:buChar char="q"/>
                      </a:pPr>
                      <a:r>
                        <a:rPr lang="en-US" sz="2000" kern="1200" dirty="0">
                          <a:solidFill>
                            <a:schemeClr val="dk1"/>
                          </a:solidFill>
                          <a:latin typeface="+mn-lt"/>
                          <a:ea typeface="+mn-ea"/>
                          <a:cs typeface="+mn-cs"/>
                        </a:rPr>
                        <a:t>For all consignments</a:t>
                      </a:r>
                      <a:r>
                        <a:rPr lang="en-US" sz="2000" kern="1200" baseline="0" dirty="0">
                          <a:solidFill>
                            <a:schemeClr val="dk1"/>
                          </a:solidFill>
                          <a:latin typeface="+mn-lt"/>
                          <a:ea typeface="+mn-ea"/>
                          <a:cs typeface="+mn-cs"/>
                        </a:rPr>
                        <a:t> received from j/w, check whether the date of dispatch was less than six months from 01.07.17 or more.</a:t>
                      </a:r>
                      <a:r>
                        <a:rPr lang="en-US" sz="2000" kern="1200" dirty="0">
                          <a:solidFill>
                            <a:schemeClr val="dk1"/>
                          </a:solidFill>
                          <a:latin typeface="+mn-lt"/>
                          <a:ea typeface="+mn-ea"/>
                          <a:cs typeface="+mn-cs"/>
                        </a:rPr>
                        <a:t>  </a:t>
                      </a:r>
                    </a:p>
                    <a:p>
                      <a:pPr lvl="0" algn="just">
                        <a:buFont typeface="Wingdings" pitchFamily="2" charset="2"/>
                        <a:buChar char="q"/>
                      </a:pPr>
                      <a:r>
                        <a:rPr lang="en-US" sz="2000" kern="1200" dirty="0">
                          <a:solidFill>
                            <a:schemeClr val="dk1"/>
                          </a:solidFill>
                          <a:latin typeface="+mn-lt"/>
                          <a:ea typeface="+mn-ea"/>
                          <a:cs typeface="+mn-cs"/>
                        </a:rPr>
                        <a:t>Ensure before making any supply from the premise of the job worker that the place of business of the j/w has been declared as additional place of business in case the job</a:t>
                      </a:r>
                      <a:r>
                        <a:rPr lang="en-US" sz="2000" kern="1200" baseline="0" dirty="0">
                          <a:solidFill>
                            <a:schemeClr val="dk1"/>
                          </a:solidFill>
                          <a:latin typeface="+mn-lt"/>
                          <a:ea typeface="+mn-ea"/>
                          <a:cs typeface="+mn-cs"/>
                        </a:rPr>
                        <a:t> worker</a:t>
                      </a:r>
                      <a:r>
                        <a:rPr lang="en-US" sz="2000" kern="1200" dirty="0">
                          <a:solidFill>
                            <a:schemeClr val="dk1"/>
                          </a:solidFill>
                          <a:latin typeface="+mn-lt"/>
                          <a:ea typeface="+mn-ea"/>
                          <a:cs typeface="+mn-cs"/>
                        </a:rPr>
                        <a:t> is unregistered.</a:t>
                      </a:r>
                    </a:p>
                  </a:txBody>
                  <a:tcPr/>
                </a:tc>
                <a:extLst>
                  <a:ext uri="{0D108BD9-81ED-4DB2-BD59-A6C34878D82A}">
                    <a16:rowId xmlns:a16="http://schemas.microsoft.com/office/drawing/2014/main" val="10002"/>
                  </a:ext>
                </a:extLst>
              </a:tr>
            </a:tbl>
          </a:graphicData>
        </a:graphic>
      </p:graphicFrame>
      <p:sp>
        <p:nvSpPr>
          <p:cNvPr id="3" name="Footer Placeholder 2"/>
          <p:cNvSpPr>
            <a:spLocks noGrp="1"/>
          </p:cNvSpPr>
          <p:nvPr>
            <p:ph type="ftr" sz="quarter" idx="11"/>
          </p:nvPr>
        </p:nvSpPr>
        <p:spPr/>
        <p:txBody>
          <a:bodyPr/>
          <a:lstStyle/>
          <a:p>
            <a:r>
              <a:rPr lang="en-US"/>
              <a:t>© Indirect Taxes Committee, ICAI</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17</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2" presetClass="entr" presetSubtype="4"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slide(fromBottom)">
                                      <p:cBhvr>
                                        <p:cTn id="13"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p:cNvGraphicFramePr>
          <p:nvPr/>
        </p:nvGraphicFramePr>
        <p:xfrm>
          <a:off x="457200" y="1905000"/>
          <a:ext cx="8229600" cy="3627120"/>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tblGrid>
              <a:tr h="370840">
                <a:tc gridSpan="2">
                  <a:txBody>
                    <a:bodyPr/>
                    <a:lstStyle/>
                    <a:p>
                      <a:pPr algn="ctr"/>
                      <a:r>
                        <a:rPr lang="en-US" sz="2000" dirty="0"/>
                        <a:t>WB VAT Assessee</a:t>
                      </a:r>
                    </a:p>
                  </a:txBody>
                  <a:tcPr/>
                </a:tc>
                <a:tc hMerge="1">
                  <a:txBody>
                    <a:bodyPr/>
                    <a:lstStyle/>
                    <a:p>
                      <a:endParaRPr lang="en-US" dirty="0"/>
                    </a:p>
                  </a:txBody>
                  <a:tcPr/>
                </a:tc>
                <a:extLst>
                  <a:ext uri="{0D108BD9-81ED-4DB2-BD59-A6C34878D82A}">
                    <a16:rowId xmlns:a16="http://schemas.microsoft.com/office/drawing/2014/main" val="10000"/>
                  </a:ext>
                </a:extLst>
              </a:tr>
              <a:tr h="370840">
                <a:tc>
                  <a:txBody>
                    <a:bodyPr/>
                    <a:lstStyle/>
                    <a:p>
                      <a:pPr algn="just"/>
                      <a:r>
                        <a:rPr lang="en-US" sz="2000" b="1" kern="1200" dirty="0">
                          <a:solidFill>
                            <a:schemeClr val="tx1"/>
                          </a:solidFill>
                          <a:latin typeface="+mn-lt"/>
                          <a:ea typeface="+mn-ea"/>
                          <a:cs typeface="+mn-cs"/>
                        </a:rPr>
                        <a:t>Filing of last return under old regime</a:t>
                      </a:r>
                      <a:endParaRPr lang="en-US" sz="2000" dirty="0">
                        <a:solidFill>
                          <a:schemeClr val="tx1"/>
                        </a:solidFill>
                      </a:endParaRPr>
                    </a:p>
                  </a:txBody>
                  <a:tcPr/>
                </a:tc>
                <a:tc>
                  <a:txBody>
                    <a:bodyPr/>
                    <a:lstStyle/>
                    <a:p>
                      <a:pPr algn="just"/>
                      <a:r>
                        <a:rPr lang="en-US" sz="2000" b="1" kern="1200" dirty="0">
                          <a:solidFill>
                            <a:schemeClr val="tx1"/>
                          </a:solidFill>
                          <a:latin typeface="+mn-lt"/>
                          <a:ea typeface="+mn-ea"/>
                          <a:cs typeface="+mn-cs"/>
                        </a:rPr>
                        <a:t>Filing of return under GST regime</a:t>
                      </a:r>
                      <a:endParaRPr lang="en-US" sz="2000" dirty="0">
                        <a:solidFill>
                          <a:schemeClr val="tx1"/>
                        </a:solidFill>
                      </a:endParaRPr>
                    </a:p>
                  </a:txBody>
                  <a:tcPr/>
                </a:tc>
                <a:extLst>
                  <a:ext uri="{0D108BD9-81ED-4DB2-BD59-A6C34878D82A}">
                    <a16:rowId xmlns:a16="http://schemas.microsoft.com/office/drawing/2014/main" val="10001"/>
                  </a:ext>
                </a:extLst>
              </a:tr>
              <a:tr h="370840">
                <a:tc>
                  <a:txBody>
                    <a:bodyPr/>
                    <a:lstStyle/>
                    <a:p>
                      <a:pPr lvl="0" algn="just">
                        <a:buFont typeface="Wingdings" pitchFamily="2" charset="2"/>
                        <a:buChar char="q"/>
                      </a:pPr>
                      <a:r>
                        <a:rPr lang="en-US" sz="2000" kern="1200" baseline="0" dirty="0">
                          <a:solidFill>
                            <a:schemeClr val="dk1"/>
                          </a:solidFill>
                          <a:latin typeface="+mn-lt"/>
                          <a:ea typeface="+mn-ea"/>
                          <a:cs typeface="+mn-cs"/>
                        </a:rPr>
                        <a:t>  E</a:t>
                      </a:r>
                      <a:r>
                        <a:rPr lang="en-US" sz="2000" kern="1200" dirty="0">
                          <a:solidFill>
                            <a:schemeClr val="dk1"/>
                          </a:solidFill>
                          <a:latin typeface="+mn-lt"/>
                          <a:ea typeface="+mn-ea"/>
                          <a:cs typeface="+mn-cs"/>
                        </a:rPr>
                        <a:t>nsure whether any goods removed to job worker on or before 01.04.2017 are received back and proper records are required to maintain to establish that such goods are received back within prescribed period (</a:t>
                      </a:r>
                      <a:r>
                        <a:rPr lang="en-US" sz="2000" b="1" kern="1200" dirty="0">
                          <a:solidFill>
                            <a:schemeClr val="dk1"/>
                          </a:solidFill>
                          <a:latin typeface="+mn-lt"/>
                          <a:ea typeface="+mn-ea"/>
                          <a:cs typeface="+mn-cs"/>
                        </a:rPr>
                        <a:t>90 days</a:t>
                      </a:r>
                      <a:r>
                        <a:rPr lang="en-US" sz="2000" kern="1200" dirty="0">
                          <a:solidFill>
                            <a:schemeClr val="dk1"/>
                          </a:solidFill>
                          <a:latin typeface="+mn-lt"/>
                          <a:ea typeface="+mn-ea"/>
                          <a:cs typeface="+mn-cs"/>
                        </a:rPr>
                        <a:t> in case of WBVAT) otherwise ITC may be required to be reversed.</a:t>
                      </a:r>
                    </a:p>
                  </a:txBody>
                  <a:tcPr/>
                </a:tc>
                <a:tc>
                  <a:txBody>
                    <a:bodyPr/>
                    <a:lstStyle/>
                    <a:p>
                      <a:pPr lvl="0" algn="just">
                        <a:buFont typeface="Wingdings" pitchFamily="2" charset="2"/>
                        <a:buChar char="q"/>
                      </a:pPr>
                      <a:r>
                        <a:rPr lang="en-US" sz="2000" kern="1200" dirty="0">
                          <a:solidFill>
                            <a:schemeClr val="dk1"/>
                          </a:solidFill>
                          <a:latin typeface="+mn-lt"/>
                          <a:ea typeface="+mn-ea"/>
                          <a:cs typeface="+mn-cs"/>
                        </a:rPr>
                        <a:t>  SGST – Such goods are required to be returned with 6 months from 01.07.2017 to avoid tax on return supply from the job worker. </a:t>
                      </a:r>
                    </a:p>
                  </a:txBody>
                  <a:tcPr/>
                </a:tc>
                <a:extLst>
                  <a:ext uri="{0D108BD9-81ED-4DB2-BD59-A6C34878D82A}">
                    <a16:rowId xmlns:a16="http://schemas.microsoft.com/office/drawing/2014/main" val="10002"/>
                  </a:ext>
                </a:extLst>
              </a:tr>
            </a:tbl>
          </a:graphicData>
        </a:graphic>
      </p:graphicFrame>
      <p:sp>
        <p:nvSpPr>
          <p:cNvPr id="5" name="TextBox 4"/>
          <p:cNvSpPr txBox="1"/>
          <p:nvPr/>
        </p:nvSpPr>
        <p:spPr>
          <a:xfrm>
            <a:off x="609600" y="1143000"/>
            <a:ext cx="7772400" cy="584775"/>
          </a:xfrm>
          <a:prstGeom prst="rect">
            <a:avLst/>
          </a:prstGeom>
          <a:noFill/>
        </p:spPr>
        <p:txBody>
          <a:bodyPr wrap="square" rtlCol="0">
            <a:spAutoFit/>
          </a:bodyPr>
          <a:lstStyle/>
          <a:p>
            <a:pPr algn="r"/>
            <a:r>
              <a:rPr lang="en-US" sz="3200" b="1" dirty="0">
                <a:latin typeface="+mj-lt"/>
                <a:ea typeface="+mj-ea"/>
                <a:cs typeface="+mj-cs"/>
              </a:rPr>
              <a:t>Cont...</a:t>
            </a:r>
          </a:p>
        </p:txBody>
      </p:sp>
      <p:sp>
        <p:nvSpPr>
          <p:cNvPr id="2" name="Footer Placeholder 1"/>
          <p:cNvSpPr>
            <a:spLocks noGrp="1"/>
          </p:cNvSpPr>
          <p:nvPr>
            <p:ph type="ftr" sz="quarter" idx="11"/>
          </p:nvPr>
        </p:nvSpPr>
        <p:spPr/>
        <p:txBody>
          <a:bodyPr/>
          <a:lstStyle/>
          <a:p>
            <a:r>
              <a:rPr lang="en-US"/>
              <a:t>© Indirect Taxes Committee, ICAI</a:t>
            </a:r>
          </a:p>
        </p:txBody>
      </p:sp>
      <p:sp>
        <p:nvSpPr>
          <p:cNvPr id="3" name="Slide Number Placeholder 2"/>
          <p:cNvSpPr>
            <a:spLocks noGrp="1"/>
          </p:cNvSpPr>
          <p:nvPr>
            <p:ph type="sldNum" sz="quarter" idx="12"/>
          </p:nvPr>
        </p:nvSpPr>
        <p:spPr/>
        <p:txBody>
          <a:bodyPr/>
          <a:lstStyle/>
          <a:p>
            <a:fld id="{B6F15528-21DE-4FAA-801E-634DDDAF4B2B}" type="slidenum">
              <a:rPr lang="en-US" smtClean="0"/>
              <a:pPr/>
              <a:t>18</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Bottom)">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90600"/>
            <a:ext cx="8229600" cy="990600"/>
          </a:xfrm>
        </p:spPr>
        <p:txBody>
          <a:bodyPr>
            <a:noAutofit/>
          </a:bodyPr>
          <a:lstStyle/>
          <a:p>
            <a:pPr algn="just"/>
            <a:r>
              <a:rPr lang="en-US" sz="3200" b="1" dirty="0">
                <a:latin typeface="+mn-lt"/>
                <a:ea typeface="+mn-ea"/>
                <a:cs typeface="+mn-cs"/>
              </a:rPr>
              <a:t>Issue 4: Taxability of goods/ services in certain cases [Ref: Sec 188 – 189] </a:t>
            </a:r>
          </a:p>
        </p:txBody>
      </p:sp>
      <p:graphicFrame>
        <p:nvGraphicFramePr>
          <p:cNvPr id="4" name="Content Placeholder 3"/>
          <p:cNvGraphicFramePr>
            <a:graphicFrameLocks noGrp="1"/>
          </p:cNvGraphicFramePr>
          <p:nvPr>
            <p:ph idx="1"/>
          </p:nvPr>
        </p:nvGraphicFramePr>
        <p:xfrm>
          <a:off x="457200" y="2285999"/>
          <a:ext cx="8229600" cy="3819898"/>
        </p:xfrm>
        <a:graphic>
          <a:graphicData uri="http://schemas.openxmlformats.org/drawingml/2006/table">
            <a:tbl>
              <a:tblPr firstRow="1" bandRow="1">
                <a:tableStyleId>{5C22544A-7EE6-4342-B048-85BDC9FD1C3A}</a:tableStyleId>
              </a:tblPr>
              <a:tblGrid>
                <a:gridCol w="24384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492629">
                <a:tc gridSpan="3">
                  <a:txBody>
                    <a:bodyPr/>
                    <a:lstStyle/>
                    <a:p>
                      <a:pPr algn="ctr"/>
                      <a:r>
                        <a:rPr lang="en-US" sz="2000" b="1" dirty="0"/>
                        <a:t>Point</a:t>
                      </a:r>
                      <a:r>
                        <a:rPr lang="en-US" sz="2000" b="1" baseline="0" dirty="0"/>
                        <a:t> Of Taxation</a:t>
                      </a:r>
                      <a:endParaRPr lang="en-US" sz="2000" b="1"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0000"/>
                  </a:ext>
                </a:extLst>
              </a:tr>
              <a:tr h="492629">
                <a:tc>
                  <a:txBody>
                    <a:bodyPr/>
                    <a:lstStyle/>
                    <a:p>
                      <a:r>
                        <a:rPr lang="en-US" sz="2000" b="1" dirty="0"/>
                        <a:t>Central Excise</a:t>
                      </a:r>
                    </a:p>
                  </a:txBody>
                  <a:tcPr/>
                </a:tc>
                <a:tc>
                  <a:txBody>
                    <a:bodyPr/>
                    <a:lstStyle/>
                    <a:p>
                      <a:r>
                        <a:rPr lang="en-US" sz="2000" b="1" dirty="0"/>
                        <a:t>Service tax</a:t>
                      </a:r>
                    </a:p>
                  </a:txBody>
                  <a:tcPr/>
                </a:tc>
                <a:tc>
                  <a:txBody>
                    <a:bodyPr/>
                    <a:lstStyle/>
                    <a:p>
                      <a:r>
                        <a:rPr lang="en-US" sz="2000" b="1" dirty="0"/>
                        <a:t>WB VAT</a:t>
                      </a:r>
                    </a:p>
                  </a:txBody>
                  <a:tcPr/>
                </a:tc>
                <a:extLst>
                  <a:ext uri="{0D108BD9-81ED-4DB2-BD59-A6C34878D82A}">
                    <a16:rowId xmlns:a16="http://schemas.microsoft.com/office/drawing/2014/main" val="10001"/>
                  </a:ext>
                </a:extLst>
              </a:tr>
              <a:tr h="2672343">
                <a:tc>
                  <a:txBody>
                    <a:bodyPr/>
                    <a:lstStyle/>
                    <a:p>
                      <a:pPr algn="just"/>
                      <a:r>
                        <a:rPr lang="en-US" sz="2000" kern="1200" dirty="0">
                          <a:solidFill>
                            <a:schemeClr val="dk1"/>
                          </a:solidFill>
                          <a:latin typeface="+mn-lt"/>
                          <a:ea typeface="+mn-ea"/>
                          <a:cs typeface="+mn-cs"/>
                        </a:rPr>
                        <a:t>Levy is on manufacture but POT on removal</a:t>
                      </a:r>
                      <a:endParaRPr lang="en-US" sz="2000" dirty="0"/>
                    </a:p>
                  </a:txBody>
                  <a:tcPr/>
                </a:tc>
                <a:tc>
                  <a:txBody>
                    <a:bodyPr/>
                    <a:lstStyle/>
                    <a:p>
                      <a:pPr algn="just"/>
                      <a:r>
                        <a:rPr lang="en-US" sz="2000" kern="1200" dirty="0">
                          <a:solidFill>
                            <a:schemeClr val="dk1"/>
                          </a:solidFill>
                          <a:latin typeface="+mn-lt"/>
                          <a:ea typeface="+mn-ea"/>
                          <a:cs typeface="+mn-cs"/>
                        </a:rPr>
                        <a:t>Levy is on provision of service, POT earlier of the following</a:t>
                      </a:r>
                    </a:p>
                    <a:p>
                      <a:pPr lvl="0" algn="just">
                        <a:buFont typeface="Arial" pitchFamily="34" charset="0"/>
                        <a:buChar char="•"/>
                      </a:pPr>
                      <a:r>
                        <a:rPr lang="en-US" sz="2000" kern="1200" dirty="0">
                          <a:solidFill>
                            <a:schemeClr val="dk1"/>
                          </a:solidFill>
                          <a:latin typeface="+mn-lt"/>
                          <a:ea typeface="+mn-ea"/>
                          <a:cs typeface="+mn-cs"/>
                        </a:rPr>
                        <a:t> Date of invoice (provided invoice issued within 30 days of completion of service),</a:t>
                      </a:r>
                    </a:p>
                    <a:p>
                      <a:pPr lvl="0" algn="just">
                        <a:buFont typeface="Arial" pitchFamily="34" charset="0"/>
                        <a:buChar char="•"/>
                      </a:pPr>
                      <a:r>
                        <a:rPr lang="en-US" sz="2000" kern="1200" dirty="0">
                          <a:solidFill>
                            <a:schemeClr val="dk1"/>
                          </a:solidFill>
                          <a:latin typeface="+mn-lt"/>
                          <a:ea typeface="+mn-ea"/>
                          <a:cs typeface="+mn-cs"/>
                        </a:rPr>
                        <a:t> Date of payment,</a:t>
                      </a:r>
                    </a:p>
                    <a:p>
                      <a:pPr algn="just"/>
                      <a:endParaRPr lang="en-US" sz="2000" dirty="0"/>
                    </a:p>
                  </a:txBody>
                  <a:tcPr/>
                </a:tc>
                <a:tc>
                  <a:txBody>
                    <a:bodyPr/>
                    <a:lstStyle/>
                    <a:p>
                      <a:pPr algn="just"/>
                      <a:r>
                        <a:rPr lang="en-US" sz="2000" kern="1200" dirty="0">
                          <a:solidFill>
                            <a:schemeClr val="dk1"/>
                          </a:solidFill>
                          <a:latin typeface="+mn-lt"/>
                          <a:ea typeface="+mn-ea"/>
                          <a:cs typeface="+mn-cs"/>
                        </a:rPr>
                        <a:t>Levy is on sale</a:t>
                      </a:r>
                      <a:endParaRPr lang="en-US" sz="2000" dirty="0"/>
                    </a:p>
                  </a:txBody>
                  <a:tcPr/>
                </a:tc>
                <a:extLst>
                  <a:ext uri="{0D108BD9-81ED-4DB2-BD59-A6C34878D82A}">
                    <a16:rowId xmlns:a16="http://schemas.microsoft.com/office/drawing/2014/main" val="10002"/>
                  </a:ext>
                </a:extLst>
              </a:tr>
            </a:tbl>
          </a:graphicData>
        </a:graphic>
      </p:graphicFrame>
      <p:sp>
        <p:nvSpPr>
          <p:cNvPr id="3" name="Footer Placeholder 2"/>
          <p:cNvSpPr>
            <a:spLocks noGrp="1"/>
          </p:cNvSpPr>
          <p:nvPr>
            <p:ph type="ftr" sz="quarter" idx="11"/>
          </p:nvPr>
        </p:nvSpPr>
        <p:spPr/>
        <p:txBody>
          <a:bodyPr/>
          <a:lstStyle/>
          <a:p>
            <a:r>
              <a:rPr lang="en-US"/>
              <a:t>© Indirect Taxes Committee, ICAI</a:t>
            </a:r>
          </a:p>
        </p:txBody>
      </p:sp>
      <p:sp>
        <p:nvSpPr>
          <p:cNvPr id="5" name="Slide Number Placeholder 4"/>
          <p:cNvSpPr>
            <a:spLocks noGrp="1"/>
          </p:cNvSpPr>
          <p:nvPr>
            <p:ph type="sldNum" sz="quarter" idx="12"/>
          </p:nvPr>
        </p:nvSpPr>
        <p:spPr/>
        <p:txBody>
          <a:bodyPr/>
          <a:lstStyle/>
          <a:p>
            <a:fld id="{B6F15528-21DE-4FAA-801E-634DDDAF4B2B}" type="slidenum">
              <a:rPr lang="en-US" smtClean="0"/>
              <a:pPr/>
              <a:t>19</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2" presetClass="entr" presetSubtype="4"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slide(fromBottom)">
                                      <p:cBhvr>
                                        <p:cTn id="13"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1447800"/>
          <a:ext cx="8229600" cy="434340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35673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Central Excise</a:t>
                      </a:r>
                    </a:p>
                  </a:txBody>
                  <a:tcPr/>
                </a:tc>
                <a:tc>
                  <a:txBody>
                    <a:bodyPr/>
                    <a:lstStyle/>
                    <a:p>
                      <a:pPr marL="0" marR="0" indent="0" algn="ctr">
                        <a:lnSpc>
                          <a:spcPct val="150000"/>
                        </a:lnSpc>
                        <a:spcBef>
                          <a:spcPts val="0"/>
                        </a:spcBef>
                        <a:spcAft>
                          <a:spcPts val="0"/>
                        </a:spcAft>
                      </a:pPr>
                      <a:r>
                        <a:rPr lang="en-US" sz="1800" b="1" kern="1200" dirty="0">
                          <a:solidFill>
                            <a:schemeClr val="lt1"/>
                          </a:solidFill>
                          <a:latin typeface="+mn-lt"/>
                          <a:ea typeface="+mn-ea"/>
                          <a:cs typeface="+mn-cs"/>
                        </a:rPr>
                        <a:t>Service Tax</a:t>
                      </a:r>
                    </a:p>
                  </a:txBody>
                  <a:tcPr marL="68580" marR="68580" marT="0" marB="0"/>
                </a:tc>
                <a:tc>
                  <a:txBody>
                    <a:bodyPr/>
                    <a:lstStyle/>
                    <a:p>
                      <a:pPr algn="ctr"/>
                      <a:r>
                        <a:rPr lang="en-US" sz="1800" b="1" kern="1200" dirty="0">
                          <a:solidFill>
                            <a:schemeClr val="lt1"/>
                          </a:solidFill>
                          <a:latin typeface="+mn-lt"/>
                          <a:ea typeface="+mn-ea"/>
                          <a:cs typeface="+mn-cs"/>
                        </a:rPr>
                        <a:t>WB VAT</a:t>
                      </a:r>
                      <a:endParaRPr lang="en-US" dirty="0"/>
                    </a:p>
                  </a:txBody>
                  <a:tcPr/>
                </a:tc>
                <a:extLst>
                  <a:ext uri="{0D108BD9-81ED-4DB2-BD59-A6C34878D82A}">
                    <a16:rowId xmlns:a16="http://schemas.microsoft.com/office/drawing/2014/main" val="10000"/>
                  </a:ext>
                </a:extLst>
              </a:tr>
              <a:tr h="3782336">
                <a:tc>
                  <a:txBody>
                    <a:bodyPr/>
                    <a:lstStyle/>
                    <a:p>
                      <a:pPr marL="0" marR="0" lvl="0" indent="0" algn="just" defTabSz="914400" rtl="0" eaLnBrk="1" fontAlgn="auto" latinLnBrk="0" hangingPunct="1">
                        <a:lnSpc>
                          <a:spcPct val="100000"/>
                        </a:lnSpc>
                        <a:spcBef>
                          <a:spcPts val="0"/>
                        </a:spcBef>
                        <a:spcAft>
                          <a:spcPts val="0"/>
                        </a:spcAft>
                        <a:buClrTx/>
                        <a:buSzTx/>
                        <a:buFont typeface="Wingdings" pitchFamily="2" charset="2"/>
                        <a:buChar char="q"/>
                        <a:tabLst/>
                        <a:defRPr/>
                      </a:pPr>
                      <a:r>
                        <a:rPr lang="en-US" sz="1800" dirty="0"/>
                        <a:t>Ensure all removals are shown in the last return i.e. removals made till 30.06.2017</a:t>
                      </a:r>
                    </a:p>
                  </a:txBody>
                  <a:tcPr/>
                </a:tc>
                <a:tc>
                  <a:txBody>
                    <a:bodyPr/>
                    <a:lstStyle/>
                    <a:p>
                      <a:pPr lvl="0" algn="just">
                        <a:buFont typeface="Wingdings" pitchFamily="2" charset="2"/>
                        <a:buChar char="q"/>
                      </a:pPr>
                      <a:r>
                        <a:rPr lang="en-US" sz="1800" kern="1200" dirty="0">
                          <a:solidFill>
                            <a:schemeClr val="dk1"/>
                          </a:solidFill>
                          <a:latin typeface="+mn-lt"/>
                          <a:ea typeface="+mn-ea"/>
                          <a:cs typeface="+mn-cs"/>
                        </a:rPr>
                        <a:t>Ensure all the invoices are issued in respect of completed services within 30.06.2017 and reflected in the return</a:t>
                      </a:r>
                    </a:p>
                    <a:p>
                      <a:pPr lvl="0" algn="just">
                        <a:buFont typeface="Wingdings" pitchFamily="2" charset="2"/>
                        <a:buChar char="q"/>
                      </a:pPr>
                      <a:r>
                        <a:rPr lang="en-US" sz="1800" kern="1200" dirty="0">
                          <a:solidFill>
                            <a:schemeClr val="dk1"/>
                          </a:solidFill>
                          <a:latin typeface="+mn-lt"/>
                          <a:ea typeface="+mn-ea"/>
                          <a:cs typeface="+mn-cs"/>
                        </a:rPr>
                        <a:t>Ensure service tax on the advance amount is also paid and properly reflected in the return,</a:t>
                      </a:r>
                    </a:p>
                    <a:p>
                      <a:pPr algn="just">
                        <a:buFont typeface="Wingdings" pitchFamily="2" charset="2"/>
                        <a:buChar char="q"/>
                      </a:pPr>
                      <a:r>
                        <a:rPr lang="en-US" sz="1800" kern="1200" dirty="0">
                          <a:solidFill>
                            <a:schemeClr val="dk1"/>
                          </a:solidFill>
                          <a:latin typeface="+mn-lt"/>
                          <a:ea typeface="+mn-ea"/>
                          <a:cs typeface="+mn-cs"/>
                        </a:rPr>
                        <a:t> Preserve proper documents specifically in respect of advance receipts to avoid demand on the same again in GST regime.</a:t>
                      </a:r>
                      <a:endParaRPr lang="en-US" sz="1800" dirty="0"/>
                    </a:p>
                  </a:txBody>
                  <a:tcPr/>
                </a:tc>
                <a:tc>
                  <a:txBody>
                    <a:bodyPr/>
                    <a:lstStyle/>
                    <a:p>
                      <a:pPr algn="just">
                        <a:buFont typeface="Wingdings" pitchFamily="2" charset="2"/>
                        <a:buChar char="q"/>
                      </a:pPr>
                      <a:r>
                        <a:rPr lang="en-US" sz="1800" kern="1200" dirty="0">
                          <a:solidFill>
                            <a:schemeClr val="dk1"/>
                          </a:solidFill>
                          <a:latin typeface="+mn-lt"/>
                          <a:ea typeface="+mn-ea"/>
                          <a:cs typeface="+mn-cs"/>
                        </a:rPr>
                        <a:t> VAT is payable on sales – if any goods are simply delivered to recipient on or after 01.07.2017 against which risk and reward has already been transferred within 30.06.2017, then such sales should be disclosed in relevant return</a:t>
                      </a:r>
                      <a:endParaRPr lang="en-US" sz="1800" dirty="0"/>
                    </a:p>
                  </a:txBody>
                  <a:tcPr/>
                </a:tc>
                <a:extLst>
                  <a:ext uri="{0D108BD9-81ED-4DB2-BD59-A6C34878D82A}">
                    <a16:rowId xmlns:a16="http://schemas.microsoft.com/office/drawing/2014/main" val="10001"/>
                  </a:ext>
                </a:extLst>
              </a:tr>
            </a:tbl>
          </a:graphicData>
        </a:graphic>
      </p:graphicFrame>
      <p:sp>
        <p:nvSpPr>
          <p:cNvPr id="5" name="TextBox 4"/>
          <p:cNvSpPr txBox="1"/>
          <p:nvPr/>
        </p:nvSpPr>
        <p:spPr>
          <a:xfrm>
            <a:off x="457200" y="914400"/>
            <a:ext cx="8229600" cy="584775"/>
          </a:xfrm>
          <a:prstGeom prst="rect">
            <a:avLst/>
          </a:prstGeom>
          <a:noFill/>
        </p:spPr>
        <p:txBody>
          <a:bodyPr wrap="square" rtlCol="0">
            <a:spAutoFit/>
          </a:bodyPr>
          <a:lstStyle/>
          <a:p>
            <a:pPr algn="r"/>
            <a:r>
              <a:rPr lang="en-US" sz="3200" b="1" dirty="0">
                <a:latin typeface="+mj-lt"/>
                <a:ea typeface="+mj-ea"/>
                <a:cs typeface="+mj-cs"/>
              </a:rPr>
              <a:t>Cont...</a:t>
            </a:r>
          </a:p>
        </p:txBody>
      </p:sp>
      <p:sp>
        <p:nvSpPr>
          <p:cNvPr id="2" name="Footer Placeholder 1"/>
          <p:cNvSpPr>
            <a:spLocks noGrp="1"/>
          </p:cNvSpPr>
          <p:nvPr>
            <p:ph type="ftr" sz="quarter" idx="11"/>
          </p:nvPr>
        </p:nvSpPr>
        <p:spPr/>
        <p:txBody>
          <a:bodyPr/>
          <a:lstStyle/>
          <a:p>
            <a:r>
              <a:rPr lang="en-US"/>
              <a:t>© Indirect Taxes Committee, ICAI</a:t>
            </a:r>
          </a:p>
        </p:txBody>
      </p:sp>
      <p:sp>
        <p:nvSpPr>
          <p:cNvPr id="3" name="Slide Number Placeholder 2"/>
          <p:cNvSpPr>
            <a:spLocks noGrp="1"/>
          </p:cNvSpPr>
          <p:nvPr>
            <p:ph type="sldNum" sz="quarter" idx="12"/>
          </p:nvPr>
        </p:nvSpPr>
        <p:spPr/>
        <p:txBody>
          <a:bodyPr/>
          <a:lstStyle/>
          <a:p>
            <a:fld id="{B6F15528-21DE-4FAA-801E-634DDDAF4B2B}" type="slidenum">
              <a:rPr lang="en-US" smtClean="0"/>
              <a:pPr/>
              <a:t>20</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Bottom)">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04800" y="762000"/>
          <a:ext cx="8229601" cy="5320665"/>
        </p:xfrm>
        <a:graphic>
          <a:graphicData uri="http://schemas.openxmlformats.org/drawingml/2006/table">
            <a:tbl>
              <a:tblPr/>
              <a:tblGrid>
                <a:gridCol w="1177911">
                  <a:extLst>
                    <a:ext uri="{9D8B030D-6E8A-4147-A177-3AD203B41FA5}">
                      <a16:colId xmlns:a16="http://schemas.microsoft.com/office/drawing/2014/main" val="20000"/>
                    </a:ext>
                  </a:extLst>
                </a:gridCol>
                <a:gridCol w="1177911">
                  <a:extLst>
                    <a:ext uri="{9D8B030D-6E8A-4147-A177-3AD203B41FA5}">
                      <a16:colId xmlns:a16="http://schemas.microsoft.com/office/drawing/2014/main" val="20001"/>
                    </a:ext>
                  </a:extLst>
                </a:gridCol>
                <a:gridCol w="2019275">
                  <a:extLst>
                    <a:ext uri="{9D8B030D-6E8A-4147-A177-3AD203B41FA5}">
                      <a16:colId xmlns:a16="http://schemas.microsoft.com/office/drawing/2014/main" val="20002"/>
                    </a:ext>
                  </a:extLst>
                </a:gridCol>
                <a:gridCol w="1498682">
                  <a:extLst>
                    <a:ext uri="{9D8B030D-6E8A-4147-A177-3AD203B41FA5}">
                      <a16:colId xmlns:a16="http://schemas.microsoft.com/office/drawing/2014/main" val="20003"/>
                    </a:ext>
                  </a:extLst>
                </a:gridCol>
                <a:gridCol w="1177911">
                  <a:extLst>
                    <a:ext uri="{9D8B030D-6E8A-4147-A177-3AD203B41FA5}">
                      <a16:colId xmlns:a16="http://schemas.microsoft.com/office/drawing/2014/main" val="20004"/>
                    </a:ext>
                  </a:extLst>
                </a:gridCol>
                <a:gridCol w="1177911">
                  <a:extLst>
                    <a:ext uri="{9D8B030D-6E8A-4147-A177-3AD203B41FA5}">
                      <a16:colId xmlns:a16="http://schemas.microsoft.com/office/drawing/2014/main" val="20005"/>
                    </a:ext>
                  </a:extLst>
                </a:gridCol>
              </a:tblGrid>
              <a:tr h="249736">
                <a:tc rowSpan="21">
                  <a:txBody>
                    <a:bodyPr/>
                    <a:lstStyle/>
                    <a:p>
                      <a:pPr algn="ctr" fontAlgn="ctr"/>
                      <a:r>
                        <a:rPr lang="en-US" sz="3200" b="1" i="0" u="none" strike="noStrike" dirty="0">
                          <a:solidFill>
                            <a:schemeClr val="accent1">
                              <a:lumMod val="50000"/>
                            </a:schemeClr>
                          </a:solidFill>
                          <a:latin typeface="Arial" pitchFamily="34" charset="0"/>
                          <a:cs typeface="Arial" pitchFamily="34" charset="0"/>
                        </a:rPr>
                        <a:t>Inward Supply of Goods</a:t>
                      </a:r>
                    </a:p>
                  </a:txBody>
                  <a:tcPr marL="9525" marR="9525" marT="95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rowSpan="3">
                  <a:txBody>
                    <a:bodyPr/>
                    <a:lstStyle/>
                    <a:p>
                      <a:pPr algn="ctr" fontAlgn="b"/>
                      <a:r>
                        <a:rPr lang="en-US" sz="1600" b="1" i="0" u="none" strike="noStrike" dirty="0">
                          <a:solidFill>
                            <a:srgbClr val="000000"/>
                          </a:solidFill>
                          <a:latin typeface="Arial" pitchFamily="34" charset="0"/>
                          <a:cs typeface="Arial" pitchFamily="34" charset="0"/>
                        </a:rPr>
                        <a:t>Local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a:txBody>
                    <a:bodyPr/>
                    <a:lstStyle/>
                    <a:p>
                      <a:pPr algn="ctr" fontAlgn="b"/>
                      <a:r>
                        <a:rPr lang="en-US" sz="1600" b="1" i="0" u="none" strike="noStrike" dirty="0">
                          <a:solidFill>
                            <a:srgbClr val="000000"/>
                          </a:solidFill>
                          <a:latin typeface="Arial" pitchFamily="34" charset="0"/>
                          <a:cs typeface="Arial" pitchFamily="34" charset="0"/>
                        </a:rPr>
                        <a:t>Purchase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a:txBody>
                    <a:bodyPr/>
                    <a:lstStyle/>
                    <a:p>
                      <a:pPr algn="ctr" fontAlgn="b"/>
                      <a:r>
                        <a:rPr lang="en-US" sz="1600" b="1" i="0" u="none" strike="noStrike" dirty="0">
                          <a:solidFill>
                            <a:srgbClr val="000000"/>
                          </a:solidFill>
                          <a:latin typeface="Arial" pitchFamily="34" charset="0"/>
                          <a:cs typeface="Arial" pitchFamily="34" charset="0"/>
                        </a:rPr>
                        <a:t>From a RTP</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a:txBody>
                    <a:bodyPr/>
                    <a:lstStyle/>
                    <a:p>
                      <a:pPr algn="ctr" fontAlgn="b"/>
                      <a:r>
                        <a:rPr lang="en-US" sz="1600" b="1" i="0" u="none" strike="noStrike" dirty="0">
                          <a:solidFill>
                            <a:srgbClr val="000000"/>
                          </a:solidFill>
                          <a:latin typeface="Arial" pitchFamily="34" charset="0"/>
                          <a:cs typeface="Arial" pitchFamily="34" charset="0"/>
                        </a:rPr>
                        <a:t>CGST/SGST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FF0000"/>
                          </a:solidFill>
                          <a:latin typeface="Arial" pitchFamily="34" charset="0"/>
                          <a:cs typeface="Arial" pitchFamily="34" charset="0"/>
                        </a:rPr>
                        <a:t>Inputs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49736">
                <a:tc vMerge="1">
                  <a:txBody>
                    <a:bodyPr/>
                    <a:lstStyle/>
                    <a:p>
                      <a:endParaRPr lang="en-US"/>
                    </a:p>
                  </a:txBody>
                  <a:tcPr/>
                </a:tc>
                <a:tc vMerge="1">
                  <a:txBody>
                    <a:bodyPr/>
                    <a:lstStyle/>
                    <a:p>
                      <a:pPr algn="ctr" fontAlgn="b"/>
                      <a:endParaRPr lang="en-US" sz="1600" b="1" i="0" u="none" strike="noStrike" dirty="0">
                        <a:solidFill>
                          <a:srgbClr val="000000"/>
                        </a:solidFill>
                        <a:latin typeface="Arial" pitchFamily="34" charset="0"/>
                        <a:cs typeface="Arial"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vMerge="1">
                  <a:txBody>
                    <a:bodyPr/>
                    <a:lstStyle/>
                    <a:p>
                      <a:pPr algn="ctr" fontAlgn="b"/>
                      <a:endParaRPr lang="en-US" sz="1600" b="1" i="0" u="none" strike="noStrike" dirty="0">
                        <a:solidFill>
                          <a:srgbClr val="000000"/>
                        </a:solidFill>
                        <a:latin typeface="Arial" pitchFamily="34" charset="0"/>
                        <a:cs typeface="Arial"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vMerge="1">
                  <a:txBody>
                    <a:bodyPr/>
                    <a:lstStyle/>
                    <a:p>
                      <a:pPr algn="ctr" fontAlgn="b"/>
                      <a:endParaRPr lang="en-US" sz="1600" b="1" i="0" u="none" strike="noStrike" dirty="0">
                        <a:solidFill>
                          <a:srgbClr val="000000"/>
                        </a:solidFill>
                        <a:latin typeface="Arial" pitchFamily="34" charset="0"/>
                        <a:cs typeface="Arial"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vMerge="1">
                  <a:txBody>
                    <a:bodyPr/>
                    <a:lstStyle/>
                    <a:p>
                      <a:pPr algn="ctr" fontAlgn="b"/>
                      <a:endParaRPr lang="en-US" sz="1600" b="1" i="0" u="none" strike="noStrike" dirty="0">
                        <a:solidFill>
                          <a:srgbClr val="000000"/>
                        </a:solidFill>
                        <a:latin typeface="Arial" pitchFamily="34" charset="0"/>
                        <a:cs typeface="Arial"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algn="ctr" fontAlgn="b"/>
                      <a:r>
                        <a:rPr lang="en-US" sz="1600" b="1" i="0" u="none" strike="noStrike" dirty="0">
                          <a:solidFill>
                            <a:srgbClr val="00B050"/>
                          </a:solidFill>
                          <a:latin typeface="Arial" pitchFamily="34" charset="0"/>
                          <a:cs typeface="Arial" pitchFamily="34" charset="0"/>
                        </a:rPr>
                        <a:t>CG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extLst>
                  <a:ext uri="{0D108BD9-81ED-4DB2-BD59-A6C34878D82A}">
                    <a16:rowId xmlns:a16="http://schemas.microsoft.com/office/drawing/2014/main" val="10001"/>
                  </a:ext>
                </a:extLst>
              </a:tr>
              <a:tr h="249736">
                <a:tc vMerge="1">
                  <a:txBody>
                    <a:bodyPr/>
                    <a:lstStyle/>
                    <a:p>
                      <a:endParaRPr lang="en-US"/>
                    </a:p>
                  </a:txBody>
                  <a:tcPr/>
                </a:tc>
                <a:tc vMerge="1">
                  <a:txBody>
                    <a:bodyPr/>
                    <a:lstStyle/>
                    <a:p>
                      <a:pPr algn="ctr" fontAlgn="b"/>
                      <a:endParaRPr lang="en-US" sz="1600" b="1" i="0" u="none" strike="noStrike" dirty="0">
                        <a:solidFill>
                          <a:srgbClr val="000000"/>
                        </a:solidFill>
                        <a:latin typeface="Arial" pitchFamily="34" charset="0"/>
                        <a:cs typeface="Arial"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pPr algn="ctr" fontAlgn="b"/>
                      <a:endParaRPr lang="en-US" sz="1600" b="1" i="0" u="none" strike="noStrike" dirty="0">
                        <a:solidFill>
                          <a:srgbClr val="000000"/>
                        </a:solidFill>
                        <a:latin typeface="Arial" pitchFamily="34" charset="0"/>
                        <a:cs typeface="Arial"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pPr algn="ctr" fontAlgn="b"/>
                      <a:endParaRPr lang="en-US" sz="1600" b="1" i="0" u="none" strike="noStrike" dirty="0">
                        <a:solidFill>
                          <a:srgbClr val="000000"/>
                        </a:solidFill>
                        <a:latin typeface="Arial" pitchFamily="34" charset="0"/>
                        <a:cs typeface="Arial"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pPr algn="ctr" fontAlgn="b"/>
                      <a:endParaRPr lang="en-US" sz="1600" b="1" i="0" u="none" strike="noStrike" dirty="0">
                        <a:solidFill>
                          <a:srgbClr val="000000"/>
                        </a:solidFill>
                        <a:latin typeface="Arial" pitchFamily="34" charset="0"/>
                        <a:cs typeface="Arial"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C00000"/>
                          </a:solidFill>
                          <a:latin typeface="Arial" pitchFamily="34" charset="0"/>
                          <a:cs typeface="Arial" pitchFamily="34" charset="0"/>
                        </a:rPr>
                        <a:t>None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49736">
                <a:tc vMerge="1">
                  <a:txBody>
                    <a:bodyPr/>
                    <a:lstStyle/>
                    <a:p>
                      <a:endParaRPr lang="en-US"/>
                    </a:p>
                  </a:txBody>
                  <a:tcPr/>
                </a:tc>
                <a:tc>
                  <a:txBody>
                    <a:bodyPr/>
                    <a:lstStyle/>
                    <a:p>
                      <a:pPr algn="ctr" fontAlgn="b"/>
                      <a:r>
                        <a:rPr lang="en-US" sz="1600" b="1" i="0" u="none" strike="noStrike" dirty="0">
                          <a:solidFill>
                            <a:srgbClr val="000000"/>
                          </a:solidFill>
                          <a:latin typeface="Arial" pitchFamily="34" charset="0"/>
                          <a:cs typeface="Arial"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algn="ctr" fontAlgn="b"/>
                      <a:r>
                        <a:rPr lang="en-US" sz="1600" b="1" i="0" u="none" strike="noStrike" dirty="0">
                          <a:solidFill>
                            <a:srgbClr val="000000"/>
                          </a:solidFill>
                          <a:latin typeface="Arial" pitchFamily="34" charset="0"/>
                          <a:cs typeface="Arial"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algn="ctr" fontAlgn="b"/>
                      <a:r>
                        <a:rPr lang="en-US" sz="1600" b="1" i="0" u="none" strike="noStrike">
                          <a:solidFill>
                            <a:srgbClr val="000000"/>
                          </a:solidFill>
                          <a:latin typeface="Arial" pitchFamily="34" charset="0"/>
                          <a:cs typeface="Arial"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algn="ctr" fontAlgn="b"/>
                      <a:r>
                        <a:rPr lang="en-US" sz="1600" b="1" i="0" u="none" strike="noStrike" dirty="0">
                          <a:solidFill>
                            <a:srgbClr val="000000"/>
                          </a:solidFill>
                          <a:latin typeface="Arial" pitchFamily="34" charset="0"/>
                          <a:cs typeface="Arial"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algn="ctr" fontAlgn="b"/>
                      <a:r>
                        <a:rPr lang="en-US" sz="1600" b="1" i="0" u="none" strike="noStrike" dirty="0">
                          <a:solidFill>
                            <a:srgbClr val="000000"/>
                          </a:solidFill>
                          <a:latin typeface="Arial" pitchFamily="34" charset="0"/>
                          <a:cs typeface="Arial"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extLst>
                  <a:ext uri="{0D108BD9-81ED-4DB2-BD59-A6C34878D82A}">
                    <a16:rowId xmlns:a16="http://schemas.microsoft.com/office/drawing/2014/main" val="10003"/>
                  </a:ext>
                </a:extLst>
              </a:tr>
              <a:tr h="249736">
                <a:tc vMerge="1">
                  <a:txBody>
                    <a:bodyPr/>
                    <a:lstStyle/>
                    <a:p>
                      <a:endParaRPr lang="en-US"/>
                    </a:p>
                  </a:txBody>
                  <a:tcPr/>
                </a:tc>
                <a:tc rowSpan="3">
                  <a:txBody>
                    <a:bodyPr/>
                    <a:lstStyle/>
                    <a:p>
                      <a:pPr algn="ctr" fontAlgn="b"/>
                      <a:r>
                        <a:rPr lang="en-US" sz="1600" b="1" i="0" u="none" strike="noStrike" dirty="0">
                          <a:solidFill>
                            <a:srgbClr val="000000"/>
                          </a:solidFill>
                          <a:latin typeface="Arial" pitchFamily="34" charset="0"/>
                          <a:cs typeface="Arial" pitchFamily="34" charset="0"/>
                        </a:rPr>
                        <a:t>Inter - state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a:txBody>
                    <a:bodyPr/>
                    <a:lstStyle/>
                    <a:p>
                      <a:pPr algn="ctr" fontAlgn="b"/>
                      <a:r>
                        <a:rPr lang="en-US" sz="1600" b="1" i="0" u="none" strike="noStrike" dirty="0">
                          <a:solidFill>
                            <a:srgbClr val="000000"/>
                          </a:solidFill>
                          <a:latin typeface="Arial" pitchFamily="34" charset="0"/>
                          <a:cs typeface="Arial" pitchFamily="34" charset="0"/>
                        </a:rPr>
                        <a:t>Purchase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a:txBody>
                    <a:bodyPr/>
                    <a:lstStyle/>
                    <a:p>
                      <a:pPr algn="ctr" fontAlgn="b"/>
                      <a:r>
                        <a:rPr lang="en-US" sz="1600" b="1" i="0" u="none" strike="noStrike" dirty="0">
                          <a:solidFill>
                            <a:srgbClr val="000000"/>
                          </a:solidFill>
                          <a:latin typeface="Arial" pitchFamily="34" charset="0"/>
                          <a:cs typeface="Arial"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a:txBody>
                    <a:bodyPr/>
                    <a:lstStyle/>
                    <a:p>
                      <a:pPr algn="ctr" fontAlgn="b"/>
                      <a:r>
                        <a:rPr lang="en-US" sz="1600" b="1" i="0" u="none" strike="noStrike" dirty="0">
                          <a:solidFill>
                            <a:srgbClr val="000000"/>
                          </a:solidFill>
                          <a:latin typeface="Arial" pitchFamily="34" charset="0"/>
                          <a:cs typeface="Arial" pitchFamily="34" charset="0"/>
                        </a:rPr>
                        <a:t>IGST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n-US" sz="1600" b="1" i="0" u="none" strike="noStrike" kern="1200" dirty="0">
                          <a:solidFill>
                            <a:srgbClr val="FF0000"/>
                          </a:solidFill>
                          <a:latin typeface="Arial" pitchFamily="34" charset="0"/>
                          <a:ea typeface="+mn-ea"/>
                          <a:cs typeface="Arial" pitchFamily="34" charset="0"/>
                        </a:rPr>
                        <a:t>Inputs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49736">
                <a:tc vMerge="1">
                  <a:txBody>
                    <a:bodyPr/>
                    <a:lstStyle/>
                    <a:p>
                      <a:endParaRPr lang="en-US"/>
                    </a:p>
                  </a:txBody>
                  <a:tcPr/>
                </a:tc>
                <a:tc vMerge="1">
                  <a:txBody>
                    <a:bodyPr/>
                    <a:lstStyle/>
                    <a:p>
                      <a:pPr algn="ctr" fontAlgn="b"/>
                      <a:endParaRPr lang="en-US" sz="1600" b="1" i="0" u="none" strike="noStrike" dirty="0">
                        <a:solidFill>
                          <a:srgbClr val="000000"/>
                        </a:solidFill>
                        <a:latin typeface="Arial" pitchFamily="34" charset="0"/>
                        <a:cs typeface="Arial"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vMerge="1">
                  <a:txBody>
                    <a:bodyPr/>
                    <a:lstStyle/>
                    <a:p>
                      <a:pPr algn="ctr" fontAlgn="b"/>
                      <a:endParaRPr lang="en-US" sz="1600" b="1" i="0" u="none" strike="noStrike" dirty="0">
                        <a:solidFill>
                          <a:srgbClr val="000000"/>
                        </a:solidFill>
                        <a:latin typeface="Arial" pitchFamily="34" charset="0"/>
                        <a:cs typeface="Arial"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vMerge="1">
                  <a:txBody>
                    <a:bodyPr/>
                    <a:lstStyle/>
                    <a:p>
                      <a:pPr algn="ctr" fontAlgn="b"/>
                      <a:endParaRPr lang="en-US" sz="1600" b="1" i="0" u="none" strike="noStrike" dirty="0">
                        <a:solidFill>
                          <a:srgbClr val="000000"/>
                        </a:solidFill>
                        <a:latin typeface="Arial" pitchFamily="34" charset="0"/>
                        <a:cs typeface="Arial"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vMerge="1">
                  <a:txBody>
                    <a:bodyPr/>
                    <a:lstStyle/>
                    <a:p>
                      <a:pPr algn="ctr" fontAlgn="b"/>
                      <a:endParaRPr lang="en-US" sz="1600" b="1" i="0" u="none" strike="noStrike" dirty="0">
                        <a:solidFill>
                          <a:srgbClr val="000000"/>
                        </a:solidFill>
                        <a:latin typeface="Arial" pitchFamily="34" charset="0"/>
                        <a:cs typeface="Arial"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marL="0" algn="ctr" defTabSz="914400" rtl="0" eaLnBrk="1" fontAlgn="b" latinLnBrk="0" hangingPunct="1"/>
                      <a:r>
                        <a:rPr lang="en-US" sz="1600" b="1" i="0" u="none" strike="noStrike" kern="1200" dirty="0">
                          <a:solidFill>
                            <a:srgbClr val="00B050"/>
                          </a:solidFill>
                          <a:latin typeface="Arial" pitchFamily="34" charset="0"/>
                          <a:ea typeface="+mn-ea"/>
                          <a:cs typeface="Arial" pitchFamily="34" charset="0"/>
                        </a:rPr>
                        <a:t>CG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extLst>
                  <a:ext uri="{0D108BD9-81ED-4DB2-BD59-A6C34878D82A}">
                    <a16:rowId xmlns:a16="http://schemas.microsoft.com/office/drawing/2014/main" val="10005"/>
                  </a:ext>
                </a:extLst>
              </a:tr>
              <a:tr h="249736">
                <a:tc vMerge="1">
                  <a:txBody>
                    <a:bodyPr/>
                    <a:lstStyle/>
                    <a:p>
                      <a:endParaRPr lang="en-US"/>
                    </a:p>
                  </a:txBody>
                  <a:tcPr/>
                </a:tc>
                <a:tc vMerge="1">
                  <a:txBody>
                    <a:bodyPr/>
                    <a:lstStyle/>
                    <a:p>
                      <a:pPr algn="ctr" fontAlgn="b"/>
                      <a:endParaRPr lang="en-US" sz="1600" b="1" i="0" u="none" strike="noStrike" dirty="0">
                        <a:solidFill>
                          <a:srgbClr val="000000"/>
                        </a:solidFill>
                        <a:latin typeface="Arial" pitchFamily="34" charset="0"/>
                        <a:cs typeface="Arial"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pPr algn="ctr" fontAlgn="b"/>
                      <a:endParaRPr lang="en-US" sz="1600" b="1" i="0" u="none" strike="noStrike" dirty="0">
                        <a:solidFill>
                          <a:srgbClr val="000000"/>
                        </a:solidFill>
                        <a:latin typeface="Arial" pitchFamily="34" charset="0"/>
                        <a:cs typeface="Arial"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pPr algn="ctr" fontAlgn="b"/>
                      <a:endParaRPr lang="en-US" sz="1600" b="1" i="0" u="none" strike="noStrike" dirty="0">
                        <a:solidFill>
                          <a:srgbClr val="000000"/>
                        </a:solidFill>
                        <a:latin typeface="Arial" pitchFamily="34" charset="0"/>
                        <a:cs typeface="Arial"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pPr algn="ctr" fontAlgn="b"/>
                      <a:endParaRPr lang="en-US" sz="1600" b="1" i="0" u="none" strike="noStrike" dirty="0">
                        <a:solidFill>
                          <a:srgbClr val="000000"/>
                        </a:solidFill>
                        <a:latin typeface="Arial" pitchFamily="34" charset="0"/>
                        <a:cs typeface="Arial"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n-US" sz="1600" b="1" i="0" u="none" strike="noStrike" kern="1200" dirty="0">
                          <a:solidFill>
                            <a:srgbClr val="C00000"/>
                          </a:solidFill>
                          <a:latin typeface="Arial" pitchFamily="34" charset="0"/>
                          <a:ea typeface="+mn-ea"/>
                          <a:cs typeface="Arial" pitchFamily="34" charset="0"/>
                        </a:rPr>
                        <a:t>None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249736">
                <a:tc vMerge="1">
                  <a:txBody>
                    <a:bodyPr/>
                    <a:lstStyle/>
                    <a:p>
                      <a:endParaRPr lang="en-US"/>
                    </a:p>
                  </a:txBody>
                  <a:tcPr/>
                </a:tc>
                <a:tc>
                  <a:txBody>
                    <a:bodyPr/>
                    <a:lstStyle/>
                    <a:p>
                      <a:pPr algn="ctr" fontAlgn="b"/>
                      <a:r>
                        <a:rPr lang="en-US" sz="1600" b="1" i="0" u="none" strike="noStrike">
                          <a:solidFill>
                            <a:srgbClr val="000000"/>
                          </a:solidFill>
                          <a:latin typeface="Arial" pitchFamily="34" charset="0"/>
                          <a:cs typeface="Arial"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algn="ctr" fontAlgn="b"/>
                      <a:r>
                        <a:rPr lang="en-US" sz="1600" b="1" i="0" u="none" strike="noStrike" dirty="0">
                          <a:solidFill>
                            <a:srgbClr val="000000"/>
                          </a:solidFill>
                          <a:latin typeface="Arial" pitchFamily="34" charset="0"/>
                          <a:cs typeface="Arial"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algn="ctr" fontAlgn="b"/>
                      <a:r>
                        <a:rPr lang="en-US" sz="1600" b="1" i="0" u="none" strike="noStrike" dirty="0">
                          <a:solidFill>
                            <a:srgbClr val="000000"/>
                          </a:solidFill>
                          <a:latin typeface="Arial" pitchFamily="34" charset="0"/>
                          <a:cs typeface="Arial"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algn="ctr" fontAlgn="b"/>
                      <a:r>
                        <a:rPr lang="en-US" sz="1600" b="1" i="0" u="none" strike="noStrike">
                          <a:solidFill>
                            <a:srgbClr val="000000"/>
                          </a:solidFill>
                          <a:latin typeface="Arial" pitchFamily="34" charset="0"/>
                          <a:cs typeface="Arial"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algn="ctr" fontAlgn="b"/>
                      <a:r>
                        <a:rPr lang="en-US" sz="1600" b="1" i="0" u="none" strike="noStrike">
                          <a:solidFill>
                            <a:srgbClr val="000000"/>
                          </a:solidFill>
                          <a:latin typeface="Arial" pitchFamily="34" charset="0"/>
                          <a:cs typeface="Arial"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extLst>
                  <a:ext uri="{0D108BD9-81ED-4DB2-BD59-A6C34878D82A}">
                    <a16:rowId xmlns:a16="http://schemas.microsoft.com/office/drawing/2014/main" val="10007"/>
                  </a:ext>
                </a:extLst>
              </a:tr>
              <a:tr h="249736">
                <a:tc vMerge="1">
                  <a:txBody>
                    <a:bodyPr/>
                    <a:lstStyle/>
                    <a:p>
                      <a:endParaRPr lang="en-US"/>
                    </a:p>
                  </a:txBody>
                  <a:tcPr/>
                </a:tc>
                <a:tc rowSpan="3">
                  <a:txBody>
                    <a:bodyPr/>
                    <a:lstStyle/>
                    <a:p>
                      <a:pPr algn="ctr" fontAlgn="b"/>
                      <a:r>
                        <a:rPr lang="en-US" sz="1600" b="1" i="0" u="none" strike="noStrike" dirty="0">
                          <a:solidFill>
                            <a:srgbClr val="000000"/>
                          </a:solidFill>
                          <a:latin typeface="Arial" pitchFamily="34" charset="0"/>
                          <a:cs typeface="Arial" pitchFamily="34" charset="0"/>
                        </a:rPr>
                        <a:t>Inter State</a:t>
                      </a:r>
                    </a:p>
                    <a:p>
                      <a:pPr algn="ctr" fontAlgn="b"/>
                      <a:r>
                        <a:rPr lang="en-US" sz="1600" b="1" i="0" u="none" strike="noStrike" dirty="0">
                          <a:solidFill>
                            <a:srgbClr val="000000"/>
                          </a:solidFill>
                          <a:latin typeface="Arial" pitchFamily="34" charset="0"/>
                          <a:cs typeface="Arial"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a:txBody>
                    <a:bodyPr/>
                    <a:lstStyle/>
                    <a:p>
                      <a:pPr algn="ctr" fontAlgn="b"/>
                      <a:r>
                        <a:rPr lang="en-US" sz="1600" b="1" i="0" u="none" strike="noStrike" dirty="0">
                          <a:solidFill>
                            <a:srgbClr val="000000"/>
                          </a:solidFill>
                          <a:latin typeface="Arial" pitchFamily="34" charset="0"/>
                          <a:cs typeface="Arial" pitchFamily="34" charset="0"/>
                        </a:rPr>
                        <a:t>Unit transfer</a:t>
                      </a:r>
                    </a:p>
                    <a:p>
                      <a:pPr algn="ctr" fontAlgn="b"/>
                      <a:r>
                        <a:rPr lang="en-US" sz="1600" b="1" i="0" u="none" strike="noStrike" dirty="0">
                          <a:solidFill>
                            <a:srgbClr val="000000"/>
                          </a:solidFill>
                          <a:latin typeface="Arial" pitchFamily="34" charset="0"/>
                          <a:cs typeface="Arial"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a:txBody>
                    <a:bodyPr/>
                    <a:lstStyle/>
                    <a:p>
                      <a:pPr algn="ctr" fontAlgn="b"/>
                      <a:r>
                        <a:rPr lang="en-US" sz="1600" b="1" i="0" u="none" strike="noStrike" dirty="0">
                          <a:solidFill>
                            <a:srgbClr val="000000"/>
                          </a:solidFill>
                          <a:latin typeface="Arial" pitchFamily="34" charset="0"/>
                          <a:cs typeface="Arial" pitchFamily="34" charset="0"/>
                        </a:rPr>
                        <a:t> </a:t>
                      </a:r>
                    </a:p>
                    <a:p>
                      <a:pPr algn="ctr" fontAlgn="b"/>
                      <a:r>
                        <a:rPr lang="en-US" sz="1600" b="1" i="0" u="none" strike="noStrike" dirty="0">
                          <a:solidFill>
                            <a:srgbClr val="000000"/>
                          </a:solidFill>
                          <a:latin typeface="Arial" pitchFamily="34" charset="0"/>
                          <a:cs typeface="Arial" pitchFamily="34" charset="0"/>
                        </a:rPr>
                        <a:t> </a:t>
                      </a:r>
                    </a:p>
                    <a:p>
                      <a:pPr algn="ctr" fontAlgn="b"/>
                      <a:r>
                        <a:rPr lang="en-US" sz="1600" b="1" i="0" u="none" strike="noStrike" dirty="0">
                          <a:solidFill>
                            <a:srgbClr val="000000"/>
                          </a:solidFill>
                          <a:latin typeface="Arial" pitchFamily="34" charset="0"/>
                          <a:cs typeface="Arial"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a:txBody>
                    <a:bodyPr/>
                    <a:lstStyle/>
                    <a:p>
                      <a:pPr algn="ctr" fontAlgn="b"/>
                      <a:r>
                        <a:rPr lang="en-US" sz="1600" b="1" i="0" u="none" strike="noStrike" dirty="0">
                          <a:solidFill>
                            <a:srgbClr val="000000"/>
                          </a:solidFill>
                          <a:latin typeface="Arial" pitchFamily="34" charset="0"/>
                          <a:cs typeface="Arial" pitchFamily="34" charset="0"/>
                        </a:rPr>
                        <a:t>IGST</a:t>
                      </a:r>
                    </a:p>
                    <a:p>
                      <a:pPr algn="ctr" fontAlgn="b"/>
                      <a:r>
                        <a:rPr lang="en-US" sz="1600" b="1" i="0" u="none" strike="noStrike" dirty="0">
                          <a:solidFill>
                            <a:srgbClr val="000000"/>
                          </a:solidFill>
                          <a:latin typeface="Arial" pitchFamily="34" charset="0"/>
                          <a:cs typeface="Arial"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n-US" sz="1600" b="1" i="0" u="none" strike="noStrike" kern="1200" dirty="0">
                          <a:solidFill>
                            <a:srgbClr val="FF0000"/>
                          </a:solidFill>
                          <a:latin typeface="Arial" pitchFamily="34" charset="0"/>
                          <a:ea typeface="+mn-ea"/>
                          <a:cs typeface="Arial" pitchFamily="34" charset="0"/>
                        </a:rPr>
                        <a:t>Inputs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249736">
                <a:tc vMerge="1">
                  <a:txBody>
                    <a:bodyPr/>
                    <a:lstStyle/>
                    <a:p>
                      <a:endParaRPr lang="en-US"/>
                    </a:p>
                  </a:txBody>
                  <a:tcPr/>
                </a:tc>
                <a:tc vMerge="1">
                  <a:txBody>
                    <a:bodyPr/>
                    <a:lstStyle/>
                    <a:p>
                      <a:pPr algn="ctr" fontAlgn="b"/>
                      <a:endParaRPr lang="en-US" sz="1600" b="1" i="0" u="none" strike="noStrike" dirty="0">
                        <a:solidFill>
                          <a:srgbClr val="000000"/>
                        </a:solidFill>
                        <a:latin typeface="Arial" pitchFamily="34" charset="0"/>
                        <a:cs typeface="Arial"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vMerge="1">
                  <a:txBody>
                    <a:bodyPr/>
                    <a:lstStyle/>
                    <a:p>
                      <a:pPr algn="ctr" fontAlgn="b"/>
                      <a:endParaRPr lang="en-US" sz="1600" b="1" i="0" u="none" strike="noStrike" dirty="0">
                        <a:solidFill>
                          <a:srgbClr val="000000"/>
                        </a:solidFill>
                        <a:latin typeface="Arial" pitchFamily="34" charset="0"/>
                        <a:cs typeface="Arial"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vMerge="1">
                  <a:txBody>
                    <a:bodyPr/>
                    <a:lstStyle/>
                    <a:p>
                      <a:pPr algn="ctr" fontAlgn="b"/>
                      <a:endParaRPr lang="en-US" sz="1600" b="1" i="0" u="none" strike="noStrike" dirty="0">
                        <a:solidFill>
                          <a:srgbClr val="000000"/>
                        </a:solidFill>
                        <a:latin typeface="Arial" pitchFamily="34" charset="0"/>
                        <a:cs typeface="Arial"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vMerge="1">
                  <a:txBody>
                    <a:bodyPr/>
                    <a:lstStyle/>
                    <a:p>
                      <a:pPr algn="ctr" fontAlgn="b"/>
                      <a:endParaRPr lang="en-US" sz="1600" b="1" i="0" u="none" strike="noStrike" dirty="0">
                        <a:solidFill>
                          <a:srgbClr val="000000"/>
                        </a:solidFill>
                        <a:latin typeface="Arial" pitchFamily="34" charset="0"/>
                        <a:cs typeface="Arial"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marL="0" algn="ctr" defTabSz="914400" rtl="0" eaLnBrk="1" fontAlgn="b" latinLnBrk="0" hangingPunct="1"/>
                      <a:r>
                        <a:rPr lang="en-US" sz="1600" b="1" i="0" u="none" strike="noStrike" kern="1200" dirty="0">
                          <a:solidFill>
                            <a:srgbClr val="00B050"/>
                          </a:solidFill>
                          <a:latin typeface="Arial" pitchFamily="34" charset="0"/>
                          <a:ea typeface="+mn-ea"/>
                          <a:cs typeface="Arial" pitchFamily="34" charset="0"/>
                        </a:rPr>
                        <a:t>CG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extLst>
                  <a:ext uri="{0D108BD9-81ED-4DB2-BD59-A6C34878D82A}">
                    <a16:rowId xmlns:a16="http://schemas.microsoft.com/office/drawing/2014/main" val="10009"/>
                  </a:ext>
                </a:extLst>
              </a:tr>
              <a:tr h="249736">
                <a:tc vMerge="1">
                  <a:txBody>
                    <a:bodyPr/>
                    <a:lstStyle/>
                    <a:p>
                      <a:endParaRPr lang="en-US"/>
                    </a:p>
                  </a:txBody>
                  <a:tcPr/>
                </a:tc>
                <a:tc vMerge="1">
                  <a:txBody>
                    <a:bodyPr/>
                    <a:lstStyle/>
                    <a:p>
                      <a:pPr algn="ctr" fontAlgn="b"/>
                      <a:endParaRPr lang="en-US" sz="1600" b="1" i="0" u="none" strike="noStrike" dirty="0">
                        <a:solidFill>
                          <a:srgbClr val="000000"/>
                        </a:solidFill>
                        <a:latin typeface="Arial" pitchFamily="34" charset="0"/>
                        <a:cs typeface="Arial"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pPr algn="ctr" fontAlgn="b"/>
                      <a:endParaRPr lang="en-US" sz="1600" b="1" i="0" u="none" strike="noStrike" dirty="0">
                        <a:solidFill>
                          <a:srgbClr val="000000"/>
                        </a:solidFill>
                        <a:latin typeface="Arial" pitchFamily="34" charset="0"/>
                        <a:cs typeface="Arial"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pPr algn="ctr" fontAlgn="b"/>
                      <a:endParaRPr lang="en-US" sz="1600" b="1" i="0" u="none" strike="noStrike" dirty="0">
                        <a:solidFill>
                          <a:srgbClr val="000000"/>
                        </a:solidFill>
                        <a:latin typeface="Arial" pitchFamily="34" charset="0"/>
                        <a:cs typeface="Arial"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pPr algn="ctr" fontAlgn="b"/>
                      <a:endParaRPr lang="en-US" sz="1600" b="1" i="0" u="none" strike="noStrike" dirty="0">
                        <a:solidFill>
                          <a:srgbClr val="000000"/>
                        </a:solidFill>
                        <a:latin typeface="Arial" pitchFamily="34" charset="0"/>
                        <a:cs typeface="Arial"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n-US" sz="1600" b="1" i="0" u="none" strike="noStrike" kern="1200" dirty="0">
                          <a:solidFill>
                            <a:srgbClr val="C00000"/>
                          </a:solidFill>
                          <a:latin typeface="Arial" pitchFamily="34" charset="0"/>
                          <a:ea typeface="+mn-ea"/>
                          <a:cs typeface="Arial" pitchFamily="34" charset="0"/>
                        </a:rPr>
                        <a:t>None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249736">
                <a:tc vMerge="1">
                  <a:txBody>
                    <a:bodyPr/>
                    <a:lstStyle/>
                    <a:p>
                      <a:endParaRPr lang="en-US"/>
                    </a:p>
                  </a:txBody>
                  <a:tcPr/>
                </a:tc>
                <a:tc>
                  <a:txBody>
                    <a:bodyPr/>
                    <a:lstStyle/>
                    <a:p>
                      <a:pPr algn="ctr" fontAlgn="b"/>
                      <a:r>
                        <a:rPr lang="en-US" sz="1600" b="1" i="0" u="none" strike="noStrike">
                          <a:solidFill>
                            <a:srgbClr val="000000"/>
                          </a:solidFill>
                          <a:latin typeface="Arial" pitchFamily="34" charset="0"/>
                          <a:cs typeface="Arial"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algn="ctr" fontAlgn="b"/>
                      <a:r>
                        <a:rPr lang="en-US" sz="1600" b="1" i="0" u="none" strike="noStrike" dirty="0">
                          <a:solidFill>
                            <a:srgbClr val="000000"/>
                          </a:solidFill>
                          <a:latin typeface="Arial" pitchFamily="34" charset="0"/>
                          <a:cs typeface="Arial"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algn="ctr" fontAlgn="b"/>
                      <a:r>
                        <a:rPr lang="en-US" sz="1600" b="1" i="0" u="none" strike="noStrike" dirty="0">
                          <a:solidFill>
                            <a:srgbClr val="000000"/>
                          </a:solidFill>
                          <a:latin typeface="Arial" pitchFamily="34" charset="0"/>
                          <a:cs typeface="Arial"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algn="ctr" fontAlgn="b"/>
                      <a:r>
                        <a:rPr lang="en-US" sz="1600" b="1" i="0" u="none" strike="noStrike">
                          <a:solidFill>
                            <a:srgbClr val="000000"/>
                          </a:solidFill>
                          <a:latin typeface="Arial" pitchFamily="34" charset="0"/>
                          <a:cs typeface="Arial"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algn="ctr" fontAlgn="b"/>
                      <a:r>
                        <a:rPr lang="en-US" sz="1600" b="1" i="0" u="none" strike="noStrike">
                          <a:solidFill>
                            <a:srgbClr val="000000"/>
                          </a:solidFill>
                          <a:latin typeface="Arial" pitchFamily="34" charset="0"/>
                          <a:cs typeface="Arial"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extLst>
                  <a:ext uri="{0D108BD9-81ED-4DB2-BD59-A6C34878D82A}">
                    <a16:rowId xmlns:a16="http://schemas.microsoft.com/office/drawing/2014/main" val="10011"/>
                  </a:ext>
                </a:extLst>
              </a:tr>
              <a:tr h="249736">
                <a:tc vMerge="1">
                  <a:txBody>
                    <a:bodyPr/>
                    <a:lstStyle/>
                    <a:p>
                      <a:endParaRPr lang="en-US"/>
                    </a:p>
                  </a:txBody>
                  <a:tcPr/>
                </a:tc>
                <a:tc rowSpan="3">
                  <a:txBody>
                    <a:bodyPr/>
                    <a:lstStyle/>
                    <a:p>
                      <a:pPr algn="ctr" fontAlgn="b"/>
                      <a:r>
                        <a:rPr lang="en-US" sz="1600" b="1" i="0" u="none" strike="noStrike" dirty="0">
                          <a:solidFill>
                            <a:srgbClr val="000000"/>
                          </a:solidFill>
                          <a:latin typeface="Arial" pitchFamily="34" charset="0"/>
                          <a:cs typeface="Arial" pitchFamily="34" charset="0"/>
                        </a:rPr>
                        <a:t>Local</a:t>
                      </a:r>
                    </a:p>
                    <a:p>
                      <a:pPr algn="ctr" fontAlgn="b"/>
                      <a:r>
                        <a:rPr lang="en-US" sz="1600" b="1" i="0" u="none" strike="noStrike" dirty="0">
                          <a:solidFill>
                            <a:srgbClr val="000000"/>
                          </a:solidFill>
                          <a:latin typeface="Arial" pitchFamily="34" charset="0"/>
                          <a:cs typeface="Arial"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a:txBody>
                    <a:bodyPr/>
                    <a:lstStyle/>
                    <a:p>
                      <a:pPr algn="ctr" fontAlgn="b"/>
                      <a:r>
                        <a:rPr lang="en-US" sz="1600" b="1" i="0" u="none" strike="noStrike" dirty="0">
                          <a:solidFill>
                            <a:srgbClr val="000000"/>
                          </a:solidFill>
                          <a:latin typeface="Arial" pitchFamily="34" charset="0"/>
                          <a:cs typeface="Arial" pitchFamily="34" charset="0"/>
                        </a:rPr>
                        <a:t>Purchase/RCM</a:t>
                      </a:r>
                    </a:p>
                    <a:p>
                      <a:pPr algn="ctr" fontAlgn="b"/>
                      <a:r>
                        <a:rPr lang="en-US" sz="1600" b="1" i="0" u="none" strike="noStrike" dirty="0">
                          <a:solidFill>
                            <a:srgbClr val="000000"/>
                          </a:solidFill>
                          <a:latin typeface="Arial" pitchFamily="34" charset="0"/>
                          <a:cs typeface="Arial"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a:txBody>
                    <a:bodyPr/>
                    <a:lstStyle/>
                    <a:p>
                      <a:pPr algn="ctr" fontAlgn="b"/>
                      <a:r>
                        <a:rPr lang="en-US" sz="1600" b="1" i="0" u="none" strike="noStrike" dirty="0">
                          <a:solidFill>
                            <a:srgbClr val="000000"/>
                          </a:solidFill>
                          <a:latin typeface="Arial" pitchFamily="34" charset="0"/>
                          <a:cs typeface="Arial" pitchFamily="34" charset="0"/>
                        </a:rPr>
                        <a:t>From a RTP</a:t>
                      </a:r>
                    </a:p>
                    <a:p>
                      <a:pPr algn="ctr" fontAlgn="b"/>
                      <a:r>
                        <a:rPr lang="en-US" sz="1600" b="1" i="0" u="none" strike="noStrike" dirty="0">
                          <a:solidFill>
                            <a:srgbClr val="000000"/>
                          </a:solidFill>
                          <a:latin typeface="Arial" pitchFamily="34" charset="0"/>
                          <a:cs typeface="Arial"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a:txBody>
                    <a:bodyPr/>
                    <a:lstStyle/>
                    <a:p>
                      <a:pPr algn="ctr" fontAlgn="b"/>
                      <a:r>
                        <a:rPr lang="en-US" sz="1600" b="1" i="0" u="none" strike="noStrike" dirty="0">
                          <a:solidFill>
                            <a:srgbClr val="000000"/>
                          </a:solidFill>
                          <a:latin typeface="Arial" pitchFamily="34" charset="0"/>
                          <a:cs typeface="Arial" pitchFamily="34" charset="0"/>
                        </a:rPr>
                        <a:t>CGST/SGST </a:t>
                      </a:r>
                    </a:p>
                    <a:p>
                      <a:pPr algn="ctr" fontAlgn="b"/>
                      <a:r>
                        <a:rPr lang="en-US" sz="1600" b="1" i="0" u="none" strike="noStrike" dirty="0">
                          <a:solidFill>
                            <a:srgbClr val="000000"/>
                          </a:solidFill>
                          <a:latin typeface="Arial" pitchFamily="34" charset="0"/>
                          <a:cs typeface="Arial"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n-US" sz="1600" b="1" i="0" u="none" strike="noStrike" kern="1200" dirty="0">
                          <a:solidFill>
                            <a:srgbClr val="FF0000"/>
                          </a:solidFill>
                          <a:latin typeface="Arial" pitchFamily="34" charset="0"/>
                          <a:ea typeface="+mn-ea"/>
                          <a:cs typeface="Arial" pitchFamily="34" charset="0"/>
                        </a:rPr>
                        <a:t>Inputs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249736">
                <a:tc vMerge="1">
                  <a:txBody>
                    <a:bodyPr/>
                    <a:lstStyle/>
                    <a:p>
                      <a:endParaRPr lang="en-US"/>
                    </a:p>
                  </a:txBody>
                  <a:tcPr/>
                </a:tc>
                <a:tc vMerge="1">
                  <a:txBody>
                    <a:bodyPr/>
                    <a:lstStyle/>
                    <a:p>
                      <a:pPr algn="ctr" fontAlgn="b"/>
                      <a:endParaRPr lang="en-US" sz="1600" b="1" i="0" u="none" strike="noStrike" dirty="0">
                        <a:solidFill>
                          <a:srgbClr val="000000"/>
                        </a:solidFill>
                        <a:latin typeface="Arial" pitchFamily="34" charset="0"/>
                        <a:cs typeface="Arial"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vMerge="1">
                  <a:txBody>
                    <a:bodyPr/>
                    <a:lstStyle/>
                    <a:p>
                      <a:pPr algn="ctr" fontAlgn="b"/>
                      <a:endParaRPr lang="en-US" sz="1600" b="1" i="0" u="none" strike="noStrike" dirty="0">
                        <a:solidFill>
                          <a:srgbClr val="000000"/>
                        </a:solidFill>
                        <a:latin typeface="Arial" pitchFamily="34" charset="0"/>
                        <a:cs typeface="Arial"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vMerge="1">
                  <a:txBody>
                    <a:bodyPr/>
                    <a:lstStyle/>
                    <a:p>
                      <a:pPr algn="ctr" fontAlgn="b"/>
                      <a:endParaRPr lang="en-US" sz="1600" b="1" i="0" u="none" strike="noStrike" dirty="0">
                        <a:solidFill>
                          <a:srgbClr val="000000"/>
                        </a:solidFill>
                        <a:latin typeface="Arial" pitchFamily="34" charset="0"/>
                        <a:cs typeface="Arial"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vMerge="1">
                  <a:txBody>
                    <a:bodyPr/>
                    <a:lstStyle/>
                    <a:p>
                      <a:pPr algn="ctr" fontAlgn="b"/>
                      <a:endParaRPr lang="en-US" sz="1600" b="1" i="0" u="none" strike="noStrike" dirty="0">
                        <a:solidFill>
                          <a:srgbClr val="000000"/>
                        </a:solidFill>
                        <a:latin typeface="Arial" pitchFamily="34" charset="0"/>
                        <a:cs typeface="Arial"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marL="0" algn="ctr" defTabSz="914400" rtl="0" eaLnBrk="1" fontAlgn="b" latinLnBrk="0" hangingPunct="1"/>
                      <a:r>
                        <a:rPr lang="en-US" sz="1600" b="1" i="0" u="none" strike="noStrike" kern="1200" dirty="0">
                          <a:solidFill>
                            <a:srgbClr val="00B050"/>
                          </a:solidFill>
                          <a:latin typeface="Arial" pitchFamily="34" charset="0"/>
                          <a:ea typeface="+mn-ea"/>
                          <a:cs typeface="Arial" pitchFamily="34" charset="0"/>
                        </a:rPr>
                        <a:t>CG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extLst>
                  <a:ext uri="{0D108BD9-81ED-4DB2-BD59-A6C34878D82A}">
                    <a16:rowId xmlns:a16="http://schemas.microsoft.com/office/drawing/2014/main" val="10013"/>
                  </a:ext>
                </a:extLst>
              </a:tr>
              <a:tr h="249736">
                <a:tc vMerge="1">
                  <a:txBody>
                    <a:bodyPr/>
                    <a:lstStyle/>
                    <a:p>
                      <a:endParaRPr lang="en-US"/>
                    </a:p>
                  </a:txBody>
                  <a:tcPr/>
                </a:tc>
                <a:tc vMerge="1">
                  <a:txBody>
                    <a:bodyPr/>
                    <a:lstStyle/>
                    <a:p>
                      <a:pPr algn="ctr" fontAlgn="b"/>
                      <a:endParaRPr lang="en-US" sz="1600" b="1" i="0" u="none" strike="noStrike" dirty="0">
                        <a:solidFill>
                          <a:srgbClr val="000000"/>
                        </a:solidFill>
                        <a:latin typeface="Arial" pitchFamily="34" charset="0"/>
                        <a:cs typeface="Arial"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pPr algn="ctr" fontAlgn="b"/>
                      <a:endParaRPr lang="en-US" sz="1600" b="1" i="0" u="none" strike="noStrike" dirty="0">
                        <a:solidFill>
                          <a:srgbClr val="000000"/>
                        </a:solidFill>
                        <a:latin typeface="Arial" pitchFamily="34" charset="0"/>
                        <a:cs typeface="Arial"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pPr algn="ctr" fontAlgn="b"/>
                      <a:endParaRPr lang="en-US" sz="1600" b="1" i="0" u="none" strike="noStrike" dirty="0">
                        <a:solidFill>
                          <a:srgbClr val="000000"/>
                        </a:solidFill>
                        <a:latin typeface="Arial" pitchFamily="34" charset="0"/>
                        <a:cs typeface="Arial"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pPr algn="ctr" fontAlgn="b"/>
                      <a:endParaRPr lang="en-US" sz="1600" b="1" i="0" u="none" strike="noStrike" dirty="0">
                        <a:solidFill>
                          <a:srgbClr val="000000"/>
                        </a:solidFill>
                        <a:latin typeface="Arial" pitchFamily="34" charset="0"/>
                        <a:cs typeface="Arial"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n-US" sz="1600" b="1" i="0" u="none" strike="noStrike" kern="1200" dirty="0">
                          <a:solidFill>
                            <a:srgbClr val="C00000"/>
                          </a:solidFill>
                          <a:latin typeface="Arial" pitchFamily="34" charset="0"/>
                          <a:ea typeface="+mn-ea"/>
                          <a:cs typeface="Arial" pitchFamily="34" charset="0"/>
                        </a:rPr>
                        <a:t>None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249736">
                <a:tc vMerge="1">
                  <a:txBody>
                    <a:bodyPr/>
                    <a:lstStyle/>
                    <a:p>
                      <a:endParaRPr lang="en-US"/>
                    </a:p>
                  </a:txBody>
                  <a:tcPr/>
                </a:tc>
                <a:tc>
                  <a:txBody>
                    <a:bodyPr/>
                    <a:lstStyle/>
                    <a:p>
                      <a:pPr algn="ctr" fontAlgn="b"/>
                      <a:r>
                        <a:rPr lang="en-US" sz="1600" b="1" i="0" u="none" strike="noStrike">
                          <a:solidFill>
                            <a:srgbClr val="000000"/>
                          </a:solidFill>
                          <a:latin typeface="Arial" pitchFamily="34" charset="0"/>
                          <a:cs typeface="Arial"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algn="ctr" fontAlgn="b"/>
                      <a:r>
                        <a:rPr lang="en-US" sz="1600" b="1" i="0" u="none" strike="noStrike" dirty="0">
                          <a:solidFill>
                            <a:srgbClr val="000000"/>
                          </a:solidFill>
                          <a:latin typeface="Arial" pitchFamily="34" charset="0"/>
                          <a:cs typeface="Arial"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algn="ctr" fontAlgn="b"/>
                      <a:r>
                        <a:rPr lang="en-US" sz="1600" b="1" i="0" u="none" strike="noStrike" dirty="0">
                          <a:solidFill>
                            <a:srgbClr val="000000"/>
                          </a:solidFill>
                          <a:latin typeface="Arial" pitchFamily="34" charset="0"/>
                          <a:cs typeface="Arial"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algn="ctr" fontAlgn="b"/>
                      <a:r>
                        <a:rPr lang="en-US" sz="1600" b="1" i="0" u="none" strike="noStrike" dirty="0">
                          <a:solidFill>
                            <a:srgbClr val="000000"/>
                          </a:solidFill>
                          <a:latin typeface="Arial" pitchFamily="34" charset="0"/>
                          <a:cs typeface="Arial"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algn="ctr" fontAlgn="b"/>
                      <a:r>
                        <a:rPr lang="en-US" sz="1600" b="1" i="0" u="none" strike="noStrike" dirty="0">
                          <a:solidFill>
                            <a:srgbClr val="000000"/>
                          </a:solidFill>
                          <a:latin typeface="Arial" pitchFamily="34" charset="0"/>
                          <a:cs typeface="Arial"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extLst>
                  <a:ext uri="{0D108BD9-81ED-4DB2-BD59-A6C34878D82A}">
                    <a16:rowId xmlns:a16="http://schemas.microsoft.com/office/drawing/2014/main" val="10015"/>
                  </a:ext>
                </a:extLst>
              </a:tr>
              <a:tr h="249736">
                <a:tc vMerge="1">
                  <a:txBody>
                    <a:bodyPr/>
                    <a:lstStyle/>
                    <a:p>
                      <a:endParaRPr lang="en-US"/>
                    </a:p>
                  </a:txBody>
                  <a:tcPr/>
                </a:tc>
                <a:tc rowSpan="3">
                  <a:txBody>
                    <a:bodyPr/>
                    <a:lstStyle/>
                    <a:p>
                      <a:pPr algn="ctr" fontAlgn="b"/>
                      <a:r>
                        <a:rPr lang="en-US" sz="1600" b="1" i="0" u="none" strike="noStrike" dirty="0">
                          <a:solidFill>
                            <a:srgbClr val="000000"/>
                          </a:solidFill>
                          <a:latin typeface="Arial" pitchFamily="34" charset="0"/>
                          <a:cs typeface="Arial" pitchFamily="34" charset="0"/>
                        </a:rPr>
                        <a:t>Inter State</a:t>
                      </a:r>
                    </a:p>
                    <a:p>
                      <a:pPr algn="ctr" fontAlgn="b"/>
                      <a:r>
                        <a:rPr lang="en-US" sz="1600" b="1" i="0" u="none" strike="noStrike" dirty="0">
                          <a:solidFill>
                            <a:srgbClr val="000000"/>
                          </a:solidFill>
                          <a:latin typeface="Arial" pitchFamily="34" charset="0"/>
                          <a:cs typeface="Arial"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a:txBody>
                    <a:bodyPr/>
                    <a:lstStyle/>
                    <a:p>
                      <a:pPr algn="ctr" fontAlgn="b"/>
                      <a:r>
                        <a:rPr lang="en-US" sz="1600" b="1" i="0" u="none" strike="noStrike" dirty="0">
                          <a:solidFill>
                            <a:srgbClr val="000000"/>
                          </a:solidFill>
                          <a:latin typeface="Arial" pitchFamily="34" charset="0"/>
                          <a:cs typeface="Arial" pitchFamily="34" charset="0"/>
                        </a:rPr>
                        <a:t>Purchase/RCM</a:t>
                      </a:r>
                    </a:p>
                    <a:p>
                      <a:pPr algn="ctr" fontAlgn="b"/>
                      <a:r>
                        <a:rPr lang="en-US" sz="1600" b="1" i="0" u="none" strike="noStrike" dirty="0">
                          <a:solidFill>
                            <a:srgbClr val="000000"/>
                          </a:solidFill>
                          <a:latin typeface="Arial" pitchFamily="34" charset="0"/>
                          <a:cs typeface="Arial"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a:txBody>
                    <a:bodyPr/>
                    <a:lstStyle/>
                    <a:p>
                      <a:pPr algn="ctr" fontAlgn="b"/>
                      <a:r>
                        <a:rPr lang="en-US" sz="1600" b="1" i="0" u="none" strike="noStrike" dirty="0">
                          <a:solidFill>
                            <a:srgbClr val="000000"/>
                          </a:solidFill>
                          <a:latin typeface="Arial" pitchFamily="34" charset="0"/>
                          <a:cs typeface="Arial" pitchFamily="34" charset="0"/>
                        </a:rPr>
                        <a:t> </a:t>
                      </a:r>
                    </a:p>
                    <a:p>
                      <a:pPr algn="ctr" fontAlgn="b"/>
                      <a:r>
                        <a:rPr lang="en-US" sz="1600" b="1" i="0" u="none" strike="noStrike" dirty="0">
                          <a:solidFill>
                            <a:srgbClr val="000000"/>
                          </a:solidFill>
                          <a:latin typeface="Arial" pitchFamily="34" charset="0"/>
                          <a:cs typeface="Arial" pitchFamily="34" charset="0"/>
                        </a:rPr>
                        <a:t> </a:t>
                      </a:r>
                    </a:p>
                    <a:p>
                      <a:pPr algn="ctr" fontAlgn="b"/>
                      <a:r>
                        <a:rPr lang="en-US" sz="1600" b="1" i="0" u="none" strike="noStrike" dirty="0">
                          <a:solidFill>
                            <a:srgbClr val="000000"/>
                          </a:solidFill>
                          <a:latin typeface="Arial" pitchFamily="34" charset="0"/>
                          <a:cs typeface="Arial"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a:txBody>
                    <a:bodyPr/>
                    <a:lstStyle/>
                    <a:p>
                      <a:pPr algn="ctr" fontAlgn="b"/>
                      <a:r>
                        <a:rPr lang="en-US" sz="1600" b="1" i="0" u="none" strike="noStrike" dirty="0">
                          <a:solidFill>
                            <a:srgbClr val="000000"/>
                          </a:solidFill>
                          <a:latin typeface="Arial" pitchFamily="34" charset="0"/>
                          <a:cs typeface="Arial" pitchFamily="34" charset="0"/>
                        </a:rPr>
                        <a:t>IGST</a:t>
                      </a:r>
                    </a:p>
                    <a:p>
                      <a:pPr algn="ctr" fontAlgn="b"/>
                      <a:r>
                        <a:rPr lang="en-US" sz="1600" b="1" i="0" u="none" strike="noStrike" dirty="0">
                          <a:solidFill>
                            <a:srgbClr val="000000"/>
                          </a:solidFill>
                          <a:latin typeface="Arial" pitchFamily="34" charset="0"/>
                          <a:cs typeface="Arial"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n-US" sz="1600" b="1" i="0" u="none" strike="noStrike" kern="1200" dirty="0">
                          <a:solidFill>
                            <a:srgbClr val="FF0000"/>
                          </a:solidFill>
                          <a:latin typeface="Arial" pitchFamily="34" charset="0"/>
                          <a:ea typeface="+mn-ea"/>
                          <a:cs typeface="Arial" pitchFamily="34" charset="0"/>
                        </a:rPr>
                        <a:t>Inputs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249736">
                <a:tc vMerge="1">
                  <a:txBody>
                    <a:bodyPr/>
                    <a:lstStyle/>
                    <a:p>
                      <a:endParaRPr lang="en-US"/>
                    </a:p>
                  </a:txBody>
                  <a:tcPr/>
                </a:tc>
                <a:tc vMerge="1">
                  <a:txBody>
                    <a:bodyPr/>
                    <a:lstStyle/>
                    <a:p>
                      <a:pPr algn="ctr" fontAlgn="b"/>
                      <a:endParaRPr lang="en-US" sz="1600" b="1" i="0" u="none" strike="noStrike" dirty="0">
                        <a:solidFill>
                          <a:srgbClr val="000000"/>
                        </a:solidFill>
                        <a:latin typeface="Arial" pitchFamily="34" charset="0"/>
                        <a:cs typeface="Arial"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vMerge="1">
                  <a:txBody>
                    <a:bodyPr/>
                    <a:lstStyle/>
                    <a:p>
                      <a:pPr algn="ctr" fontAlgn="b"/>
                      <a:endParaRPr lang="en-US" sz="1600" b="1" i="0" u="none" strike="noStrike" dirty="0">
                        <a:solidFill>
                          <a:srgbClr val="000000"/>
                        </a:solidFill>
                        <a:latin typeface="Arial" pitchFamily="34" charset="0"/>
                        <a:cs typeface="Arial"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vMerge="1">
                  <a:txBody>
                    <a:bodyPr/>
                    <a:lstStyle/>
                    <a:p>
                      <a:pPr algn="ctr" fontAlgn="b"/>
                      <a:endParaRPr lang="en-US" sz="1600" b="1" i="0" u="none" strike="noStrike" dirty="0">
                        <a:solidFill>
                          <a:srgbClr val="000000"/>
                        </a:solidFill>
                        <a:latin typeface="Arial" pitchFamily="34" charset="0"/>
                        <a:cs typeface="Arial"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vMerge="1">
                  <a:txBody>
                    <a:bodyPr/>
                    <a:lstStyle/>
                    <a:p>
                      <a:pPr algn="ctr" fontAlgn="b"/>
                      <a:endParaRPr lang="en-US" sz="1600" b="1" i="0" u="none" strike="noStrike" dirty="0">
                        <a:solidFill>
                          <a:srgbClr val="000000"/>
                        </a:solidFill>
                        <a:latin typeface="Arial" pitchFamily="34" charset="0"/>
                        <a:cs typeface="Arial"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marL="0" algn="ctr" defTabSz="914400" rtl="0" eaLnBrk="1" fontAlgn="b" latinLnBrk="0" hangingPunct="1"/>
                      <a:r>
                        <a:rPr lang="en-US" sz="1600" b="1" i="0" u="none" strike="noStrike" kern="1200" dirty="0">
                          <a:solidFill>
                            <a:srgbClr val="00B050"/>
                          </a:solidFill>
                          <a:latin typeface="Arial" pitchFamily="34" charset="0"/>
                          <a:ea typeface="+mn-ea"/>
                          <a:cs typeface="Arial" pitchFamily="34" charset="0"/>
                        </a:rPr>
                        <a:t>CG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extLst>
                  <a:ext uri="{0D108BD9-81ED-4DB2-BD59-A6C34878D82A}">
                    <a16:rowId xmlns:a16="http://schemas.microsoft.com/office/drawing/2014/main" val="10017"/>
                  </a:ext>
                </a:extLst>
              </a:tr>
              <a:tr h="249736">
                <a:tc vMerge="1">
                  <a:txBody>
                    <a:bodyPr/>
                    <a:lstStyle/>
                    <a:p>
                      <a:endParaRPr lang="en-US"/>
                    </a:p>
                  </a:txBody>
                  <a:tcPr/>
                </a:tc>
                <a:tc vMerge="1">
                  <a:txBody>
                    <a:bodyPr/>
                    <a:lstStyle/>
                    <a:p>
                      <a:pPr algn="ctr" fontAlgn="b"/>
                      <a:endParaRPr lang="en-US" sz="1600" b="1" i="0" u="none" strike="noStrike" dirty="0">
                        <a:solidFill>
                          <a:srgbClr val="000000"/>
                        </a:solidFill>
                        <a:latin typeface="Arial" pitchFamily="34" charset="0"/>
                        <a:cs typeface="Arial"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pPr algn="ctr" fontAlgn="b"/>
                      <a:endParaRPr lang="en-US" sz="1600" b="1" i="0" u="none" strike="noStrike" dirty="0">
                        <a:solidFill>
                          <a:srgbClr val="000000"/>
                        </a:solidFill>
                        <a:latin typeface="Arial" pitchFamily="34" charset="0"/>
                        <a:cs typeface="Arial"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pPr algn="ctr" fontAlgn="b"/>
                      <a:endParaRPr lang="en-US" sz="1600" b="1" i="0" u="none" strike="noStrike" dirty="0">
                        <a:solidFill>
                          <a:srgbClr val="000000"/>
                        </a:solidFill>
                        <a:latin typeface="Arial" pitchFamily="34" charset="0"/>
                        <a:cs typeface="Arial"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pPr algn="ctr" fontAlgn="b"/>
                      <a:endParaRPr lang="en-US" sz="1600" b="1" i="0" u="none" strike="noStrike" dirty="0">
                        <a:solidFill>
                          <a:srgbClr val="000000"/>
                        </a:solidFill>
                        <a:latin typeface="Arial" pitchFamily="34" charset="0"/>
                        <a:cs typeface="Arial"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n-US" sz="1600" b="1" i="0" u="none" strike="noStrike" kern="1200" dirty="0">
                          <a:solidFill>
                            <a:srgbClr val="C00000"/>
                          </a:solidFill>
                          <a:latin typeface="Arial" pitchFamily="34" charset="0"/>
                          <a:ea typeface="+mn-ea"/>
                          <a:cs typeface="Arial" pitchFamily="34" charset="0"/>
                        </a:rPr>
                        <a:t>None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8"/>
                  </a:ext>
                </a:extLst>
              </a:tr>
              <a:tr h="249736">
                <a:tc vMerge="1">
                  <a:txBody>
                    <a:bodyPr/>
                    <a:lstStyle/>
                    <a:p>
                      <a:endParaRPr lang="en-US"/>
                    </a:p>
                  </a:txBody>
                  <a:tcPr/>
                </a:tc>
                <a:tc>
                  <a:txBody>
                    <a:bodyPr/>
                    <a:lstStyle/>
                    <a:p>
                      <a:pPr algn="ctr" fontAlgn="b"/>
                      <a:r>
                        <a:rPr lang="en-US" sz="1600" b="1" i="0" u="none" strike="noStrike">
                          <a:solidFill>
                            <a:srgbClr val="000000"/>
                          </a:solidFill>
                          <a:latin typeface="Arial" pitchFamily="34" charset="0"/>
                          <a:cs typeface="Arial"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algn="ctr" fontAlgn="b"/>
                      <a:r>
                        <a:rPr lang="en-US" sz="1600" b="1" i="0" u="none" strike="noStrike">
                          <a:solidFill>
                            <a:srgbClr val="000000"/>
                          </a:solidFill>
                          <a:latin typeface="Arial" pitchFamily="34" charset="0"/>
                          <a:cs typeface="Arial"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algn="ctr" fontAlgn="b"/>
                      <a:r>
                        <a:rPr lang="en-US" sz="1600" b="1" i="0" u="none" strike="noStrike">
                          <a:solidFill>
                            <a:srgbClr val="000000"/>
                          </a:solidFill>
                          <a:latin typeface="Arial" pitchFamily="34" charset="0"/>
                          <a:cs typeface="Arial"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algn="ctr" fontAlgn="b"/>
                      <a:r>
                        <a:rPr lang="en-US" sz="1600" b="1" i="0" u="none" strike="noStrike">
                          <a:solidFill>
                            <a:srgbClr val="000000"/>
                          </a:solidFill>
                          <a:latin typeface="Arial" pitchFamily="34" charset="0"/>
                          <a:cs typeface="Arial"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algn="ctr" fontAlgn="b"/>
                      <a:r>
                        <a:rPr lang="en-US" sz="1600" b="1" i="0" u="none" strike="noStrike" dirty="0">
                          <a:solidFill>
                            <a:srgbClr val="000000"/>
                          </a:solidFill>
                          <a:latin typeface="Arial" pitchFamily="34" charset="0"/>
                          <a:cs typeface="Arial"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extLst>
                  <a:ext uri="{0D108BD9-81ED-4DB2-BD59-A6C34878D82A}">
                    <a16:rowId xmlns:a16="http://schemas.microsoft.com/office/drawing/2014/main" val="10019"/>
                  </a:ext>
                </a:extLst>
              </a:tr>
              <a:tr h="249736">
                <a:tc vMerge="1">
                  <a:txBody>
                    <a:bodyPr/>
                    <a:lstStyle/>
                    <a:p>
                      <a:endParaRPr lang="en-US"/>
                    </a:p>
                  </a:txBody>
                  <a:tcPr/>
                </a:tc>
                <a:tc>
                  <a:txBody>
                    <a:bodyPr/>
                    <a:lstStyle/>
                    <a:p>
                      <a:pPr algn="ctr" fontAlgn="b"/>
                      <a:r>
                        <a:rPr lang="en-US" sz="1600" b="1" i="0" u="none" strike="noStrike">
                          <a:solidFill>
                            <a:srgbClr val="000000"/>
                          </a:solidFill>
                          <a:latin typeface="Arial" pitchFamily="34" charset="0"/>
                          <a:cs typeface="Arial"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Arial" pitchFamily="34" charset="0"/>
                          <a:cs typeface="Arial" pitchFamily="34" charset="0"/>
                        </a:rPr>
                        <a:t>Unit transfer/RCM</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Arial" pitchFamily="34" charset="0"/>
                          <a:cs typeface="Arial"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Arial" pitchFamily="34" charset="0"/>
                          <a:cs typeface="Arial" pitchFamily="34" charset="0"/>
                        </a:rPr>
                        <a:t>IGST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Arial" pitchFamily="34" charset="0"/>
                          <a:cs typeface="Arial"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0"/>
                  </a:ext>
                </a:extLst>
              </a:tr>
            </a:tbl>
          </a:graphicData>
        </a:graphic>
      </p:graphicFrame>
      <p:sp>
        <p:nvSpPr>
          <p:cNvPr id="3" name="Footer Placeholder 2"/>
          <p:cNvSpPr>
            <a:spLocks noGrp="1"/>
          </p:cNvSpPr>
          <p:nvPr>
            <p:ph type="ftr" sz="quarter" idx="11"/>
          </p:nvPr>
        </p:nvSpPr>
        <p:spPr/>
        <p:txBody>
          <a:bodyPr/>
          <a:lstStyle/>
          <a:p>
            <a:r>
              <a:rPr lang="en-US"/>
              <a:t>© Indirect Taxes Committee, ICAI</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457200" y="1066798"/>
          <a:ext cx="8229600" cy="4890531"/>
        </p:xfrm>
        <a:graphic>
          <a:graphicData uri="http://schemas.openxmlformats.org/drawingml/2006/table">
            <a:tbl>
              <a:tblPr/>
              <a:tblGrid>
                <a:gridCol w="1177911">
                  <a:extLst>
                    <a:ext uri="{9D8B030D-6E8A-4147-A177-3AD203B41FA5}">
                      <a16:colId xmlns:a16="http://schemas.microsoft.com/office/drawing/2014/main" val="20000"/>
                    </a:ext>
                  </a:extLst>
                </a:gridCol>
                <a:gridCol w="1177911">
                  <a:extLst>
                    <a:ext uri="{9D8B030D-6E8A-4147-A177-3AD203B41FA5}">
                      <a16:colId xmlns:a16="http://schemas.microsoft.com/office/drawing/2014/main" val="20001"/>
                    </a:ext>
                  </a:extLst>
                </a:gridCol>
                <a:gridCol w="2081709">
                  <a:extLst>
                    <a:ext uri="{9D8B030D-6E8A-4147-A177-3AD203B41FA5}">
                      <a16:colId xmlns:a16="http://schemas.microsoft.com/office/drawing/2014/main" val="20002"/>
                    </a:ext>
                  </a:extLst>
                </a:gridCol>
                <a:gridCol w="1622446">
                  <a:extLst>
                    <a:ext uri="{9D8B030D-6E8A-4147-A177-3AD203B41FA5}">
                      <a16:colId xmlns:a16="http://schemas.microsoft.com/office/drawing/2014/main" val="20003"/>
                    </a:ext>
                  </a:extLst>
                </a:gridCol>
                <a:gridCol w="1122218">
                  <a:extLst>
                    <a:ext uri="{9D8B030D-6E8A-4147-A177-3AD203B41FA5}">
                      <a16:colId xmlns:a16="http://schemas.microsoft.com/office/drawing/2014/main" val="20004"/>
                    </a:ext>
                  </a:extLst>
                </a:gridCol>
                <a:gridCol w="1047405">
                  <a:extLst>
                    <a:ext uri="{9D8B030D-6E8A-4147-A177-3AD203B41FA5}">
                      <a16:colId xmlns:a16="http://schemas.microsoft.com/office/drawing/2014/main" val="20005"/>
                    </a:ext>
                  </a:extLst>
                </a:gridCol>
              </a:tblGrid>
              <a:tr h="305689">
                <a:tc rowSpan="15">
                  <a:txBody>
                    <a:bodyPr/>
                    <a:lstStyle/>
                    <a:p>
                      <a:pPr algn="ctr" fontAlgn="ctr"/>
                      <a:r>
                        <a:rPr lang="en-US" sz="2800" b="1" i="0" u="none" strike="noStrike" dirty="0">
                          <a:solidFill>
                            <a:schemeClr val="accent1">
                              <a:lumMod val="50000"/>
                            </a:schemeClr>
                          </a:solidFill>
                          <a:latin typeface="Arial" pitchFamily="34" charset="0"/>
                          <a:cs typeface="Arial" pitchFamily="34" charset="0"/>
                        </a:rPr>
                        <a:t>Inward Supply of Goods</a:t>
                      </a:r>
                    </a:p>
                  </a:txBody>
                  <a:tcPr marL="9525" marR="9525" marT="9525"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rowSpan="3">
                  <a:txBody>
                    <a:bodyPr/>
                    <a:lstStyle/>
                    <a:p>
                      <a:pPr algn="ctr" fontAlgn="b"/>
                      <a:r>
                        <a:rPr lang="en-US" sz="1600" b="1" i="0" u="none" strike="noStrike" dirty="0">
                          <a:solidFill>
                            <a:srgbClr val="000000"/>
                          </a:solidFill>
                          <a:latin typeface="Arial" pitchFamily="34" charset="0"/>
                          <a:cs typeface="Arial" pitchFamily="34" charset="0"/>
                        </a:rPr>
                        <a:t>Import</a:t>
                      </a:r>
                    </a:p>
                    <a:p>
                      <a:pPr algn="ctr" fontAlgn="b"/>
                      <a:r>
                        <a:rPr lang="en-US" sz="1600" b="1" i="0" u="none" strike="noStrike" dirty="0">
                          <a:solidFill>
                            <a:srgbClr val="000000"/>
                          </a:solidFill>
                          <a:latin typeface="Arial" pitchFamily="34" charset="0"/>
                          <a:cs typeface="Arial" pitchFamily="34" charset="0"/>
                        </a:rPr>
                        <a:t> </a:t>
                      </a:r>
                    </a:p>
                    <a:p>
                      <a:pPr algn="ctr" fontAlgn="b"/>
                      <a:r>
                        <a:rPr lang="en-US" sz="1600" b="1" i="0" u="none" strike="noStrike" dirty="0">
                          <a:solidFill>
                            <a:srgbClr val="000000"/>
                          </a:solidFill>
                          <a:latin typeface="Arial" pitchFamily="34" charset="0"/>
                          <a:cs typeface="Arial"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a:txBody>
                    <a:bodyPr/>
                    <a:lstStyle/>
                    <a:p>
                      <a:pPr algn="ctr" fontAlgn="b"/>
                      <a:r>
                        <a:rPr lang="en-US" sz="1600" b="1" i="0" u="none" strike="noStrike" dirty="0">
                          <a:solidFill>
                            <a:srgbClr val="000000"/>
                          </a:solidFill>
                          <a:latin typeface="Arial" pitchFamily="34" charset="0"/>
                          <a:cs typeface="Arial" pitchFamily="34" charset="0"/>
                        </a:rPr>
                        <a:t>Purchase</a:t>
                      </a:r>
                    </a:p>
                    <a:p>
                      <a:pPr algn="ctr" fontAlgn="b"/>
                      <a:r>
                        <a:rPr lang="en-US" sz="1600" b="1" i="0" u="none" strike="noStrike" dirty="0">
                          <a:solidFill>
                            <a:srgbClr val="000000"/>
                          </a:solidFill>
                          <a:latin typeface="Arial" pitchFamily="34" charset="0"/>
                          <a:cs typeface="Arial" pitchFamily="34" charset="0"/>
                        </a:rPr>
                        <a:t> </a:t>
                      </a:r>
                    </a:p>
                    <a:p>
                      <a:pPr algn="ctr" fontAlgn="b"/>
                      <a:r>
                        <a:rPr lang="en-US" sz="1600" b="1" i="0" u="none" strike="noStrike" dirty="0">
                          <a:solidFill>
                            <a:srgbClr val="000000"/>
                          </a:solidFill>
                          <a:latin typeface="Arial" pitchFamily="34" charset="0"/>
                          <a:cs typeface="Arial"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a:txBody>
                    <a:bodyPr/>
                    <a:lstStyle/>
                    <a:p>
                      <a:pPr algn="ctr" fontAlgn="b"/>
                      <a:r>
                        <a:rPr lang="en-US" sz="1600" b="1" i="0" u="none" strike="noStrike" dirty="0">
                          <a:solidFill>
                            <a:srgbClr val="000000"/>
                          </a:solidFill>
                          <a:latin typeface="Arial" pitchFamily="34" charset="0"/>
                          <a:cs typeface="Arial" pitchFamily="34" charset="0"/>
                        </a:rPr>
                        <a:t> </a:t>
                      </a:r>
                    </a:p>
                    <a:p>
                      <a:pPr algn="ctr" fontAlgn="b"/>
                      <a:r>
                        <a:rPr lang="en-US" sz="1600" b="1" i="0" u="none" strike="noStrike" dirty="0">
                          <a:solidFill>
                            <a:srgbClr val="000000"/>
                          </a:solidFill>
                          <a:latin typeface="Arial" pitchFamily="34" charset="0"/>
                          <a:cs typeface="Arial" pitchFamily="34" charset="0"/>
                        </a:rPr>
                        <a:t> </a:t>
                      </a:r>
                    </a:p>
                    <a:p>
                      <a:pPr algn="ctr" fontAlgn="b"/>
                      <a:r>
                        <a:rPr lang="en-US" sz="1600" b="1" i="0" u="none" strike="noStrike" dirty="0">
                          <a:solidFill>
                            <a:srgbClr val="000000"/>
                          </a:solidFill>
                          <a:latin typeface="Arial" pitchFamily="34" charset="0"/>
                          <a:cs typeface="Arial"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a:txBody>
                    <a:bodyPr/>
                    <a:lstStyle/>
                    <a:p>
                      <a:pPr algn="ctr" fontAlgn="b"/>
                      <a:r>
                        <a:rPr lang="en-US" sz="1600" b="1" i="0" u="none" strike="noStrike" dirty="0">
                          <a:solidFill>
                            <a:srgbClr val="000000"/>
                          </a:solidFill>
                          <a:latin typeface="Arial" pitchFamily="34" charset="0"/>
                          <a:cs typeface="Arial" pitchFamily="34" charset="0"/>
                        </a:rPr>
                        <a:t>IGST</a:t>
                      </a:r>
                    </a:p>
                    <a:p>
                      <a:pPr algn="ctr" fontAlgn="b"/>
                      <a:r>
                        <a:rPr lang="en-US" sz="1600" b="1" i="0" u="none" strike="noStrike" dirty="0">
                          <a:solidFill>
                            <a:srgbClr val="000000"/>
                          </a:solidFill>
                          <a:latin typeface="Arial" pitchFamily="34" charset="0"/>
                          <a:cs typeface="Arial" pitchFamily="34" charset="0"/>
                        </a:rPr>
                        <a:t> </a:t>
                      </a:r>
                    </a:p>
                    <a:p>
                      <a:pPr algn="ctr" fontAlgn="b"/>
                      <a:r>
                        <a:rPr lang="en-US" sz="1600" b="1" i="0" u="none" strike="noStrike" dirty="0">
                          <a:solidFill>
                            <a:srgbClr val="000000"/>
                          </a:solidFill>
                          <a:latin typeface="Arial" pitchFamily="34" charset="0"/>
                          <a:cs typeface="Arial"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Arial" pitchFamily="34" charset="0"/>
                          <a:cs typeface="Arial" pitchFamily="34" charset="0"/>
                        </a:rPr>
                        <a:t>Inputs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64813">
                <a:tc vMerge="1">
                  <a:txBody>
                    <a:bodyPr/>
                    <a:lstStyle/>
                    <a:p>
                      <a:endParaRPr lang="en-US"/>
                    </a:p>
                  </a:txBody>
                  <a:tcPr/>
                </a:tc>
                <a:tc vMerge="1">
                  <a:txBody>
                    <a:bodyPr/>
                    <a:lstStyle/>
                    <a:p>
                      <a:pPr algn="ctr" fontAlgn="b"/>
                      <a:endParaRPr lang="en-US" sz="1600" b="1" i="0" u="none" strike="noStrike" dirty="0">
                        <a:solidFill>
                          <a:srgbClr val="000000"/>
                        </a:solidFill>
                        <a:latin typeface="Arial" pitchFamily="34" charset="0"/>
                        <a:cs typeface="Arial"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vMerge="1">
                  <a:txBody>
                    <a:bodyPr/>
                    <a:lstStyle/>
                    <a:p>
                      <a:pPr algn="ctr" fontAlgn="b"/>
                      <a:endParaRPr lang="en-US" sz="1600" b="1" i="0" u="none" strike="noStrike" dirty="0">
                        <a:solidFill>
                          <a:srgbClr val="000000"/>
                        </a:solidFill>
                        <a:latin typeface="Arial" pitchFamily="34" charset="0"/>
                        <a:cs typeface="Arial"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vMerge="1">
                  <a:txBody>
                    <a:bodyPr/>
                    <a:lstStyle/>
                    <a:p>
                      <a:pPr algn="ctr" fontAlgn="b"/>
                      <a:endParaRPr lang="en-US" sz="1600" b="1" i="0" u="none" strike="noStrike" dirty="0">
                        <a:solidFill>
                          <a:srgbClr val="000000"/>
                        </a:solidFill>
                        <a:latin typeface="Arial" pitchFamily="34" charset="0"/>
                        <a:cs typeface="Arial"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vMerge="1">
                  <a:txBody>
                    <a:bodyPr/>
                    <a:lstStyle/>
                    <a:p>
                      <a:pPr algn="ctr" fontAlgn="b"/>
                      <a:endParaRPr lang="en-US" sz="1600" b="1" i="0" u="none" strike="noStrike" dirty="0">
                        <a:solidFill>
                          <a:srgbClr val="000000"/>
                        </a:solidFill>
                        <a:latin typeface="Arial" pitchFamily="34" charset="0"/>
                        <a:cs typeface="Arial"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algn="ctr" fontAlgn="b"/>
                      <a:r>
                        <a:rPr lang="en-US" sz="1600" b="1" i="0" u="none" strike="noStrike" dirty="0">
                          <a:solidFill>
                            <a:srgbClr val="000000"/>
                          </a:solidFill>
                          <a:latin typeface="Arial" pitchFamily="34" charset="0"/>
                          <a:cs typeface="Arial" pitchFamily="34" charset="0"/>
                        </a:rPr>
                        <a:t>CG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extLst>
                  <a:ext uri="{0D108BD9-81ED-4DB2-BD59-A6C34878D82A}">
                    <a16:rowId xmlns:a16="http://schemas.microsoft.com/office/drawing/2014/main" val="10001"/>
                  </a:ext>
                </a:extLst>
              </a:tr>
              <a:tr h="289444">
                <a:tc vMerge="1">
                  <a:txBody>
                    <a:bodyPr/>
                    <a:lstStyle/>
                    <a:p>
                      <a:endParaRPr lang="en-US"/>
                    </a:p>
                  </a:txBody>
                  <a:tcPr/>
                </a:tc>
                <a:tc vMerge="1">
                  <a:txBody>
                    <a:bodyPr/>
                    <a:lstStyle/>
                    <a:p>
                      <a:pPr algn="ctr" fontAlgn="b"/>
                      <a:endParaRPr lang="en-US" sz="1600" b="1" i="0" u="none" strike="noStrike" dirty="0">
                        <a:solidFill>
                          <a:srgbClr val="000000"/>
                        </a:solidFill>
                        <a:latin typeface="Arial" pitchFamily="34" charset="0"/>
                        <a:cs typeface="Arial"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pPr algn="ctr" fontAlgn="b"/>
                      <a:endParaRPr lang="en-US" sz="1600" b="1" i="0" u="none" strike="noStrike" dirty="0">
                        <a:solidFill>
                          <a:srgbClr val="000000"/>
                        </a:solidFill>
                        <a:latin typeface="Arial" pitchFamily="34" charset="0"/>
                        <a:cs typeface="Arial"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pPr algn="ctr" fontAlgn="b"/>
                      <a:endParaRPr lang="en-US" sz="1600" b="1" i="0" u="none" strike="noStrike" dirty="0">
                        <a:solidFill>
                          <a:srgbClr val="000000"/>
                        </a:solidFill>
                        <a:latin typeface="Arial" pitchFamily="34" charset="0"/>
                        <a:cs typeface="Arial"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pPr algn="ctr" fontAlgn="b"/>
                      <a:endParaRPr lang="en-US" sz="1600" b="1" i="0" u="none" strike="noStrike" dirty="0">
                        <a:solidFill>
                          <a:srgbClr val="000000"/>
                        </a:solidFill>
                        <a:latin typeface="Arial" pitchFamily="34" charset="0"/>
                        <a:cs typeface="Arial"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Arial" pitchFamily="34" charset="0"/>
                          <a:cs typeface="Arial" pitchFamily="34" charset="0"/>
                        </a:rPr>
                        <a:t>None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05689">
                <a:tc vMerge="1">
                  <a:txBody>
                    <a:bodyPr/>
                    <a:lstStyle/>
                    <a:p>
                      <a:endParaRPr lang="en-US"/>
                    </a:p>
                  </a:txBody>
                  <a:tcPr/>
                </a:tc>
                <a:tc>
                  <a:txBody>
                    <a:bodyPr/>
                    <a:lstStyle/>
                    <a:p>
                      <a:pPr algn="ctr" fontAlgn="b"/>
                      <a:r>
                        <a:rPr lang="en-US" sz="1600" b="1" i="0" u="none" strike="noStrike" dirty="0">
                          <a:solidFill>
                            <a:srgbClr val="000000"/>
                          </a:solidFill>
                          <a:latin typeface="Arial" pitchFamily="34" charset="0"/>
                          <a:cs typeface="Arial"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algn="ctr" fontAlgn="b"/>
                      <a:r>
                        <a:rPr lang="en-US" sz="1600" b="1" i="0" u="none" strike="noStrike">
                          <a:solidFill>
                            <a:srgbClr val="000000"/>
                          </a:solidFill>
                          <a:latin typeface="Arial" pitchFamily="34" charset="0"/>
                          <a:cs typeface="Arial"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algn="ctr" fontAlgn="b"/>
                      <a:r>
                        <a:rPr lang="en-US" sz="1600" b="1" i="0" u="none" strike="noStrike">
                          <a:solidFill>
                            <a:srgbClr val="000000"/>
                          </a:solidFill>
                          <a:latin typeface="Arial" pitchFamily="34" charset="0"/>
                          <a:cs typeface="Arial"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algn="ctr" fontAlgn="b"/>
                      <a:r>
                        <a:rPr lang="en-US" sz="1600" b="1" i="0" u="none" strike="noStrike">
                          <a:solidFill>
                            <a:srgbClr val="000000"/>
                          </a:solidFill>
                          <a:latin typeface="Arial" pitchFamily="34" charset="0"/>
                          <a:cs typeface="Arial"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algn="ctr" fontAlgn="b"/>
                      <a:r>
                        <a:rPr lang="en-US" sz="1600" b="1" i="0" u="none" strike="noStrike">
                          <a:solidFill>
                            <a:srgbClr val="000000"/>
                          </a:solidFill>
                          <a:latin typeface="Arial" pitchFamily="34" charset="0"/>
                          <a:cs typeface="Arial"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extLst>
                  <a:ext uri="{0D108BD9-81ED-4DB2-BD59-A6C34878D82A}">
                    <a16:rowId xmlns:a16="http://schemas.microsoft.com/office/drawing/2014/main" val="10003"/>
                  </a:ext>
                </a:extLst>
              </a:tr>
              <a:tr h="305689">
                <a:tc vMerge="1">
                  <a:txBody>
                    <a:bodyPr/>
                    <a:lstStyle/>
                    <a:p>
                      <a:endParaRPr lang="en-US"/>
                    </a:p>
                  </a:txBody>
                  <a:tcPr/>
                </a:tc>
                <a:tc rowSpan="3">
                  <a:txBody>
                    <a:bodyPr/>
                    <a:lstStyle/>
                    <a:p>
                      <a:pPr algn="ctr" fontAlgn="b"/>
                      <a:r>
                        <a:rPr lang="en-US" sz="1600" b="1" i="0" u="none" strike="noStrike" dirty="0">
                          <a:solidFill>
                            <a:srgbClr val="000000"/>
                          </a:solidFill>
                          <a:latin typeface="Arial" pitchFamily="34" charset="0"/>
                          <a:cs typeface="Arial" pitchFamily="34" charset="0"/>
                        </a:rPr>
                        <a:t> </a:t>
                      </a:r>
                    </a:p>
                    <a:p>
                      <a:pPr algn="ctr" fontAlgn="b"/>
                      <a:r>
                        <a:rPr lang="en-US" sz="1600" b="1" i="0" u="none" strike="noStrike" dirty="0">
                          <a:solidFill>
                            <a:srgbClr val="000000"/>
                          </a:solidFill>
                          <a:latin typeface="Arial" pitchFamily="34" charset="0"/>
                          <a:cs typeface="Arial" pitchFamily="34" charset="0"/>
                        </a:rPr>
                        <a:t> </a:t>
                      </a:r>
                    </a:p>
                    <a:p>
                      <a:pPr algn="ctr" fontAlgn="b"/>
                      <a:r>
                        <a:rPr lang="en-US" sz="1600" b="1" i="0" u="none" strike="noStrike" dirty="0">
                          <a:solidFill>
                            <a:srgbClr val="000000"/>
                          </a:solidFill>
                          <a:latin typeface="Arial" pitchFamily="34" charset="0"/>
                          <a:cs typeface="Arial"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a:txBody>
                    <a:bodyPr/>
                    <a:lstStyle/>
                    <a:p>
                      <a:pPr algn="ctr" fontAlgn="b"/>
                      <a:r>
                        <a:rPr lang="en-US" sz="1600" b="1" i="0" u="none" strike="noStrike" dirty="0">
                          <a:solidFill>
                            <a:srgbClr val="000000"/>
                          </a:solidFill>
                          <a:latin typeface="Arial" pitchFamily="34" charset="0"/>
                          <a:cs typeface="Arial" pitchFamily="34" charset="0"/>
                        </a:rPr>
                        <a:t>W/O</a:t>
                      </a:r>
                      <a:r>
                        <a:rPr lang="en-US" sz="1600" b="1" i="0" u="none" strike="noStrike" baseline="0" dirty="0">
                          <a:solidFill>
                            <a:srgbClr val="000000"/>
                          </a:solidFill>
                          <a:latin typeface="Arial" pitchFamily="34" charset="0"/>
                          <a:cs typeface="Arial" pitchFamily="34" charset="0"/>
                        </a:rPr>
                        <a:t> </a:t>
                      </a:r>
                      <a:r>
                        <a:rPr lang="en-US" sz="1600" b="1" i="0" u="none" strike="noStrike" dirty="0">
                          <a:solidFill>
                            <a:srgbClr val="000000"/>
                          </a:solidFill>
                          <a:latin typeface="Arial" pitchFamily="34" charset="0"/>
                          <a:cs typeface="Arial" pitchFamily="34" charset="0"/>
                        </a:rPr>
                        <a:t>Consideration</a:t>
                      </a:r>
                    </a:p>
                    <a:p>
                      <a:pPr algn="ctr" fontAlgn="b"/>
                      <a:r>
                        <a:rPr lang="en-US" sz="1600" b="1" i="0" u="none" strike="noStrike" dirty="0">
                          <a:solidFill>
                            <a:srgbClr val="000000"/>
                          </a:solidFill>
                          <a:latin typeface="Arial" pitchFamily="34" charset="0"/>
                          <a:cs typeface="Arial" pitchFamily="34" charset="0"/>
                        </a:rPr>
                        <a:t> </a:t>
                      </a:r>
                    </a:p>
                    <a:p>
                      <a:pPr algn="ctr" fontAlgn="b"/>
                      <a:r>
                        <a:rPr lang="en-US" sz="1600" b="1" i="0" u="none" strike="noStrike" dirty="0">
                          <a:solidFill>
                            <a:srgbClr val="000000"/>
                          </a:solidFill>
                          <a:latin typeface="Arial" pitchFamily="34" charset="0"/>
                          <a:cs typeface="Arial"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a:txBody>
                    <a:bodyPr/>
                    <a:lstStyle/>
                    <a:p>
                      <a:pPr algn="ctr" fontAlgn="b"/>
                      <a:r>
                        <a:rPr lang="en-US" sz="1600" b="1" i="0" u="none" strike="noStrike" dirty="0">
                          <a:solidFill>
                            <a:srgbClr val="000000"/>
                          </a:solidFill>
                          <a:latin typeface="Arial" pitchFamily="34" charset="0"/>
                          <a:cs typeface="Arial" pitchFamily="34" charset="0"/>
                        </a:rPr>
                        <a:t> </a:t>
                      </a:r>
                    </a:p>
                    <a:p>
                      <a:pPr algn="ctr" fontAlgn="b"/>
                      <a:r>
                        <a:rPr lang="en-US" sz="1600" b="1" i="0" u="none" strike="noStrike" dirty="0">
                          <a:solidFill>
                            <a:srgbClr val="000000"/>
                          </a:solidFill>
                          <a:latin typeface="Arial" pitchFamily="34" charset="0"/>
                          <a:cs typeface="Arial" pitchFamily="34" charset="0"/>
                        </a:rPr>
                        <a:t> </a:t>
                      </a:r>
                    </a:p>
                    <a:p>
                      <a:pPr algn="ctr" fontAlgn="b"/>
                      <a:r>
                        <a:rPr lang="en-US" sz="1600" b="1" i="0" u="none" strike="noStrike" dirty="0">
                          <a:solidFill>
                            <a:srgbClr val="000000"/>
                          </a:solidFill>
                          <a:latin typeface="Arial" pitchFamily="34" charset="0"/>
                          <a:cs typeface="Arial"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a:txBody>
                    <a:bodyPr/>
                    <a:lstStyle/>
                    <a:p>
                      <a:pPr algn="ctr" fontAlgn="b"/>
                      <a:r>
                        <a:rPr lang="en-US" sz="1600" b="1" i="0" u="none" strike="noStrike" dirty="0">
                          <a:solidFill>
                            <a:srgbClr val="000000"/>
                          </a:solidFill>
                          <a:latin typeface="Arial" pitchFamily="34" charset="0"/>
                          <a:cs typeface="Arial" pitchFamily="34" charset="0"/>
                        </a:rPr>
                        <a:t>IGST </a:t>
                      </a:r>
                    </a:p>
                    <a:p>
                      <a:pPr algn="ctr" fontAlgn="b"/>
                      <a:r>
                        <a:rPr lang="en-US" sz="1600" b="1" i="0" u="none" strike="noStrike" dirty="0">
                          <a:solidFill>
                            <a:srgbClr val="000000"/>
                          </a:solidFill>
                          <a:latin typeface="Arial" pitchFamily="34" charset="0"/>
                          <a:cs typeface="Arial" pitchFamily="34" charset="0"/>
                        </a:rPr>
                        <a:t> </a:t>
                      </a:r>
                    </a:p>
                    <a:p>
                      <a:pPr algn="ctr" fontAlgn="b"/>
                      <a:r>
                        <a:rPr lang="en-US" sz="1600" b="1" i="0" u="none" strike="noStrike" dirty="0">
                          <a:solidFill>
                            <a:srgbClr val="000000"/>
                          </a:solidFill>
                          <a:latin typeface="Arial" pitchFamily="34" charset="0"/>
                          <a:cs typeface="Arial"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Arial" pitchFamily="34" charset="0"/>
                          <a:cs typeface="Arial" pitchFamily="34" charset="0"/>
                        </a:rPr>
                        <a:t>Inputs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05689">
                <a:tc vMerge="1">
                  <a:txBody>
                    <a:bodyPr/>
                    <a:lstStyle/>
                    <a:p>
                      <a:endParaRPr lang="en-US"/>
                    </a:p>
                  </a:txBody>
                  <a:tcPr/>
                </a:tc>
                <a:tc vMerge="1">
                  <a:txBody>
                    <a:bodyPr/>
                    <a:lstStyle/>
                    <a:p>
                      <a:pPr algn="ctr" fontAlgn="b"/>
                      <a:endParaRPr lang="en-US" sz="1600" b="1" i="0" u="none" strike="noStrike" dirty="0">
                        <a:solidFill>
                          <a:srgbClr val="000000"/>
                        </a:solidFill>
                        <a:latin typeface="Arial" pitchFamily="34" charset="0"/>
                        <a:cs typeface="Arial"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vMerge="1">
                  <a:txBody>
                    <a:bodyPr/>
                    <a:lstStyle/>
                    <a:p>
                      <a:pPr algn="ctr" fontAlgn="b"/>
                      <a:endParaRPr lang="en-US" sz="1600" b="1" i="0" u="none" strike="noStrike" dirty="0">
                        <a:solidFill>
                          <a:srgbClr val="000000"/>
                        </a:solidFill>
                        <a:latin typeface="Arial" pitchFamily="34" charset="0"/>
                        <a:cs typeface="Arial"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vMerge="1">
                  <a:txBody>
                    <a:bodyPr/>
                    <a:lstStyle/>
                    <a:p>
                      <a:pPr algn="ctr" fontAlgn="b"/>
                      <a:endParaRPr lang="en-US" sz="1600" b="1" i="0" u="none" strike="noStrike" dirty="0">
                        <a:solidFill>
                          <a:srgbClr val="000000"/>
                        </a:solidFill>
                        <a:latin typeface="Arial" pitchFamily="34" charset="0"/>
                        <a:cs typeface="Arial"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vMerge="1">
                  <a:txBody>
                    <a:bodyPr/>
                    <a:lstStyle/>
                    <a:p>
                      <a:pPr algn="ctr" fontAlgn="b"/>
                      <a:endParaRPr lang="en-US" sz="1600" b="1" i="0" u="none" strike="noStrike" dirty="0">
                        <a:solidFill>
                          <a:srgbClr val="000000"/>
                        </a:solidFill>
                        <a:latin typeface="Arial" pitchFamily="34" charset="0"/>
                        <a:cs typeface="Arial"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algn="ctr" fontAlgn="b"/>
                      <a:r>
                        <a:rPr lang="en-US" sz="1600" b="1" i="0" u="none" strike="noStrike">
                          <a:solidFill>
                            <a:srgbClr val="000000"/>
                          </a:solidFill>
                          <a:latin typeface="Arial" pitchFamily="34" charset="0"/>
                          <a:cs typeface="Arial" pitchFamily="34" charset="0"/>
                        </a:rPr>
                        <a:t>CG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extLst>
                  <a:ext uri="{0D108BD9-81ED-4DB2-BD59-A6C34878D82A}">
                    <a16:rowId xmlns:a16="http://schemas.microsoft.com/office/drawing/2014/main" val="10005"/>
                  </a:ext>
                </a:extLst>
              </a:tr>
              <a:tr h="305689">
                <a:tc vMerge="1">
                  <a:txBody>
                    <a:bodyPr/>
                    <a:lstStyle/>
                    <a:p>
                      <a:endParaRPr lang="en-US"/>
                    </a:p>
                  </a:txBody>
                  <a:tcPr/>
                </a:tc>
                <a:tc vMerge="1">
                  <a:txBody>
                    <a:bodyPr/>
                    <a:lstStyle/>
                    <a:p>
                      <a:pPr algn="ctr" fontAlgn="b"/>
                      <a:endParaRPr lang="en-US" sz="1600" b="1" i="0" u="none" strike="noStrike" dirty="0">
                        <a:solidFill>
                          <a:srgbClr val="000000"/>
                        </a:solidFill>
                        <a:latin typeface="Arial" pitchFamily="34" charset="0"/>
                        <a:cs typeface="Arial"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pPr algn="ctr" fontAlgn="b"/>
                      <a:endParaRPr lang="en-US" sz="1600" b="1" i="0" u="none" strike="noStrike" dirty="0">
                        <a:solidFill>
                          <a:srgbClr val="000000"/>
                        </a:solidFill>
                        <a:latin typeface="Arial" pitchFamily="34" charset="0"/>
                        <a:cs typeface="Arial"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pPr algn="ctr" fontAlgn="b"/>
                      <a:endParaRPr lang="en-US" sz="1600" b="1" i="0" u="none" strike="noStrike" dirty="0">
                        <a:solidFill>
                          <a:srgbClr val="000000"/>
                        </a:solidFill>
                        <a:latin typeface="Arial" pitchFamily="34" charset="0"/>
                        <a:cs typeface="Arial"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pPr algn="ctr" fontAlgn="b"/>
                      <a:endParaRPr lang="en-US" sz="1600" b="1" i="0" u="none" strike="noStrike" dirty="0">
                        <a:solidFill>
                          <a:srgbClr val="000000"/>
                        </a:solidFill>
                        <a:latin typeface="Arial" pitchFamily="34" charset="0"/>
                        <a:cs typeface="Arial"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Arial" pitchFamily="34" charset="0"/>
                          <a:cs typeface="Arial" pitchFamily="34" charset="0"/>
                        </a:rPr>
                        <a:t>None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305689">
                <a:tc vMerge="1">
                  <a:txBody>
                    <a:bodyPr/>
                    <a:lstStyle/>
                    <a:p>
                      <a:endParaRPr lang="en-US"/>
                    </a:p>
                  </a:txBody>
                  <a:tcPr/>
                </a:tc>
                <a:tc>
                  <a:txBody>
                    <a:bodyPr/>
                    <a:lstStyle/>
                    <a:p>
                      <a:pPr algn="ctr" fontAlgn="b"/>
                      <a:r>
                        <a:rPr lang="en-US" sz="1600" b="1" i="0" u="none" strike="noStrike">
                          <a:solidFill>
                            <a:srgbClr val="000000"/>
                          </a:solidFill>
                          <a:latin typeface="Arial" pitchFamily="34" charset="0"/>
                          <a:cs typeface="Arial"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algn="ctr" fontAlgn="b"/>
                      <a:r>
                        <a:rPr lang="en-US" sz="1600" b="1" i="0" u="none" strike="noStrike" dirty="0">
                          <a:solidFill>
                            <a:srgbClr val="000000"/>
                          </a:solidFill>
                          <a:latin typeface="Arial" pitchFamily="34" charset="0"/>
                          <a:cs typeface="Arial"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algn="ctr" fontAlgn="b"/>
                      <a:r>
                        <a:rPr lang="en-US" sz="1600" b="1" i="0" u="none" strike="noStrike" dirty="0">
                          <a:solidFill>
                            <a:srgbClr val="000000"/>
                          </a:solidFill>
                          <a:latin typeface="Arial" pitchFamily="34" charset="0"/>
                          <a:cs typeface="Arial"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algn="ctr" fontAlgn="b"/>
                      <a:r>
                        <a:rPr lang="en-US" sz="1600" b="1" i="0" u="none" strike="noStrike">
                          <a:solidFill>
                            <a:srgbClr val="000000"/>
                          </a:solidFill>
                          <a:latin typeface="Arial" pitchFamily="34" charset="0"/>
                          <a:cs typeface="Arial"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algn="ctr" fontAlgn="b"/>
                      <a:r>
                        <a:rPr lang="en-US" sz="1600" b="1" i="0" u="none" strike="noStrike">
                          <a:solidFill>
                            <a:srgbClr val="000000"/>
                          </a:solidFill>
                          <a:latin typeface="Arial" pitchFamily="34" charset="0"/>
                          <a:cs typeface="Arial"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extLst>
                  <a:ext uri="{0D108BD9-81ED-4DB2-BD59-A6C34878D82A}">
                    <a16:rowId xmlns:a16="http://schemas.microsoft.com/office/drawing/2014/main" val="10007"/>
                  </a:ext>
                </a:extLst>
              </a:tr>
              <a:tr h="305689">
                <a:tc vMerge="1">
                  <a:txBody>
                    <a:bodyPr/>
                    <a:lstStyle/>
                    <a:p>
                      <a:endParaRPr lang="en-US"/>
                    </a:p>
                  </a:txBody>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600" b="1" i="0" u="none" strike="noStrike" dirty="0">
                          <a:solidFill>
                            <a:srgbClr val="000000"/>
                          </a:solidFill>
                          <a:latin typeface="Arial" pitchFamily="34" charset="0"/>
                          <a:cs typeface="Arial" pitchFamily="34" charset="0"/>
                        </a:rPr>
                        <a:t> Local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dirty="0">
                          <a:solidFill>
                            <a:srgbClr val="000000"/>
                          </a:solidFill>
                          <a:latin typeface="Arial" pitchFamily="34" charset="0"/>
                          <a:cs typeface="Arial"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600" b="1" i="0" u="none" strike="noStrike" dirty="0">
                          <a:solidFill>
                            <a:srgbClr val="000000"/>
                          </a:solidFill>
                          <a:latin typeface="Arial" pitchFamily="34" charset="0"/>
                          <a:cs typeface="Arial" pitchFamily="34" charset="0"/>
                        </a:rPr>
                        <a:t>From URP</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Arial" pitchFamily="34" charset="0"/>
                          <a:cs typeface="Arial"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1" i="0" u="none" strike="noStrike">
                          <a:solidFill>
                            <a:srgbClr val="000000"/>
                          </a:solidFill>
                          <a:latin typeface="Arial" pitchFamily="34" charset="0"/>
                          <a:cs typeface="Arial"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568006">
                <a:tc vMerge="1">
                  <a:txBody>
                    <a:bodyPr/>
                    <a:lstStyle/>
                    <a:p>
                      <a:endParaRPr lang="en-US"/>
                    </a:p>
                  </a:txBody>
                  <a:tcPr/>
                </a:tc>
                <a:tc>
                  <a:txBody>
                    <a:bodyPr/>
                    <a:lstStyle/>
                    <a:p>
                      <a:pPr algn="ctr" fontAlgn="b"/>
                      <a:r>
                        <a:rPr lang="en-US" sz="1600" b="1" i="0" u="none" strike="noStrike" dirty="0">
                          <a:solidFill>
                            <a:srgbClr val="000000"/>
                          </a:solidFill>
                          <a:latin typeface="Arial" pitchFamily="34" charset="0"/>
                          <a:cs typeface="Arial" pitchFamily="34" charset="0"/>
                        </a:rPr>
                        <a:t> Local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algn="ctr" fontAlgn="b"/>
                      <a:r>
                        <a:rPr lang="en-US" sz="1600" b="1" i="0" u="none" strike="noStrike" dirty="0">
                          <a:solidFill>
                            <a:srgbClr val="000000"/>
                          </a:solidFill>
                          <a:latin typeface="Arial" pitchFamily="34" charset="0"/>
                          <a:cs typeface="Arial"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600" b="1" i="0" u="none" strike="noStrike" dirty="0">
                          <a:solidFill>
                            <a:srgbClr val="000000"/>
                          </a:solidFill>
                          <a:latin typeface="Arial" pitchFamily="34" charset="0"/>
                          <a:cs typeface="Arial" pitchFamily="34" charset="0"/>
                        </a:rPr>
                        <a:t>From Comp Dealer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algn="ctr" fontAlgn="b"/>
                      <a:r>
                        <a:rPr lang="en-US" sz="1600" b="1" i="0" u="none" strike="noStrike" dirty="0">
                          <a:solidFill>
                            <a:srgbClr val="000000"/>
                          </a:solidFill>
                          <a:latin typeface="Arial" pitchFamily="34" charset="0"/>
                          <a:cs typeface="Arial"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algn="ctr" fontAlgn="b"/>
                      <a:r>
                        <a:rPr lang="en-US" sz="1600" b="1" i="0" u="none" strike="noStrike">
                          <a:solidFill>
                            <a:srgbClr val="000000"/>
                          </a:solidFill>
                          <a:latin typeface="Arial" pitchFamily="34" charset="0"/>
                          <a:cs typeface="Arial"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extLst>
                  <a:ext uri="{0D108BD9-81ED-4DB2-BD59-A6C34878D82A}">
                    <a16:rowId xmlns:a16="http://schemas.microsoft.com/office/drawing/2014/main" val="10009"/>
                  </a:ext>
                </a:extLst>
              </a:tr>
              <a:tr h="305689">
                <a:tc vMerge="1">
                  <a:txBody>
                    <a:bodyPr/>
                    <a:lstStyle/>
                    <a:p>
                      <a:endParaRPr lang="en-US"/>
                    </a:p>
                  </a:txBody>
                  <a:tcPr/>
                </a:tc>
                <a:tc gridSpan="5">
                  <a:txBody>
                    <a:bodyPr/>
                    <a:lstStyle/>
                    <a:p>
                      <a:pPr algn="ctr" fontAlgn="b"/>
                      <a:r>
                        <a:rPr lang="en-US" sz="1600" b="1" i="0" u="none" strike="noStrike" dirty="0">
                          <a:solidFill>
                            <a:srgbClr val="000000"/>
                          </a:solidFill>
                          <a:latin typeface="Arial" pitchFamily="34" charset="0"/>
                          <a:cs typeface="Arial" pitchFamily="34" charset="0"/>
                        </a:rPr>
                        <a:t> Debit Notes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b"/>
                      <a:endParaRPr lang="en-US" sz="1600" b="1" i="0" u="none" strike="noStrike" dirty="0">
                        <a:solidFill>
                          <a:srgbClr val="000000"/>
                        </a:solidFill>
                        <a:latin typeface="Arial" pitchFamily="34" charset="0"/>
                        <a:cs typeface="Arial"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marL="0" marR="0" indent="0" algn="ctr" defTabSz="914400" rtl="0" eaLnBrk="1" fontAlgn="b" latinLnBrk="0" hangingPunct="1">
                        <a:lnSpc>
                          <a:spcPct val="100000"/>
                        </a:lnSpc>
                        <a:spcBef>
                          <a:spcPts val="0"/>
                        </a:spcBef>
                        <a:spcAft>
                          <a:spcPts val="0"/>
                        </a:spcAft>
                        <a:buClrTx/>
                        <a:buSzTx/>
                        <a:buFontTx/>
                        <a:buNone/>
                        <a:tabLst/>
                        <a:defRPr/>
                      </a:pPr>
                      <a:endParaRPr lang="en-US" sz="1600" b="1" i="0" u="none" strike="noStrike" dirty="0">
                        <a:solidFill>
                          <a:srgbClr val="000000"/>
                        </a:solidFill>
                        <a:latin typeface="Arial" pitchFamily="34" charset="0"/>
                        <a:cs typeface="Arial"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b"/>
                      <a:endParaRPr lang="en-US" sz="1600" b="1" i="0" u="none" strike="noStrike" dirty="0">
                        <a:solidFill>
                          <a:srgbClr val="000000"/>
                        </a:solidFill>
                        <a:latin typeface="Arial" pitchFamily="34" charset="0"/>
                        <a:cs typeface="Arial"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b"/>
                      <a:endParaRPr lang="en-US" sz="1600" b="1" i="0" u="none" strike="noStrike" dirty="0">
                        <a:solidFill>
                          <a:srgbClr val="000000"/>
                        </a:solidFill>
                        <a:latin typeface="Arial" pitchFamily="34" charset="0"/>
                        <a:cs typeface="Arial"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305689">
                <a:tc vMerge="1">
                  <a:txBody>
                    <a:bodyPr/>
                    <a:lstStyle/>
                    <a:p>
                      <a:endParaRPr lang="en-US"/>
                    </a:p>
                  </a:txBody>
                  <a:tcPr/>
                </a:tc>
                <a:tc gridSpan="5">
                  <a:txBody>
                    <a:bodyPr/>
                    <a:lstStyle/>
                    <a:p>
                      <a:pPr algn="ctr" fontAlgn="b"/>
                      <a:r>
                        <a:rPr lang="en-US" sz="1600" b="1" i="0" u="none" strike="noStrike" dirty="0">
                          <a:solidFill>
                            <a:srgbClr val="000000"/>
                          </a:solidFill>
                          <a:latin typeface="Arial" pitchFamily="34" charset="0"/>
                          <a:cs typeface="Arial" pitchFamily="34" charset="0"/>
                        </a:rPr>
                        <a:t> Credit Notes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b"/>
                      <a:endParaRPr lang="en-US" sz="1600" b="1" i="0" u="none" strike="noStrike" dirty="0">
                        <a:solidFill>
                          <a:srgbClr val="000000"/>
                        </a:solidFill>
                        <a:latin typeface="Arial" pitchFamily="34" charset="0"/>
                        <a:cs typeface="Arial"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marL="0" marR="0" indent="0" algn="ctr" defTabSz="914400" rtl="0" eaLnBrk="1" fontAlgn="b" latinLnBrk="0" hangingPunct="1">
                        <a:lnSpc>
                          <a:spcPct val="100000"/>
                        </a:lnSpc>
                        <a:spcBef>
                          <a:spcPts val="0"/>
                        </a:spcBef>
                        <a:spcAft>
                          <a:spcPts val="0"/>
                        </a:spcAft>
                        <a:buClrTx/>
                        <a:buSzTx/>
                        <a:buFontTx/>
                        <a:buNone/>
                        <a:tabLst/>
                        <a:defRPr/>
                      </a:pPr>
                      <a:endParaRPr lang="en-US" sz="1600" b="1" i="0" u="none" strike="noStrike" dirty="0">
                        <a:solidFill>
                          <a:srgbClr val="000000"/>
                        </a:solidFill>
                        <a:latin typeface="Arial" pitchFamily="34" charset="0"/>
                        <a:cs typeface="Arial"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b"/>
                      <a:endParaRPr lang="en-US" sz="1600" b="1" i="0" u="none" strike="noStrike" dirty="0">
                        <a:solidFill>
                          <a:srgbClr val="000000"/>
                        </a:solidFill>
                        <a:latin typeface="Arial" pitchFamily="34" charset="0"/>
                        <a:cs typeface="Arial"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b"/>
                      <a:endParaRPr lang="en-US" sz="1600" b="1" i="0" u="none" strike="noStrike" dirty="0">
                        <a:solidFill>
                          <a:srgbClr val="000000"/>
                        </a:solidFill>
                        <a:latin typeface="Arial" pitchFamily="34" charset="0"/>
                        <a:cs typeface="Arial"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305689">
                <a:tc vMerge="1">
                  <a:txBody>
                    <a:bodyPr/>
                    <a:lstStyle/>
                    <a:p>
                      <a:endParaRPr lang="en-US"/>
                    </a:p>
                  </a:txBody>
                  <a:tcPr/>
                </a:tc>
                <a:tc gridSpan="5">
                  <a:txBody>
                    <a:bodyPr/>
                    <a:lstStyle/>
                    <a:p>
                      <a:pPr algn="ctr" fontAlgn="b"/>
                      <a:r>
                        <a:rPr lang="en-US" sz="1600" b="1" i="0" u="none" strike="noStrike" dirty="0">
                          <a:solidFill>
                            <a:srgbClr val="000000"/>
                          </a:solidFill>
                          <a:latin typeface="Arial" pitchFamily="34" charset="0"/>
                          <a:cs typeface="Arial" pitchFamily="34" charset="0"/>
                        </a:rPr>
                        <a:t> Nil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hMerge="1">
                  <a:txBody>
                    <a:bodyPr/>
                    <a:lstStyle/>
                    <a:p>
                      <a:pPr algn="ctr" fontAlgn="b"/>
                      <a:endParaRPr lang="en-US" sz="1600" b="1" i="0" u="none" strike="noStrike" dirty="0">
                        <a:solidFill>
                          <a:srgbClr val="000000"/>
                        </a:solidFill>
                        <a:latin typeface="Arial" pitchFamily="34" charset="0"/>
                        <a:cs typeface="Arial"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hMerge="1">
                  <a:txBody>
                    <a:bodyPr/>
                    <a:lstStyle/>
                    <a:p>
                      <a:pPr algn="ctr" fontAlgn="b"/>
                      <a:endParaRPr lang="en-US" sz="1600" b="1" i="0" u="none" strike="noStrike" dirty="0">
                        <a:solidFill>
                          <a:srgbClr val="000000"/>
                        </a:solidFill>
                        <a:latin typeface="Arial" pitchFamily="34" charset="0"/>
                        <a:cs typeface="Arial"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hMerge="1">
                  <a:txBody>
                    <a:bodyPr/>
                    <a:lstStyle/>
                    <a:p>
                      <a:pPr algn="ctr" fontAlgn="b"/>
                      <a:endParaRPr lang="en-US" sz="1600" b="1" i="0" u="none" strike="noStrike" dirty="0">
                        <a:solidFill>
                          <a:srgbClr val="000000"/>
                        </a:solidFill>
                        <a:latin typeface="Arial" pitchFamily="34" charset="0"/>
                        <a:cs typeface="Arial"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hMerge="1">
                  <a:txBody>
                    <a:bodyPr/>
                    <a:lstStyle/>
                    <a:p>
                      <a:pPr algn="ctr" fontAlgn="b"/>
                      <a:endParaRPr lang="en-US" sz="1600" b="1" i="0" u="none" strike="noStrike" dirty="0">
                        <a:solidFill>
                          <a:srgbClr val="000000"/>
                        </a:solidFill>
                        <a:latin typeface="Arial" pitchFamily="34" charset="0"/>
                        <a:cs typeface="Arial"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extLst>
                  <a:ext uri="{0D108BD9-81ED-4DB2-BD59-A6C34878D82A}">
                    <a16:rowId xmlns:a16="http://schemas.microsoft.com/office/drawing/2014/main" val="10012"/>
                  </a:ext>
                </a:extLst>
              </a:tr>
              <a:tr h="305689">
                <a:tc vMerge="1">
                  <a:txBody>
                    <a:bodyPr/>
                    <a:lstStyle/>
                    <a:p>
                      <a:endParaRPr lang="en-US"/>
                    </a:p>
                  </a:txBody>
                  <a:tcPr/>
                </a:tc>
                <a:tc gridSpan="5">
                  <a:txBody>
                    <a:bodyPr/>
                    <a:lstStyle/>
                    <a:p>
                      <a:pPr marL="0" algn="ctr" defTabSz="914400" rtl="0" eaLnBrk="1" fontAlgn="b" latinLnBrk="0" hangingPunct="1"/>
                      <a:r>
                        <a:rPr lang="en-US" sz="1600" b="1" i="0" u="none" strike="noStrike" kern="1200" dirty="0">
                          <a:solidFill>
                            <a:srgbClr val="000000"/>
                          </a:solidFill>
                          <a:latin typeface="Arial" pitchFamily="34" charset="0"/>
                          <a:ea typeface="+mn-ea"/>
                          <a:cs typeface="Arial" pitchFamily="34" charset="0"/>
                        </a:rPr>
                        <a:t> Exempt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marL="0" algn="ctr" defTabSz="914400" rtl="0" eaLnBrk="1" fontAlgn="b" latinLnBrk="0" hangingPunct="1"/>
                      <a:endParaRPr lang="en-US" sz="1600" b="1" i="0" u="none" strike="noStrike" kern="1200" dirty="0">
                        <a:solidFill>
                          <a:srgbClr val="000000"/>
                        </a:solidFill>
                        <a:latin typeface="Arial" pitchFamily="34" charset="0"/>
                        <a:ea typeface="+mn-ea"/>
                        <a:cs typeface="Arial"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marL="0" algn="ctr" defTabSz="914400" rtl="0" eaLnBrk="1" fontAlgn="b" latinLnBrk="0" hangingPunct="1"/>
                      <a:endParaRPr lang="en-US" sz="1600" b="1" i="0" u="none" strike="noStrike" kern="1200" dirty="0">
                        <a:solidFill>
                          <a:srgbClr val="000000"/>
                        </a:solidFill>
                        <a:latin typeface="Arial" pitchFamily="34" charset="0"/>
                        <a:ea typeface="+mn-ea"/>
                        <a:cs typeface="Arial"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marL="0" algn="ctr" defTabSz="914400" rtl="0" eaLnBrk="1" fontAlgn="b" latinLnBrk="0" hangingPunct="1"/>
                      <a:endParaRPr lang="en-US" sz="1600" b="1" i="0" u="none" strike="noStrike" kern="1200" dirty="0">
                        <a:solidFill>
                          <a:srgbClr val="000000"/>
                        </a:solidFill>
                        <a:latin typeface="Arial" pitchFamily="34" charset="0"/>
                        <a:ea typeface="+mn-ea"/>
                        <a:cs typeface="Arial"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marL="0" algn="ctr" defTabSz="914400" rtl="0" eaLnBrk="1" fontAlgn="b" latinLnBrk="0" hangingPunct="1"/>
                      <a:endParaRPr lang="en-US" sz="1600" b="1" i="0" u="none" strike="noStrike" kern="1200" dirty="0">
                        <a:solidFill>
                          <a:srgbClr val="000000"/>
                        </a:solidFill>
                        <a:latin typeface="Arial" pitchFamily="34" charset="0"/>
                        <a:ea typeface="+mn-ea"/>
                        <a:cs typeface="Arial"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305689">
                <a:tc vMerge="1">
                  <a:txBody>
                    <a:bodyPr/>
                    <a:lstStyle/>
                    <a:p>
                      <a:endParaRPr lang="en-US"/>
                    </a:p>
                  </a:txBody>
                  <a:tcPr/>
                </a:tc>
                <a:tc gridSpan="5">
                  <a:txBody>
                    <a:bodyPr/>
                    <a:lstStyle/>
                    <a:p>
                      <a:pPr algn="ctr" fontAlgn="b"/>
                      <a:r>
                        <a:rPr lang="en-US" sz="1600" b="1" i="0" u="none" strike="noStrike" dirty="0">
                          <a:solidFill>
                            <a:srgbClr val="000000"/>
                          </a:solidFill>
                          <a:latin typeface="Arial" pitchFamily="34" charset="0"/>
                          <a:cs typeface="Arial" pitchFamily="34" charset="0"/>
                        </a:rPr>
                        <a:t> Non GST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hMerge="1">
                  <a:txBody>
                    <a:bodyPr/>
                    <a:lstStyle/>
                    <a:p>
                      <a:pPr algn="ctr" fontAlgn="b"/>
                      <a:endParaRPr lang="en-US" sz="1600" b="1" i="0" u="none" strike="noStrike" dirty="0">
                        <a:solidFill>
                          <a:srgbClr val="000000"/>
                        </a:solidFill>
                        <a:latin typeface="Arial" pitchFamily="34" charset="0"/>
                        <a:cs typeface="Arial"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hMerge="1">
                  <a:txBody>
                    <a:bodyPr/>
                    <a:lstStyle/>
                    <a:p>
                      <a:pPr algn="ctr" fontAlgn="b"/>
                      <a:endParaRPr lang="en-US" sz="1600" b="1" i="0" u="none" strike="noStrike" dirty="0">
                        <a:solidFill>
                          <a:srgbClr val="000000"/>
                        </a:solidFill>
                        <a:latin typeface="Arial" pitchFamily="34" charset="0"/>
                        <a:cs typeface="Arial"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hMerge="1">
                  <a:txBody>
                    <a:bodyPr/>
                    <a:lstStyle/>
                    <a:p>
                      <a:pPr algn="ctr" fontAlgn="b"/>
                      <a:endParaRPr lang="en-US" sz="1600" b="1" i="0" u="none" strike="noStrike" dirty="0">
                        <a:solidFill>
                          <a:srgbClr val="000000"/>
                        </a:solidFill>
                        <a:latin typeface="Arial" pitchFamily="34" charset="0"/>
                        <a:cs typeface="Arial"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hMerge="1">
                  <a:txBody>
                    <a:bodyPr/>
                    <a:lstStyle/>
                    <a:p>
                      <a:pPr algn="ctr" fontAlgn="b"/>
                      <a:endParaRPr lang="en-US" sz="1600" b="1" i="0" u="none" strike="noStrike" dirty="0">
                        <a:solidFill>
                          <a:srgbClr val="000000"/>
                        </a:solidFill>
                        <a:latin typeface="Arial" pitchFamily="34" charset="0"/>
                        <a:cs typeface="Arial"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extLst>
                  <a:ext uri="{0D108BD9-81ED-4DB2-BD59-A6C34878D82A}">
                    <a16:rowId xmlns:a16="http://schemas.microsoft.com/office/drawing/2014/main" val="10014"/>
                  </a:ext>
                </a:extLst>
              </a:tr>
            </a:tbl>
          </a:graphicData>
        </a:graphic>
      </p:graphicFrame>
      <p:sp>
        <p:nvSpPr>
          <p:cNvPr id="3" name="Footer Placeholder 2"/>
          <p:cNvSpPr>
            <a:spLocks noGrp="1"/>
          </p:cNvSpPr>
          <p:nvPr>
            <p:ph type="ftr" sz="quarter" idx="11"/>
          </p:nvPr>
        </p:nvSpPr>
        <p:spPr/>
        <p:txBody>
          <a:bodyPr/>
          <a:lstStyle/>
          <a:p>
            <a:r>
              <a:rPr lang="en-US"/>
              <a:t>© Indirect Taxes Committee, ICAI</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457201" y="990604"/>
          <a:ext cx="8229602" cy="5251824"/>
        </p:xfrm>
        <a:graphic>
          <a:graphicData uri="http://schemas.openxmlformats.org/drawingml/2006/table">
            <a:tbl>
              <a:tblPr/>
              <a:tblGrid>
                <a:gridCol w="877339">
                  <a:extLst>
                    <a:ext uri="{9D8B030D-6E8A-4147-A177-3AD203B41FA5}">
                      <a16:colId xmlns:a16="http://schemas.microsoft.com/office/drawing/2014/main" val="20000"/>
                    </a:ext>
                  </a:extLst>
                </a:gridCol>
                <a:gridCol w="2485787">
                  <a:extLst>
                    <a:ext uri="{9D8B030D-6E8A-4147-A177-3AD203B41FA5}">
                      <a16:colId xmlns:a16="http://schemas.microsoft.com/office/drawing/2014/main" val="20001"/>
                    </a:ext>
                  </a:extLst>
                </a:gridCol>
                <a:gridCol w="918463">
                  <a:extLst>
                    <a:ext uri="{9D8B030D-6E8A-4147-A177-3AD203B41FA5}">
                      <a16:colId xmlns:a16="http://schemas.microsoft.com/office/drawing/2014/main" val="20002"/>
                    </a:ext>
                  </a:extLst>
                </a:gridCol>
                <a:gridCol w="2193341">
                  <a:extLst>
                    <a:ext uri="{9D8B030D-6E8A-4147-A177-3AD203B41FA5}">
                      <a16:colId xmlns:a16="http://schemas.microsoft.com/office/drawing/2014/main" val="20003"/>
                    </a:ext>
                  </a:extLst>
                </a:gridCol>
                <a:gridCol w="1754672">
                  <a:extLst>
                    <a:ext uri="{9D8B030D-6E8A-4147-A177-3AD203B41FA5}">
                      <a16:colId xmlns:a16="http://schemas.microsoft.com/office/drawing/2014/main" val="20004"/>
                    </a:ext>
                  </a:extLst>
                </a:gridCol>
              </a:tblGrid>
              <a:tr h="208926">
                <a:tc rowSpan="20">
                  <a:txBody>
                    <a:bodyPr/>
                    <a:lstStyle/>
                    <a:p>
                      <a:pPr algn="ctr" fontAlgn="ctr"/>
                      <a:r>
                        <a:rPr lang="en-US" sz="2400" b="1" i="0" u="none" strike="noStrike" dirty="0">
                          <a:solidFill>
                            <a:srgbClr val="000000"/>
                          </a:solidFill>
                          <a:latin typeface="Arial"/>
                        </a:rPr>
                        <a:t>Outward Supply of Goods</a:t>
                      </a:r>
                    </a:p>
                  </a:txBody>
                  <a:tcPr marL="8816" marR="8816" marT="8816"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rowSpan="3">
                  <a:txBody>
                    <a:bodyPr/>
                    <a:lstStyle/>
                    <a:p>
                      <a:pPr algn="ctr" fontAlgn="b"/>
                      <a:r>
                        <a:rPr lang="en-US" sz="1200" b="1" i="0" u="none" strike="noStrike" dirty="0">
                          <a:solidFill>
                            <a:srgbClr val="000000"/>
                          </a:solidFill>
                          <a:latin typeface="Arial"/>
                        </a:rPr>
                        <a:t>Local </a:t>
                      </a:r>
                    </a:p>
                  </a:txBody>
                  <a:tcPr marL="8816" marR="8816"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rowSpan="3">
                  <a:txBody>
                    <a:bodyPr/>
                    <a:lstStyle/>
                    <a:p>
                      <a:pPr algn="ctr" fontAlgn="b"/>
                      <a:r>
                        <a:rPr lang="en-US" sz="1200" b="1" i="0" u="none" strike="noStrike" dirty="0">
                          <a:solidFill>
                            <a:srgbClr val="000000"/>
                          </a:solidFill>
                          <a:latin typeface="Arial"/>
                        </a:rPr>
                        <a:t>Sale </a:t>
                      </a:r>
                    </a:p>
                    <a:p>
                      <a:pPr algn="ctr" fontAlgn="b"/>
                      <a:endParaRPr lang="en-US" sz="1200" b="1" i="0" u="none" strike="noStrike" dirty="0">
                        <a:solidFill>
                          <a:srgbClr val="000000"/>
                        </a:solidFill>
                        <a:latin typeface="Arial"/>
                      </a:endParaRPr>
                    </a:p>
                  </a:txBody>
                  <a:tcPr marL="8816" marR="8816"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algn="ctr" fontAlgn="b"/>
                      <a:r>
                        <a:rPr lang="en-US" sz="1200" b="1" i="0" u="none" strike="noStrike">
                          <a:solidFill>
                            <a:srgbClr val="000000"/>
                          </a:solidFill>
                          <a:latin typeface="Arial"/>
                        </a:rPr>
                        <a:t> </a:t>
                      </a:r>
                    </a:p>
                  </a:txBody>
                  <a:tcPr marL="8816" marR="8816"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algn="ctr" fontAlgn="b"/>
                      <a:r>
                        <a:rPr lang="en-US" sz="1200" b="1" i="0" u="none" strike="noStrike" dirty="0">
                          <a:solidFill>
                            <a:srgbClr val="000000"/>
                          </a:solidFill>
                          <a:latin typeface="Arial"/>
                        </a:rPr>
                        <a:t>CSGT/SGST</a:t>
                      </a:r>
                    </a:p>
                  </a:txBody>
                  <a:tcPr marL="8816" marR="8816"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extLst>
                  <a:ext uri="{0D108BD9-81ED-4DB2-BD59-A6C34878D82A}">
                    <a16:rowId xmlns:a16="http://schemas.microsoft.com/office/drawing/2014/main" val="10000"/>
                  </a:ext>
                </a:extLst>
              </a:tr>
              <a:tr h="208926">
                <a:tc vMerge="1">
                  <a:txBody>
                    <a:bodyPr/>
                    <a:lstStyle/>
                    <a:p>
                      <a:endParaRPr lang="en-US"/>
                    </a:p>
                  </a:txBody>
                  <a:tcPr/>
                </a:tc>
                <a:tc vMerge="1">
                  <a:txBody>
                    <a:bodyPr/>
                    <a:lstStyle/>
                    <a:p>
                      <a:pPr algn="ctr" fontAlgn="b"/>
                      <a:endParaRPr lang="en-US" sz="1200" b="1" i="0" u="none" strike="noStrike" dirty="0">
                        <a:solidFill>
                          <a:srgbClr val="000000"/>
                        </a:solidFill>
                        <a:latin typeface="Arial"/>
                      </a:endParaRPr>
                    </a:p>
                  </a:txBody>
                  <a:tcPr marL="8816" marR="8816"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pPr algn="ctr" fontAlgn="b"/>
                      <a:endParaRPr lang="en-US" sz="1200" b="1" i="0" u="none" strike="noStrike" dirty="0">
                        <a:solidFill>
                          <a:srgbClr val="000000"/>
                        </a:solidFill>
                        <a:latin typeface="Arial"/>
                      </a:endParaRPr>
                    </a:p>
                  </a:txBody>
                  <a:tcPr marL="8816" marR="8816"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latin typeface="Arial"/>
                        </a:rPr>
                        <a:t>DN/CN</a:t>
                      </a:r>
                    </a:p>
                  </a:txBody>
                  <a:tcPr marL="8816" marR="8816"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latin typeface="Arial"/>
                        </a:rPr>
                        <a:t>CGST/SGST</a:t>
                      </a:r>
                    </a:p>
                  </a:txBody>
                  <a:tcPr marL="8816" marR="8816"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08926">
                <a:tc vMerge="1">
                  <a:txBody>
                    <a:bodyPr/>
                    <a:lstStyle/>
                    <a:p>
                      <a:endParaRPr lang="en-US"/>
                    </a:p>
                  </a:txBody>
                  <a:tcPr/>
                </a:tc>
                <a:tc vMerge="1">
                  <a:txBody>
                    <a:bodyPr/>
                    <a:lstStyle/>
                    <a:p>
                      <a:pPr algn="ctr" fontAlgn="b"/>
                      <a:endParaRPr lang="en-US" sz="1200" b="1" i="0" u="none" strike="noStrike" dirty="0">
                        <a:solidFill>
                          <a:srgbClr val="000000"/>
                        </a:solidFill>
                        <a:latin typeface="Arial"/>
                      </a:endParaRPr>
                    </a:p>
                  </a:txBody>
                  <a:tcPr marL="8816" marR="8816"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vMerge="1">
                  <a:txBody>
                    <a:bodyPr/>
                    <a:lstStyle/>
                    <a:p>
                      <a:pPr algn="ctr" fontAlgn="b"/>
                      <a:endParaRPr lang="en-US" sz="1200" b="1" i="0" u="none" strike="noStrike" dirty="0">
                        <a:solidFill>
                          <a:srgbClr val="000000"/>
                        </a:solidFill>
                        <a:latin typeface="Arial"/>
                      </a:endParaRPr>
                    </a:p>
                  </a:txBody>
                  <a:tcPr marL="8816" marR="8816"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algn="ctr" fontAlgn="b"/>
                      <a:r>
                        <a:rPr lang="en-US" sz="1200" b="1" i="0" u="none" strike="noStrike">
                          <a:solidFill>
                            <a:srgbClr val="000000"/>
                          </a:solidFill>
                          <a:latin typeface="Arial"/>
                        </a:rPr>
                        <a:t> </a:t>
                      </a:r>
                    </a:p>
                  </a:txBody>
                  <a:tcPr marL="8816" marR="8816"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algn="ctr" fontAlgn="b"/>
                      <a:r>
                        <a:rPr lang="en-US" sz="1200" b="1" i="0" u="none" strike="noStrike">
                          <a:solidFill>
                            <a:srgbClr val="000000"/>
                          </a:solidFill>
                          <a:latin typeface="Arial"/>
                        </a:rPr>
                        <a:t> NIL/Ex/Non GST</a:t>
                      </a:r>
                    </a:p>
                  </a:txBody>
                  <a:tcPr marL="8816" marR="8816"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extLst>
                  <a:ext uri="{0D108BD9-81ED-4DB2-BD59-A6C34878D82A}">
                    <a16:rowId xmlns:a16="http://schemas.microsoft.com/office/drawing/2014/main" val="10002"/>
                  </a:ext>
                </a:extLst>
              </a:tr>
              <a:tr h="208926">
                <a:tc vMerge="1">
                  <a:txBody>
                    <a:bodyPr/>
                    <a:lstStyle/>
                    <a:p>
                      <a:endParaRPr lang="en-US"/>
                    </a:p>
                  </a:txBody>
                  <a:tcPr/>
                </a:tc>
                <a:tc>
                  <a:txBody>
                    <a:bodyPr/>
                    <a:lstStyle/>
                    <a:p>
                      <a:pPr algn="ctr" fontAlgn="b"/>
                      <a:r>
                        <a:rPr lang="en-US" sz="1200" b="1" i="0" u="none" strike="noStrike" dirty="0">
                          <a:solidFill>
                            <a:srgbClr val="000000"/>
                          </a:solidFill>
                          <a:latin typeface="Arial"/>
                        </a:rPr>
                        <a:t> </a:t>
                      </a:r>
                    </a:p>
                  </a:txBody>
                  <a:tcPr marL="8816" marR="8816"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latin typeface="Arial"/>
                        </a:rPr>
                        <a:t> </a:t>
                      </a:r>
                    </a:p>
                  </a:txBody>
                  <a:tcPr marL="8816" marR="8816"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latin typeface="Arial"/>
                        </a:rPr>
                        <a:t> </a:t>
                      </a:r>
                    </a:p>
                  </a:txBody>
                  <a:tcPr marL="8816" marR="8816"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latin typeface="Arial"/>
                        </a:rPr>
                        <a:t> </a:t>
                      </a:r>
                    </a:p>
                  </a:txBody>
                  <a:tcPr marL="8816" marR="8816"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08926">
                <a:tc vMerge="1">
                  <a:txBody>
                    <a:bodyPr/>
                    <a:lstStyle/>
                    <a:p>
                      <a:endParaRPr lang="en-US"/>
                    </a:p>
                  </a:txBody>
                  <a:tcPr/>
                </a:tc>
                <a:tc>
                  <a:txBody>
                    <a:bodyPr/>
                    <a:lstStyle/>
                    <a:p>
                      <a:pPr algn="ctr" fontAlgn="b"/>
                      <a:r>
                        <a:rPr lang="en-US" sz="1200" b="1" i="0" u="none" strike="noStrike" dirty="0">
                          <a:solidFill>
                            <a:srgbClr val="000000"/>
                          </a:solidFill>
                          <a:latin typeface="Arial"/>
                        </a:rPr>
                        <a:t>Inter state </a:t>
                      </a:r>
                    </a:p>
                  </a:txBody>
                  <a:tcPr marL="8816" marR="8816"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algn="ctr" fontAlgn="b"/>
                      <a:r>
                        <a:rPr lang="en-US" sz="1200" b="1" i="0" u="none" strike="noStrike">
                          <a:solidFill>
                            <a:srgbClr val="000000"/>
                          </a:solidFill>
                          <a:latin typeface="Arial"/>
                        </a:rPr>
                        <a:t> Sale </a:t>
                      </a:r>
                    </a:p>
                  </a:txBody>
                  <a:tcPr marL="8816" marR="8816"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algn="ctr" fontAlgn="b"/>
                      <a:r>
                        <a:rPr lang="en-US" sz="1200" b="1" i="0" u="none" strike="noStrike">
                          <a:solidFill>
                            <a:srgbClr val="000000"/>
                          </a:solidFill>
                          <a:latin typeface="Arial"/>
                        </a:rPr>
                        <a:t>to a RTP</a:t>
                      </a:r>
                    </a:p>
                  </a:txBody>
                  <a:tcPr marL="8816" marR="8816"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algn="ctr" fontAlgn="b"/>
                      <a:r>
                        <a:rPr lang="en-US" sz="1200" b="1" i="0" u="none" strike="noStrike">
                          <a:solidFill>
                            <a:srgbClr val="000000"/>
                          </a:solidFill>
                          <a:latin typeface="Arial"/>
                        </a:rPr>
                        <a:t>IGST </a:t>
                      </a:r>
                    </a:p>
                  </a:txBody>
                  <a:tcPr marL="8816" marR="8816"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extLst>
                  <a:ext uri="{0D108BD9-81ED-4DB2-BD59-A6C34878D82A}">
                    <a16:rowId xmlns:a16="http://schemas.microsoft.com/office/drawing/2014/main" val="10004"/>
                  </a:ext>
                </a:extLst>
              </a:tr>
              <a:tr h="208926">
                <a:tc vMerge="1">
                  <a:txBody>
                    <a:bodyPr/>
                    <a:lstStyle/>
                    <a:p>
                      <a:endParaRPr lang="en-US"/>
                    </a:p>
                  </a:txBody>
                  <a:tcPr/>
                </a:tc>
                <a:tc>
                  <a:txBody>
                    <a:bodyPr/>
                    <a:lstStyle/>
                    <a:p>
                      <a:pPr algn="ctr" fontAlgn="b"/>
                      <a:r>
                        <a:rPr lang="en-US" sz="1200" b="1" i="0" u="none" strike="noStrike" dirty="0">
                          <a:solidFill>
                            <a:srgbClr val="000000"/>
                          </a:solidFill>
                          <a:latin typeface="Arial"/>
                        </a:rPr>
                        <a:t> </a:t>
                      </a:r>
                    </a:p>
                  </a:txBody>
                  <a:tcPr marL="8816" marR="8816"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latin typeface="Arial"/>
                        </a:rPr>
                        <a:t> </a:t>
                      </a:r>
                    </a:p>
                  </a:txBody>
                  <a:tcPr marL="8816" marR="8816"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latin typeface="Arial"/>
                        </a:rPr>
                        <a:t> </a:t>
                      </a:r>
                    </a:p>
                  </a:txBody>
                  <a:tcPr marL="8816" marR="8816"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latin typeface="Arial"/>
                        </a:rPr>
                        <a:t> </a:t>
                      </a:r>
                    </a:p>
                  </a:txBody>
                  <a:tcPr marL="8816" marR="8816"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08926">
                <a:tc vMerge="1">
                  <a:txBody>
                    <a:bodyPr/>
                    <a:lstStyle/>
                    <a:p>
                      <a:endParaRPr lang="en-US"/>
                    </a:p>
                  </a:txBody>
                  <a:tcPr/>
                </a:tc>
                <a:tc rowSpan="2">
                  <a:txBody>
                    <a:bodyPr/>
                    <a:lstStyle/>
                    <a:p>
                      <a:pPr algn="ctr" fontAlgn="b"/>
                      <a:r>
                        <a:rPr lang="en-US" sz="1200" b="1" i="0" u="none" strike="noStrike" dirty="0">
                          <a:solidFill>
                            <a:srgbClr val="000000"/>
                          </a:solidFill>
                          <a:latin typeface="Arial"/>
                        </a:rPr>
                        <a:t>Inter State </a:t>
                      </a:r>
                    </a:p>
                    <a:p>
                      <a:pPr algn="ctr" fontAlgn="b"/>
                      <a:endParaRPr lang="en-US" sz="1200" b="1" i="0" u="none" strike="noStrike" dirty="0">
                        <a:solidFill>
                          <a:srgbClr val="000000"/>
                        </a:solidFill>
                        <a:latin typeface="Arial"/>
                      </a:endParaRPr>
                    </a:p>
                  </a:txBody>
                  <a:tcPr marL="8816" marR="8816"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rowSpan="2">
                  <a:txBody>
                    <a:bodyPr/>
                    <a:lstStyle/>
                    <a:p>
                      <a:pPr algn="ctr" fontAlgn="b"/>
                      <a:r>
                        <a:rPr lang="en-US" sz="1200" b="1" i="0" u="none" strike="noStrike" dirty="0">
                          <a:solidFill>
                            <a:srgbClr val="000000"/>
                          </a:solidFill>
                          <a:latin typeface="Arial"/>
                        </a:rPr>
                        <a:t>Sale </a:t>
                      </a:r>
                    </a:p>
                    <a:p>
                      <a:pPr algn="ctr" fontAlgn="b"/>
                      <a:r>
                        <a:rPr lang="en-US" sz="1200" b="1" i="0" u="none" strike="noStrike" dirty="0">
                          <a:solidFill>
                            <a:srgbClr val="000000"/>
                          </a:solidFill>
                          <a:latin typeface="Arial"/>
                        </a:rPr>
                        <a:t> </a:t>
                      </a:r>
                    </a:p>
                  </a:txBody>
                  <a:tcPr marL="8816" marR="8816"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algn="ctr" fontAlgn="b"/>
                      <a:r>
                        <a:rPr lang="en-US" sz="1200" b="1" i="0" u="none" strike="noStrike">
                          <a:solidFill>
                            <a:srgbClr val="000000"/>
                          </a:solidFill>
                          <a:latin typeface="Arial"/>
                        </a:rPr>
                        <a:t>to a RTP</a:t>
                      </a:r>
                    </a:p>
                  </a:txBody>
                  <a:tcPr marL="8816" marR="8816"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algn="ctr" fontAlgn="b"/>
                      <a:r>
                        <a:rPr lang="en-US" sz="1200" b="1" i="0" u="none" strike="noStrike">
                          <a:solidFill>
                            <a:srgbClr val="000000"/>
                          </a:solidFill>
                          <a:latin typeface="Arial"/>
                        </a:rPr>
                        <a:t> NIL/Ex/Non GST</a:t>
                      </a:r>
                    </a:p>
                  </a:txBody>
                  <a:tcPr marL="8816" marR="8816"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extLst>
                  <a:ext uri="{0D108BD9-81ED-4DB2-BD59-A6C34878D82A}">
                    <a16:rowId xmlns:a16="http://schemas.microsoft.com/office/drawing/2014/main" val="10006"/>
                  </a:ext>
                </a:extLst>
              </a:tr>
              <a:tr h="208926">
                <a:tc vMerge="1">
                  <a:txBody>
                    <a:bodyPr/>
                    <a:lstStyle/>
                    <a:p>
                      <a:endParaRPr lang="en-US"/>
                    </a:p>
                  </a:txBody>
                  <a:tcPr/>
                </a:tc>
                <a:tc vMerge="1">
                  <a:txBody>
                    <a:bodyPr/>
                    <a:lstStyle/>
                    <a:p>
                      <a:pPr algn="ctr" fontAlgn="b"/>
                      <a:endParaRPr lang="en-US" sz="1200" b="1" i="0" u="none" strike="noStrike" dirty="0">
                        <a:solidFill>
                          <a:srgbClr val="000000"/>
                        </a:solidFill>
                        <a:latin typeface="Arial"/>
                      </a:endParaRPr>
                    </a:p>
                  </a:txBody>
                  <a:tcPr marL="8816" marR="8816"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pPr algn="ctr" fontAlgn="b"/>
                      <a:endParaRPr lang="en-US" sz="1200" b="1" i="0" u="none" strike="noStrike" dirty="0">
                        <a:solidFill>
                          <a:srgbClr val="000000"/>
                        </a:solidFill>
                        <a:latin typeface="Arial"/>
                      </a:endParaRPr>
                    </a:p>
                  </a:txBody>
                  <a:tcPr marL="8816" marR="8816"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latin typeface="Arial"/>
                        </a:rPr>
                        <a:t>DN/CN </a:t>
                      </a:r>
                    </a:p>
                  </a:txBody>
                  <a:tcPr marL="8816" marR="8816"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latin typeface="Arial"/>
                        </a:rPr>
                        <a:t>IGST</a:t>
                      </a:r>
                    </a:p>
                  </a:txBody>
                  <a:tcPr marL="8816" marR="8816"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208926">
                <a:tc vMerge="1">
                  <a:txBody>
                    <a:bodyPr/>
                    <a:lstStyle/>
                    <a:p>
                      <a:endParaRPr lang="en-US"/>
                    </a:p>
                  </a:txBody>
                  <a:tcPr/>
                </a:tc>
                <a:tc>
                  <a:txBody>
                    <a:bodyPr/>
                    <a:lstStyle/>
                    <a:p>
                      <a:pPr algn="ctr" fontAlgn="b"/>
                      <a:r>
                        <a:rPr lang="en-US" sz="1200" b="1" i="0" u="none" strike="noStrike">
                          <a:solidFill>
                            <a:srgbClr val="000000"/>
                          </a:solidFill>
                          <a:latin typeface="Arial"/>
                        </a:rPr>
                        <a:t> </a:t>
                      </a:r>
                    </a:p>
                  </a:txBody>
                  <a:tcPr marL="8816" marR="8816"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algn="ctr" fontAlgn="b"/>
                      <a:r>
                        <a:rPr lang="en-US" sz="1200" b="1" i="0" u="none" strike="noStrike" dirty="0">
                          <a:solidFill>
                            <a:srgbClr val="000000"/>
                          </a:solidFill>
                          <a:latin typeface="Arial"/>
                        </a:rPr>
                        <a:t> </a:t>
                      </a:r>
                    </a:p>
                  </a:txBody>
                  <a:tcPr marL="8816" marR="8816"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algn="ctr" fontAlgn="b"/>
                      <a:r>
                        <a:rPr lang="en-US" sz="1200" b="1" i="0" u="none" strike="noStrike">
                          <a:solidFill>
                            <a:srgbClr val="000000"/>
                          </a:solidFill>
                          <a:latin typeface="Arial"/>
                        </a:rPr>
                        <a:t> </a:t>
                      </a:r>
                    </a:p>
                  </a:txBody>
                  <a:tcPr marL="8816" marR="8816"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algn="ctr" fontAlgn="b"/>
                      <a:r>
                        <a:rPr lang="en-US" sz="1200" b="1" i="0" u="none" strike="noStrike">
                          <a:solidFill>
                            <a:srgbClr val="000000"/>
                          </a:solidFill>
                          <a:latin typeface="Arial"/>
                        </a:rPr>
                        <a:t> </a:t>
                      </a:r>
                    </a:p>
                  </a:txBody>
                  <a:tcPr marL="8816" marR="8816"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extLst>
                  <a:ext uri="{0D108BD9-81ED-4DB2-BD59-A6C34878D82A}">
                    <a16:rowId xmlns:a16="http://schemas.microsoft.com/office/drawing/2014/main" val="10008"/>
                  </a:ext>
                </a:extLst>
              </a:tr>
              <a:tr h="350705">
                <a:tc vMerge="1">
                  <a:txBody>
                    <a:bodyPr/>
                    <a:lstStyle/>
                    <a:p>
                      <a:endParaRPr lang="en-US"/>
                    </a:p>
                  </a:txBody>
                  <a:tcPr/>
                </a:tc>
                <a:tc>
                  <a:txBody>
                    <a:bodyPr/>
                    <a:lstStyle/>
                    <a:p>
                      <a:endParaRPr lang="en-US" dirty="0"/>
                    </a:p>
                  </a:txBody>
                  <a:tcPr marL="8816" marR="8816"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endParaRPr lang="en-US"/>
                    </a:p>
                  </a:txBody>
                  <a:tcPr marL="8816" marR="8816"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endParaRPr lang="en-US"/>
                    </a:p>
                  </a:txBody>
                  <a:tcPr marL="8816" marR="8816"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endParaRPr lang="en-US"/>
                    </a:p>
                  </a:txBody>
                  <a:tcPr marL="8816" marR="8816"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208926">
                <a:tc vMerge="1">
                  <a:txBody>
                    <a:bodyPr/>
                    <a:lstStyle/>
                    <a:p>
                      <a:endParaRPr lang="en-US"/>
                    </a:p>
                  </a:txBody>
                  <a:tcPr/>
                </a:tc>
                <a:tc>
                  <a:txBody>
                    <a:bodyPr/>
                    <a:lstStyle/>
                    <a:p>
                      <a:endParaRPr lang="en-US"/>
                    </a:p>
                  </a:txBody>
                  <a:tcPr marL="8816" marR="8816"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endParaRPr lang="en-US"/>
                    </a:p>
                  </a:txBody>
                  <a:tcPr marL="8816" marR="8816"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endParaRPr lang="en-US"/>
                    </a:p>
                  </a:txBody>
                  <a:tcPr marL="8816" marR="8816"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endParaRPr lang="en-US"/>
                    </a:p>
                  </a:txBody>
                  <a:tcPr marL="8816" marR="8816"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extLst>
                  <a:ext uri="{0D108BD9-81ED-4DB2-BD59-A6C34878D82A}">
                    <a16:rowId xmlns:a16="http://schemas.microsoft.com/office/drawing/2014/main" val="10010"/>
                  </a:ext>
                </a:extLst>
              </a:tr>
              <a:tr h="208926">
                <a:tc vMerge="1">
                  <a:txBody>
                    <a:bodyPr/>
                    <a:lstStyle/>
                    <a:p>
                      <a:endParaRPr lang="en-US"/>
                    </a:p>
                  </a:txBody>
                  <a:tcPr/>
                </a:tc>
                <a:tc rowSpan="2">
                  <a:txBody>
                    <a:bodyPr/>
                    <a:lstStyle/>
                    <a:p>
                      <a:endParaRPr lang="en-US"/>
                    </a:p>
                  </a:txBody>
                  <a:tcPr marL="8816" marR="8816"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endParaRPr lang="en-US"/>
                    </a:p>
                  </a:txBody>
                  <a:tcPr marL="8816" marR="8816"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endParaRPr lang="en-US"/>
                    </a:p>
                  </a:txBody>
                  <a:tcPr marL="8816" marR="8816"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endParaRPr lang="en-US"/>
                    </a:p>
                  </a:txBody>
                  <a:tcPr marL="8816" marR="8816"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208926">
                <a:tc vMerge="1">
                  <a:txBody>
                    <a:bodyPr/>
                    <a:lstStyle/>
                    <a:p>
                      <a:endParaRPr lang="en-US"/>
                    </a:p>
                  </a:txBody>
                  <a:tcPr/>
                </a:tc>
                <a:tc vMerge="1">
                  <a:txBody>
                    <a:bodyPr/>
                    <a:lstStyle/>
                    <a:p>
                      <a:pPr algn="ctr" fontAlgn="b"/>
                      <a:endParaRPr lang="en-US" sz="1200" b="1" i="0" u="none" strike="noStrike" dirty="0">
                        <a:solidFill>
                          <a:srgbClr val="000000"/>
                        </a:solidFill>
                        <a:latin typeface="Arial"/>
                      </a:endParaRPr>
                    </a:p>
                  </a:txBody>
                  <a:tcPr marL="8816" marR="8816"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vMerge="1">
                  <a:txBody>
                    <a:bodyPr/>
                    <a:lstStyle/>
                    <a:p>
                      <a:pPr algn="ctr" fontAlgn="b"/>
                      <a:endParaRPr lang="en-US" sz="1200" b="1" i="0" u="none" strike="noStrike" dirty="0">
                        <a:solidFill>
                          <a:srgbClr val="000000"/>
                        </a:solidFill>
                        <a:latin typeface="Arial"/>
                      </a:endParaRPr>
                    </a:p>
                  </a:txBody>
                  <a:tcPr marL="8816" marR="8816"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endParaRPr lang="en-US"/>
                    </a:p>
                  </a:txBody>
                  <a:tcPr marL="8816" marR="8816"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endParaRPr lang="en-US" dirty="0"/>
                    </a:p>
                  </a:txBody>
                  <a:tcPr marL="8816" marR="8816"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extLst>
                  <a:ext uri="{0D108BD9-81ED-4DB2-BD59-A6C34878D82A}">
                    <a16:rowId xmlns:a16="http://schemas.microsoft.com/office/drawing/2014/main" val="10012"/>
                  </a:ext>
                </a:extLst>
              </a:tr>
              <a:tr h="208926">
                <a:tc vMerge="1">
                  <a:txBody>
                    <a:bodyPr/>
                    <a:lstStyle/>
                    <a:p>
                      <a:endParaRPr lang="en-US"/>
                    </a:p>
                  </a:txBody>
                  <a:tcPr/>
                </a:tc>
                <a:tc>
                  <a:txBody>
                    <a:bodyPr/>
                    <a:lstStyle/>
                    <a:p>
                      <a:pPr algn="ctr" fontAlgn="b"/>
                      <a:r>
                        <a:rPr lang="en-US" sz="1200" b="1" i="0" u="none" strike="noStrike" dirty="0">
                          <a:solidFill>
                            <a:srgbClr val="000000"/>
                          </a:solidFill>
                          <a:latin typeface="Arial"/>
                        </a:rPr>
                        <a:t> </a:t>
                      </a:r>
                    </a:p>
                  </a:txBody>
                  <a:tcPr marL="8816" marR="8816"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solidFill>
                            <a:srgbClr val="000000"/>
                          </a:solidFill>
                          <a:latin typeface="Arial"/>
                        </a:rPr>
                        <a:t> </a:t>
                      </a:r>
                    </a:p>
                  </a:txBody>
                  <a:tcPr marL="8816" marR="8816"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solidFill>
                            <a:srgbClr val="000000"/>
                          </a:solidFill>
                          <a:latin typeface="Arial"/>
                        </a:rPr>
                        <a:t> </a:t>
                      </a:r>
                    </a:p>
                  </a:txBody>
                  <a:tcPr marL="8816" marR="8816"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a:solidFill>
                            <a:srgbClr val="000000"/>
                          </a:solidFill>
                          <a:latin typeface="Arial"/>
                        </a:rPr>
                        <a:t> </a:t>
                      </a:r>
                    </a:p>
                  </a:txBody>
                  <a:tcPr marL="8816" marR="8816"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350705">
                <a:tc vMerge="1">
                  <a:txBody>
                    <a:bodyPr/>
                    <a:lstStyle/>
                    <a:p>
                      <a:endParaRPr lang="en-US"/>
                    </a:p>
                  </a:txBody>
                  <a:tcPr/>
                </a:tc>
                <a:tc rowSpan="2">
                  <a:txBody>
                    <a:bodyPr/>
                    <a:lstStyle/>
                    <a:p>
                      <a:pPr algn="ctr" fontAlgn="b"/>
                      <a:r>
                        <a:rPr lang="en-US" sz="1200" b="1" i="0" u="none" strike="noStrike" dirty="0">
                          <a:solidFill>
                            <a:srgbClr val="000000"/>
                          </a:solidFill>
                          <a:latin typeface="Arial"/>
                        </a:rPr>
                        <a:t>Inter State</a:t>
                      </a:r>
                    </a:p>
                    <a:p>
                      <a:pPr algn="ctr" fontAlgn="b"/>
                      <a:endParaRPr lang="en-US" sz="1200" b="1" i="0" u="none" strike="noStrike" dirty="0">
                        <a:solidFill>
                          <a:srgbClr val="000000"/>
                        </a:solidFill>
                        <a:latin typeface="Arial"/>
                      </a:endParaRPr>
                    </a:p>
                  </a:txBody>
                  <a:tcPr marL="8816" marR="8816"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rowSpan="2">
                  <a:txBody>
                    <a:bodyPr/>
                    <a:lstStyle/>
                    <a:p>
                      <a:pPr algn="ctr" fontAlgn="b"/>
                      <a:r>
                        <a:rPr lang="en-US" sz="1200" b="1" i="0" u="none" strike="noStrike" dirty="0">
                          <a:solidFill>
                            <a:srgbClr val="000000"/>
                          </a:solidFill>
                          <a:latin typeface="Arial"/>
                        </a:rPr>
                        <a:t>Sale </a:t>
                      </a:r>
                    </a:p>
                    <a:p>
                      <a:pPr algn="ctr" fontAlgn="b"/>
                      <a:endParaRPr lang="en-US" sz="1200" b="1" i="0" u="none" strike="noStrike" dirty="0">
                        <a:solidFill>
                          <a:srgbClr val="000000"/>
                        </a:solidFill>
                        <a:latin typeface="Arial"/>
                      </a:endParaRPr>
                    </a:p>
                  </a:txBody>
                  <a:tcPr marL="8816" marR="8816"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rowSpan="2">
                  <a:txBody>
                    <a:bodyPr/>
                    <a:lstStyle/>
                    <a:p>
                      <a:pPr algn="ctr" fontAlgn="b"/>
                      <a:r>
                        <a:rPr lang="en-US" sz="1200" b="1" i="0" u="none" strike="noStrike" dirty="0">
                          <a:solidFill>
                            <a:srgbClr val="000000"/>
                          </a:solidFill>
                          <a:latin typeface="Arial"/>
                        </a:rPr>
                        <a:t>to a consumer Inv &gt; 2.5</a:t>
                      </a:r>
                    </a:p>
                  </a:txBody>
                  <a:tcPr marL="8816" marR="8816"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algn="ctr" fontAlgn="b"/>
                      <a:r>
                        <a:rPr lang="en-US" sz="1200" b="1" i="0" u="none" strike="noStrike">
                          <a:solidFill>
                            <a:srgbClr val="000000"/>
                          </a:solidFill>
                          <a:latin typeface="Arial"/>
                        </a:rPr>
                        <a:t>IGST </a:t>
                      </a:r>
                    </a:p>
                  </a:txBody>
                  <a:tcPr marL="8816" marR="8816"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extLst>
                  <a:ext uri="{0D108BD9-81ED-4DB2-BD59-A6C34878D82A}">
                    <a16:rowId xmlns:a16="http://schemas.microsoft.com/office/drawing/2014/main" val="10014"/>
                  </a:ext>
                </a:extLst>
              </a:tr>
              <a:tr h="350705">
                <a:tc vMerge="1">
                  <a:txBody>
                    <a:bodyPr/>
                    <a:lstStyle/>
                    <a:p>
                      <a:endParaRPr lang="en-US"/>
                    </a:p>
                  </a:txBody>
                  <a:tcPr/>
                </a:tc>
                <a:tc vMerge="1">
                  <a:txBody>
                    <a:bodyPr/>
                    <a:lstStyle/>
                    <a:p>
                      <a:pPr algn="ctr" fontAlgn="b"/>
                      <a:endParaRPr lang="en-US" sz="1200" b="1" i="0" u="none" strike="noStrike" dirty="0">
                        <a:solidFill>
                          <a:srgbClr val="000000"/>
                        </a:solidFill>
                        <a:latin typeface="Arial"/>
                      </a:endParaRPr>
                    </a:p>
                  </a:txBody>
                  <a:tcPr marL="8816" marR="8816"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pPr algn="ctr" fontAlgn="b"/>
                      <a:endParaRPr lang="en-US" sz="1200" b="1" i="0" u="none" strike="noStrike" dirty="0">
                        <a:solidFill>
                          <a:srgbClr val="000000"/>
                        </a:solidFill>
                        <a:latin typeface="Arial"/>
                      </a:endParaRPr>
                    </a:p>
                  </a:txBody>
                  <a:tcPr marL="8816" marR="8816"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pPr algn="ctr" fontAlgn="b"/>
                      <a:endParaRPr lang="en-US" sz="1200" b="1" i="0" u="none" strike="noStrike" dirty="0">
                        <a:solidFill>
                          <a:srgbClr val="000000"/>
                        </a:solidFill>
                        <a:latin typeface="Arial"/>
                      </a:endParaRPr>
                    </a:p>
                  </a:txBody>
                  <a:tcPr marL="8816" marR="8816"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solidFill>
                            <a:srgbClr val="000000"/>
                          </a:solidFill>
                          <a:latin typeface="Arial"/>
                        </a:rPr>
                        <a:t> NIL/Ex/Non GST</a:t>
                      </a:r>
                    </a:p>
                  </a:txBody>
                  <a:tcPr marL="8816" marR="8816"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208926">
                <a:tc vMerge="1">
                  <a:txBody>
                    <a:bodyPr/>
                    <a:lstStyle/>
                    <a:p>
                      <a:endParaRPr lang="en-US"/>
                    </a:p>
                  </a:txBody>
                  <a:tcPr/>
                </a:tc>
                <a:tc>
                  <a:txBody>
                    <a:bodyPr/>
                    <a:lstStyle/>
                    <a:p>
                      <a:pPr algn="ctr" fontAlgn="b"/>
                      <a:r>
                        <a:rPr lang="en-US" sz="1200" b="1" i="0" u="none" strike="noStrike">
                          <a:solidFill>
                            <a:srgbClr val="000000"/>
                          </a:solidFill>
                          <a:latin typeface="Arial"/>
                        </a:rPr>
                        <a:t> </a:t>
                      </a:r>
                    </a:p>
                  </a:txBody>
                  <a:tcPr marL="8816" marR="8816"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algn="ctr" fontAlgn="b"/>
                      <a:r>
                        <a:rPr lang="en-US" sz="1200" b="1" i="0" u="none" strike="noStrike">
                          <a:solidFill>
                            <a:srgbClr val="000000"/>
                          </a:solidFill>
                          <a:latin typeface="Arial"/>
                        </a:rPr>
                        <a:t> </a:t>
                      </a:r>
                    </a:p>
                  </a:txBody>
                  <a:tcPr marL="8816" marR="8816"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algn="ctr" fontAlgn="b"/>
                      <a:r>
                        <a:rPr lang="en-US" sz="1200" b="1" i="0" u="none" strike="noStrike">
                          <a:solidFill>
                            <a:srgbClr val="000000"/>
                          </a:solidFill>
                          <a:latin typeface="Arial"/>
                        </a:rPr>
                        <a:t> </a:t>
                      </a:r>
                    </a:p>
                  </a:txBody>
                  <a:tcPr marL="8816" marR="8816"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algn="ctr" fontAlgn="b"/>
                      <a:r>
                        <a:rPr lang="en-US" sz="1200" b="1" i="0" u="none" strike="noStrike">
                          <a:solidFill>
                            <a:srgbClr val="000000"/>
                          </a:solidFill>
                          <a:latin typeface="Arial"/>
                        </a:rPr>
                        <a:t> </a:t>
                      </a:r>
                    </a:p>
                  </a:txBody>
                  <a:tcPr marL="8816" marR="8816"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extLst>
                  <a:ext uri="{0D108BD9-81ED-4DB2-BD59-A6C34878D82A}">
                    <a16:rowId xmlns:a16="http://schemas.microsoft.com/office/drawing/2014/main" val="10016"/>
                  </a:ext>
                </a:extLst>
              </a:tr>
              <a:tr h="350705">
                <a:tc vMerge="1">
                  <a:txBody>
                    <a:bodyPr/>
                    <a:lstStyle/>
                    <a:p>
                      <a:endParaRPr lang="en-US"/>
                    </a:p>
                  </a:txBody>
                  <a:tcPr/>
                </a:tc>
                <a:tc rowSpan="2">
                  <a:txBody>
                    <a:bodyPr/>
                    <a:lstStyle/>
                    <a:p>
                      <a:pPr algn="ctr" fontAlgn="b"/>
                      <a:r>
                        <a:rPr lang="en-US" sz="1200" b="1" i="0" u="none" strike="noStrike" dirty="0">
                          <a:solidFill>
                            <a:srgbClr val="000000"/>
                          </a:solidFill>
                          <a:latin typeface="Arial"/>
                        </a:rPr>
                        <a:t>Inter State</a:t>
                      </a:r>
                    </a:p>
                  </a:txBody>
                  <a:tcPr marL="8816" marR="8816"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b"/>
                      <a:r>
                        <a:rPr lang="en-US" sz="1200" b="1" i="0" u="none" strike="noStrike" dirty="0">
                          <a:solidFill>
                            <a:srgbClr val="000000"/>
                          </a:solidFill>
                          <a:latin typeface="Arial"/>
                        </a:rPr>
                        <a:t>Sale </a:t>
                      </a:r>
                    </a:p>
                    <a:p>
                      <a:pPr algn="ctr" fontAlgn="b"/>
                      <a:endParaRPr lang="en-US" sz="1200" b="1" i="0" u="none" strike="noStrike" dirty="0">
                        <a:solidFill>
                          <a:srgbClr val="000000"/>
                        </a:solidFill>
                        <a:latin typeface="Arial"/>
                      </a:endParaRPr>
                    </a:p>
                  </a:txBody>
                  <a:tcPr marL="8816" marR="8816"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b"/>
                      <a:r>
                        <a:rPr lang="en-US" sz="1200" b="1" i="0" u="none" strike="noStrike" dirty="0">
                          <a:solidFill>
                            <a:srgbClr val="000000"/>
                          </a:solidFill>
                          <a:latin typeface="Arial"/>
                        </a:rPr>
                        <a:t>to a consumer Inv &lt;= 2.5 </a:t>
                      </a:r>
                    </a:p>
                  </a:txBody>
                  <a:tcPr marL="8816" marR="8816"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solidFill>
                            <a:srgbClr val="000000"/>
                          </a:solidFill>
                          <a:latin typeface="Arial"/>
                        </a:rPr>
                        <a:t>IGST </a:t>
                      </a:r>
                    </a:p>
                  </a:txBody>
                  <a:tcPr marL="8816" marR="8816"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r h="350705">
                <a:tc vMerge="1">
                  <a:txBody>
                    <a:bodyPr/>
                    <a:lstStyle/>
                    <a:p>
                      <a:endParaRPr lang="en-US"/>
                    </a:p>
                  </a:txBody>
                  <a:tcPr/>
                </a:tc>
                <a:tc vMerge="1">
                  <a:txBody>
                    <a:bodyPr/>
                    <a:lstStyle/>
                    <a:p>
                      <a:pPr algn="ctr" fontAlgn="b"/>
                      <a:endParaRPr lang="en-US" sz="1200" b="1" i="0" u="none" strike="noStrike" dirty="0">
                        <a:solidFill>
                          <a:srgbClr val="000000"/>
                        </a:solidFill>
                        <a:latin typeface="Arial"/>
                      </a:endParaRPr>
                    </a:p>
                  </a:txBody>
                  <a:tcPr marL="8816" marR="8816"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vMerge="1">
                  <a:txBody>
                    <a:bodyPr/>
                    <a:lstStyle/>
                    <a:p>
                      <a:pPr algn="ctr" fontAlgn="b"/>
                      <a:endParaRPr lang="en-US" sz="1200" b="1" i="0" u="none" strike="noStrike" dirty="0">
                        <a:solidFill>
                          <a:srgbClr val="000000"/>
                        </a:solidFill>
                        <a:latin typeface="Arial"/>
                      </a:endParaRPr>
                    </a:p>
                  </a:txBody>
                  <a:tcPr marL="8816" marR="8816"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vMerge="1">
                  <a:txBody>
                    <a:bodyPr/>
                    <a:lstStyle/>
                    <a:p>
                      <a:pPr algn="ctr" fontAlgn="b"/>
                      <a:endParaRPr lang="en-US" sz="1200" b="1" i="0" u="none" strike="noStrike" dirty="0">
                        <a:solidFill>
                          <a:srgbClr val="000000"/>
                        </a:solidFill>
                        <a:latin typeface="Arial"/>
                      </a:endParaRPr>
                    </a:p>
                  </a:txBody>
                  <a:tcPr marL="8816" marR="8816"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algn="ctr" fontAlgn="b"/>
                      <a:r>
                        <a:rPr lang="en-US" sz="1200" b="1" i="0" u="none" strike="noStrike" dirty="0">
                          <a:solidFill>
                            <a:srgbClr val="000000"/>
                          </a:solidFill>
                          <a:latin typeface="Arial"/>
                        </a:rPr>
                        <a:t>NIL/Ex/Non GST</a:t>
                      </a:r>
                    </a:p>
                  </a:txBody>
                  <a:tcPr marL="8816" marR="8816" marT="881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extLst>
                  <a:ext uri="{0D108BD9-81ED-4DB2-BD59-A6C34878D82A}">
                    <a16:rowId xmlns:a16="http://schemas.microsoft.com/office/drawing/2014/main" val="10018"/>
                  </a:ext>
                </a:extLst>
              </a:tr>
              <a:tr h="350705">
                <a:tc vMerge="1">
                  <a:txBody>
                    <a:bodyPr/>
                    <a:lstStyle/>
                    <a:p>
                      <a:pPr algn="ctr" fontAlgn="ctr"/>
                      <a:endParaRPr lang="en-US" sz="2400" b="1" i="0" u="none" strike="noStrike" dirty="0">
                        <a:solidFill>
                          <a:srgbClr val="000000"/>
                        </a:solidFill>
                        <a:latin typeface="Arial"/>
                      </a:endParaRPr>
                    </a:p>
                  </a:txBody>
                  <a:tcPr marL="8816" marR="8816" marT="8816"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algn="ctr" fontAlgn="b"/>
                      <a:r>
                        <a:rPr lang="en-US" sz="1400" b="1" i="0" u="none" strike="noStrike" dirty="0">
                          <a:solidFill>
                            <a:srgbClr val="000000"/>
                          </a:solidFill>
                          <a:latin typeface="Calibri"/>
                        </a:rPr>
                        <a:t>Local </a:t>
                      </a:r>
                    </a:p>
                  </a:txBody>
                  <a:tcPr marL="8797" marR="8797" marT="87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algn="ctr" fontAlgn="b"/>
                      <a:r>
                        <a:rPr lang="en-US" sz="1400" b="1" i="0" u="none" strike="noStrike" dirty="0">
                          <a:solidFill>
                            <a:srgbClr val="000000"/>
                          </a:solidFill>
                          <a:latin typeface="Calibri"/>
                        </a:rPr>
                        <a:t>Sale </a:t>
                      </a:r>
                    </a:p>
                  </a:txBody>
                  <a:tcPr marL="8797" marR="8797" marT="87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algn="ctr" fontAlgn="b"/>
                      <a:r>
                        <a:rPr lang="en-US" sz="1400" b="1" i="0" u="none" strike="noStrike" dirty="0">
                          <a:solidFill>
                            <a:srgbClr val="000000"/>
                          </a:solidFill>
                          <a:latin typeface="Calibri"/>
                        </a:rPr>
                        <a:t>to a consumer </a:t>
                      </a:r>
                    </a:p>
                  </a:txBody>
                  <a:tcPr marL="8797" marR="8797" marT="87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algn="ctr" fontAlgn="b"/>
                      <a:r>
                        <a:rPr lang="en-US" sz="1400" b="1" i="0" u="none" strike="noStrike" dirty="0">
                          <a:solidFill>
                            <a:srgbClr val="000000"/>
                          </a:solidFill>
                          <a:latin typeface="Calibri"/>
                        </a:rPr>
                        <a:t>CGST/SGST</a:t>
                      </a:r>
                    </a:p>
                  </a:txBody>
                  <a:tcPr marL="8797" marR="8797" marT="87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extLst>
                  <a:ext uri="{0D108BD9-81ED-4DB2-BD59-A6C34878D82A}">
                    <a16:rowId xmlns:a16="http://schemas.microsoft.com/office/drawing/2014/main" val="10019"/>
                  </a:ext>
                </a:extLst>
              </a:tr>
            </a:tbl>
          </a:graphicData>
        </a:graphic>
      </p:graphicFrame>
      <p:sp>
        <p:nvSpPr>
          <p:cNvPr id="3" name="Footer Placeholder 2"/>
          <p:cNvSpPr>
            <a:spLocks noGrp="1"/>
          </p:cNvSpPr>
          <p:nvPr>
            <p:ph type="ftr" sz="quarter" idx="11"/>
          </p:nvPr>
        </p:nvSpPr>
        <p:spPr/>
        <p:txBody>
          <a:bodyPr/>
          <a:lstStyle/>
          <a:p>
            <a:r>
              <a:rPr lang="en-US"/>
              <a:t>© Indirect Taxes Committee, ICAI</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228600" y="838200"/>
          <a:ext cx="8534400" cy="5198697"/>
        </p:xfrm>
        <a:graphic>
          <a:graphicData uri="http://schemas.openxmlformats.org/drawingml/2006/table">
            <a:tbl>
              <a:tblPr/>
              <a:tblGrid>
                <a:gridCol w="915420">
                  <a:extLst>
                    <a:ext uri="{9D8B030D-6E8A-4147-A177-3AD203B41FA5}">
                      <a16:colId xmlns:a16="http://schemas.microsoft.com/office/drawing/2014/main" val="20000"/>
                    </a:ext>
                  </a:extLst>
                </a:gridCol>
                <a:gridCol w="1587686">
                  <a:extLst>
                    <a:ext uri="{9D8B030D-6E8A-4147-A177-3AD203B41FA5}">
                      <a16:colId xmlns:a16="http://schemas.microsoft.com/office/drawing/2014/main" val="20001"/>
                    </a:ext>
                  </a:extLst>
                </a:gridCol>
                <a:gridCol w="2789174">
                  <a:extLst>
                    <a:ext uri="{9D8B030D-6E8A-4147-A177-3AD203B41FA5}">
                      <a16:colId xmlns:a16="http://schemas.microsoft.com/office/drawing/2014/main" val="20002"/>
                    </a:ext>
                  </a:extLst>
                </a:gridCol>
                <a:gridCol w="1411276">
                  <a:extLst>
                    <a:ext uri="{9D8B030D-6E8A-4147-A177-3AD203B41FA5}">
                      <a16:colId xmlns:a16="http://schemas.microsoft.com/office/drawing/2014/main" val="20003"/>
                    </a:ext>
                  </a:extLst>
                </a:gridCol>
                <a:gridCol w="1830844">
                  <a:extLst>
                    <a:ext uri="{9D8B030D-6E8A-4147-A177-3AD203B41FA5}">
                      <a16:colId xmlns:a16="http://schemas.microsoft.com/office/drawing/2014/main" val="20004"/>
                    </a:ext>
                  </a:extLst>
                </a:gridCol>
              </a:tblGrid>
              <a:tr h="247557">
                <a:tc rowSpan="21">
                  <a:txBody>
                    <a:bodyPr/>
                    <a:lstStyle/>
                    <a:p>
                      <a:pPr algn="ctr" fontAlgn="ctr"/>
                      <a:r>
                        <a:rPr lang="en-US" sz="2400" b="1" i="0" u="none" strike="noStrike" dirty="0">
                          <a:solidFill>
                            <a:srgbClr val="000000"/>
                          </a:solidFill>
                          <a:latin typeface="Arial"/>
                        </a:rPr>
                        <a:t>Outward Supply of Goods</a:t>
                      </a:r>
                    </a:p>
                  </a:txBody>
                  <a:tcPr marL="8797" marR="8797" marT="8797"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rowSpan="2">
                  <a:txBody>
                    <a:bodyPr/>
                    <a:lstStyle/>
                    <a:p>
                      <a:pPr algn="ctr" fontAlgn="b"/>
                      <a:r>
                        <a:rPr lang="en-US" sz="1400" b="1" i="0" u="none" strike="noStrike" dirty="0">
                          <a:solidFill>
                            <a:srgbClr val="000000"/>
                          </a:solidFill>
                          <a:latin typeface="Calibri"/>
                        </a:rPr>
                        <a:t>Inter state  </a:t>
                      </a:r>
                    </a:p>
                  </a:txBody>
                  <a:tcPr marL="8797" marR="8797" marT="87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rowSpan="2">
                  <a:txBody>
                    <a:bodyPr/>
                    <a:lstStyle/>
                    <a:p>
                      <a:pPr algn="ctr" fontAlgn="b"/>
                      <a:r>
                        <a:rPr lang="en-US" sz="1400" b="1" i="0" u="none" strike="noStrike" dirty="0">
                          <a:solidFill>
                            <a:srgbClr val="000000"/>
                          </a:solidFill>
                          <a:latin typeface="Calibri"/>
                        </a:rPr>
                        <a:t>Unit transfer</a:t>
                      </a:r>
                    </a:p>
                    <a:p>
                      <a:pPr algn="ctr" fontAlgn="b"/>
                      <a:endParaRPr lang="en-US" sz="1400" b="1" i="0" u="none" strike="noStrike" dirty="0">
                        <a:solidFill>
                          <a:srgbClr val="000000"/>
                        </a:solidFill>
                        <a:latin typeface="Calibri"/>
                      </a:endParaRPr>
                    </a:p>
                  </a:txBody>
                  <a:tcPr marL="8797" marR="8797" marT="87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algn="ctr" fontAlgn="b"/>
                      <a:r>
                        <a:rPr lang="en-US" sz="1400" b="1" i="0" u="none" strike="noStrike">
                          <a:solidFill>
                            <a:srgbClr val="000000"/>
                          </a:solidFill>
                          <a:latin typeface="Calibri"/>
                        </a:rPr>
                        <a:t> </a:t>
                      </a:r>
                    </a:p>
                  </a:txBody>
                  <a:tcPr marL="8797" marR="8797" marT="87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algn="ctr" fontAlgn="b"/>
                      <a:r>
                        <a:rPr lang="en-US" sz="1400" b="1" i="0" u="none" strike="noStrike">
                          <a:solidFill>
                            <a:srgbClr val="000000"/>
                          </a:solidFill>
                          <a:latin typeface="Calibri"/>
                        </a:rPr>
                        <a:t>IGST </a:t>
                      </a:r>
                    </a:p>
                  </a:txBody>
                  <a:tcPr marL="8797" marR="8797" marT="87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extLst>
                  <a:ext uri="{0D108BD9-81ED-4DB2-BD59-A6C34878D82A}">
                    <a16:rowId xmlns:a16="http://schemas.microsoft.com/office/drawing/2014/main" val="10000"/>
                  </a:ext>
                </a:extLst>
              </a:tr>
              <a:tr h="247557">
                <a:tc vMerge="1">
                  <a:txBody>
                    <a:bodyPr/>
                    <a:lstStyle/>
                    <a:p>
                      <a:endParaRPr lang="en-US"/>
                    </a:p>
                  </a:txBody>
                  <a:tcPr/>
                </a:tc>
                <a:tc vMerge="1">
                  <a:txBody>
                    <a:bodyPr/>
                    <a:lstStyle/>
                    <a:p>
                      <a:pPr algn="ctr" fontAlgn="b"/>
                      <a:endParaRPr lang="en-US" sz="1400" b="1" i="0" u="none" strike="noStrike" dirty="0">
                        <a:solidFill>
                          <a:srgbClr val="000000"/>
                        </a:solidFill>
                        <a:latin typeface="Calibri"/>
                      </a:endParaRPr>
                    </a:p>
                  </a:txBody>
                  <a:tcPr marL="8797" marR="8797" marT="87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pPr algn="ctr" fontAlgn="b"/>
                      <a:endParaRPr lang="en-US" sz="1400" b="1" i="0" u="none" strike="noStrike" dirty="0">
                        <a:solidFill>
                          <a:srgbClr val="000000"/>
                        </a:solidFill>
                        <a:latin typeface="Calibri"/>
                      </a:endParaRPr>
                    </a:p>
                  </a:txBody>
                  <a:tcPr marL="8797" marR="8797" marT="87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latin typeface="Calibri"/>
                        </a:rPr>
                        <a:t> </a:t>
                      </a:r>
                    </a:p>
                  </a:txBody>
                  <a:tcPr marL="8797" marR="8797" marT="87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latin typeface="Calibri"/>
                        </a:rPr>
                        <a:t>NIL/Ex/Non GST</a:t>
                      </a:r>
                    </a:p>
                  </a:txBody>
                  <a:tcPr marL="8797" marR="8797" marT="87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47557">
                <a:tc vMerge="1">
                  <a:txBody>
                    <a:bodyPr/>
                    <a:lstStyle/>
                    <a:p>
                      <a:endParaRPr lang="en-US"/>
                    </a:p>
                  </a:txBody>
                  <a:tcPr/>
                </a:tc>
                <a:tc>
                  <a:txBody>
                    <a:bodyPr/>
                    <a:lstStyle/>
                    <a:p>
                      <a:pPr algn="ctr" fontAlgn="b"/>
                      <a:r>
                        <a:rPr lang="en-US" sz="1400" b="1" i="0" u="none" strike="noStrike" dirty="0">
                          <a:solidFill>
                            <a:srgbClr val="000000"/>
                          </a:solidFill>
                          <a:latin typeface="Calibri"/>
                        </a:rPr>
                        <a:t> </a:t>
                      </a:r>
                    </a:p>
                  </a:txBody>
                  <a:tcPr marL="8797" marR="8797" marT="87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algn="ctr" fontAlgn="b"/>
                      <a:r>
                        <a:rPr lang="en-US" sz="1400" b="1" i="0" u="none" strike="noStrike" dirty="0">
                          <a:solidFill>
                            <a:srgbClr val="000000"/>
                          </a:solidFill>
                          <a:latin typeface="Calibri"/>
                        </a:rPr>
                        <a:t> </a:t>
                      </a:r>
                    </a:p>
                  </a:txBody>
                  <a:tcPr marL="8797" marR="8797" marT="87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algn="ctr" fontAlgn="b"/>
                      <a:r>
                        <a:rPr lang="en-US" sz="1400" b="1" i="0" u="none" strike="noStrike">
                          <a:solidFill>
                            <a:srgbClr val="000000"/>
                          </a:solidFill>
                          <a:latin typeface="Calibri"/>
                        </a:rPr>
                        <a:t> </a:t>
                      </a:r>
                    </a:p>
                  </a:txBody>
                  <a:tcPr marL="8797" marR="8797" marT="87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algn="ctr" fontAlgn="b"/>
                      <a:r>
                        <a:rPr lang="en-US" sz="1400" b="1" i="0" u="none" strike="noStrike">
                          <a:solidFill>
                            <a:srgbClr val="000000"/>
                          </a:solidFill>
                          <a:latin typeface="Calibri"/>
                        </a:rPr>
                        <a:t> </a:t>
                      </a:r>
                    </a:p>
                  </a:txBody>
                  <a:tcPr marL="8797" marR="8797" marT="87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extLst>
                  <a:ext uri="{0D108BD9-81ED-4DB2-BD59-A6C34878D82A}">
                    <a16:rowId xmlns:a16="http://schemas.microsoft.com/office/drawing/2014/main" val="10002"/>
                  </a:ext>
                </a:extLst>
              </a:tr>
              <a:tr h="247557">
                <a:tc vMerge="1">
                  <a:txBody>
                    <a:bodyPr/>
                    <a:lstStyle/>
                    <a:p>
                      <a:endParaRPr lang="en-US"/>
                    </a:p>
                  </a:txBody>
                  <a:tcPr/>
                </a:tc>
                <a:tc rowSpan="2">
                  <a:txBody>
                    <a:bodyPr/>
                    <a:lstStyle/>
                    <a:p>
                      <a:pPr algn="ctr" fontAlgn="b"/>
                      <a:r>
                        <a:rPr lang="en-US" sz="1400" b="1" i="0" u="none" strike="noStrike" dirty="0">
                          <a:solidFill>
                            <a:srgbClr val="000000"/>
                          </a:solidFill>
                          <a:latin typeface="Calibri"/>
                        </a:rPr>
                        <a:t>Local</a:t>
                      </a:r>
                    </a:p>
                    <a:p>
                      <a:pPr algn="ctr" fontAlgn="b"/>
                      <a:endParaRPr lang="en-US" sz="1400" b="1" i="0" u="none" strike="noStrike" dirty="0">
                        <a:solidFill>
                          <a:srgbClr val="000000"/>
                        </a:solidFill>
                        <a:latin typeface="Calibri"/>
                      </a:endParaRPr>
                    </a:p>
                  </a:txBody>
                  <a:tcPr marL="8797" marR="8797" marT="87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b"/>
                      <a:r>
                        <a:rPr lang="en-US" sz="1400" b="1" i="0" u="none" strike="noStrike" dirty="0">
                          <a:solidFill>
                            <a:srgbClr val="000000"/>
                          </a:solidFill>
                          <a:latin typeface="Calibri"/>
                        </a:rPr>
                        <a:t>Deemed Export</a:t>
                      </a:r>
                    </a:p>
                    <a:p>
                      <a:pPr algn="ctr" fontAlgn="b"/>
                      <a:endParaRPr lang="en-US" sz="1400" b="1" i="0" u="none" strike="noStrike" dirty="0">
                        <a:solidFill>
                          <a:srgbClr val="000000"/>
                        </a:solidFill>
                        <a:latin typeface="Calibri"/>
                      </a:endParaRPr>
                    </a:p>
                  </a:txBody>
                  <a:tcPr marL="8797" marR="8797" marT="87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latin typeface="Calibri"/>
                        </a:rPr>
                        <a:t> </a:t>
                      </a:r>
                    </a:p>
                  </a:txBody>
                  <a:tcPr marL="8797" marR="8797" marT="87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latin typeface="Calibri"/>
                        </a:rPr>
                        <a:t>CSGT/SGST</a:t>
                      </a:r>
                    </a:p>
                  </a:txBody>
                  <a:tcPr marL="8797" marR="8797" marT="87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47557">
                <a:tc vMerge="1">
                  <a:txBody>
                    <a:bodyPr/>
                    <a:lstStyle/>
                    <a:p>
                      <a:endParaRPr lang="en-US"/>
                    </a:p>
                  </a:txBody>
                  <a:tcPr/>
                </a:tc>
                <a:tc vMerge="1">
                  <a:txBody>
                    <a:bodyPr/>
                    <a:lstStyle/>
                    <a:p>
                      <a:pPr algn="ctr" fontAlgn="b"/>
                      <a:endParaRPr lang="en-US" sz="1400" b="1" i="0" u="none" strike="noStrike" dirty="0">
                        <a:solidFill>
                          <a:srgbClr val="000000"/>
                        </a:solidFill>
                        <a:latin typeface="Calibri"/>
                      </a:endParaRPr>
                    </a:p>
                  </a:txBody>
                  <a:tcPr marL="8797" marR="8797" marT="87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vMerge="1">
                  <a:txBody>
                    <a:bodyPr/>
                    <a:lstStyle/>
                    <a:p>
                      <a:pPr algn="ctr" fontAlgn="b"/>
                      <a:endParaRPr lang="en-US" sz="1400" b="1" i="0" u="none" strike="noStrike" dirty="0">
                        <a:solidFill>
                          <a:srgbClr val="000000"/>
                        </a:solidFill>
                        <a:latin typeface="Calibri"/>
                      </a:endParaRPr>
                    </a:p>
                  </a:txBody>
                  <a:tcPr marL="8797" marR="8797" marT="87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algn="ctr" fontAlgn="b"/>
                      <a:r>
                        <a:rPr lang="en-US" sz="1400" b="1" i="0" u="none" strike="noStrike">
                          <a:solidFill>
                            <a:srgbClr val="000000"/>
                          </a:solidFill>
                          <a:latin typeface="Calibri"/>
                        </a:rPr>
                        <a:t> </a:t>
                      </a:r>
                    </a:p>
                  </a:txBody>
                  <a:tcPr marL="8797" marR="8797" marT="87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algn="ctr" fontAlgn="b"/>
                      <a:r>
                        <a:rPr lang="en-US" sz="1400" b="1" i="0" u="none" strike="noStrike">
                          <a:solidFill>
                            <a:srgbClr val="000000"/>
                          </a:solidFill>
                          <a:latin typeface="Calibri"/>
                        </a:rPr>
                        <a:t>No tax</a:t>
                      </a:r>
                    </a:p>
                  </a:txBody>
                  <a:tcPr marL="8797" marR="8797" marT="87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extLst>
                  <a:ext uri="{0D108BD9-81ED-4DB2-BD59-A6C34878D82A}">
                    <a16:rowId xmlns:a16="http://schemas.microsoft.com/office/drawing/2014/main" val="10004"/>
                  </a:ext>
                </a:extLst>
              </a:tr>
              <a:tr h="247557">
                <a:tc vMerge="1">
                  <a:txBody>
                    <a:bodyPr/>
                    <a:lstStyle/>
                    <a:p>
                      <a:endParaRPr lang="en-US"/>
                    </a:p>
                  </a:txBody>
                  <a:tcPr/>
                </a:tc>
                <a:tc rowSpan="4">
                  <a:txBody>
                    <a:bodyPr/>
                    <a:lstStyle/>
                    <a:p>
                      <a:pPr algn="ctr" fontAlgn="b"/>
                      <a:r>
                        <a:rPr lang="en-US" sz="1400" b="1" i="0" u="none" strike="noStrike" dirty="0">
                          <a:solidFill>
                            <a:srgbClr val="000000"/>
                          </a:solidFill>
                          <a:latin typeface="Calibri"/>
                        </a:rPr>
                        <a:t>Inter state </a:t>
                      </a:r>
                    </a:p>
                    <a:p>
                      <a:pPr algn="ctr" fontAlgn="b"/>
                      <a:endParaRPr lang="en-US" sz="1400" b="1" i="0" u="none" strike="noStrike" dirty="0">
                        <a:solidFill>
                          <a:srgbClr val="000000"/>
                        </a:solidFill>
                        <a:latin typeface="Calibri"/>
                      </a:endParaRPr>
                    </a:p>
                    <a:p>
                      <a:pPr algn="ctr" fontAlgn="b"/>
                      <a:endParaRPr lang="en-US" sz="1400" b="1" i="0" u="none" strike="noStrike" dirty="0">
                        <a:solidFill>
                          <a:srgbClr val="000000"/>
                        </a:solidFill>
                        <a:latin typeface="Calibri"/>
                      </a:endParaRPr>
                    </a:p>
                    <a:p>
                      <a:pPr algn="ctr" fontAlgn="b"/>
                      <a:r>
                        <a:rPr lang="en-US" sz="1400" b="1" i="0" u="none" strike="noStrike" dirty="0">
                          <a:solidFill>
                            <a:srgbClr val="000000"/>
                          </a:solidFill>
                          <a:latin typeface="Calibri"/>
                        </a:rPr>
                        <a:t> </a:t>
                      </a:r>
                    </a:p>
                  </a:txBody>
                  <a:tcPr marL="8797" marR="8797" marT="87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b"/>
                      <a:r>
                        <a:rPr lang="en-US" sz="1400" b="1" i="0" u="none" strike="noStrike" dirty="0">
                          <a:solidFill>
                            <a:srgbClr val="000000"/>
                          </a:solidFill>
                          <a:latin typeface="Calibri"/>
                        </a:rPr>
                        <a:t>Deemed Export</a:t>
                      </a:r>
                    </a:p>
                    <a:p>
                      <a:pPr algn="ctr" fontAlgn="b"/>
                      <a:endParaRPr lang="en-US" sz="1400" b="1" i="0" u="none" strike="noStrike" dirty="0">
                        <a:solidFill>
                          <a:srgbClr val="000000"/>
                        </a:solidFill>
                        <a:latin typeface="Calibri"/>
                      </a:endParaRPr>
                    </a:p>
                  </a:txBody>
                  <a:tcPr marL="8797" marR="8797" marT="87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latin typeface="Calibri"/>
                        </a:rPr>
                        <a:t> </a:t>
                      </a:r>
                    </a:p>
                  </a:txBody>
                  <a:tcPr marL="8797" marR="8797" marT="87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latin typeface="Calibri"/>
                        </a:rPr>
                        <a:t> IGST</a:t>
                      </a:r>
                    </a:p>
                  </a:txBody>
                  <a:tcPr marL="8797" marR="8797" marT="87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47557">
                <a:tc vMerge="1">
                  <a:txBody>
                    <a:bodyPr/>
                    <a:lstStyle/>
                    <a:p>
                      <a:endParaRPr lang="en-US"/>
                    </a:p>
                  </a:txBody>
                  <a:tcPr/>
                </a:tc>
                <a:tc vMerge="1">
                  <a:txBody>
                    <a:bodyPr/>
                    <a:lstStyle/>
                    <a:p>
                      <a:pPr algn="ctr" fontAlgn="b"/>
                      <a:endParaRPr lang="en-US" sz="1400" b="1" i="0" u="none" strike="noStrike" dirty="0">
                        <a:solidFill>
                          <a:srgbClr val="000000"/>
                        </a:solidFill>
                        <a:latin typeface="Calibri"/>
                      </a:endParaRPr>
                    </a:p>
                  </a:txBody>
                  <a:tcPr marL="8797" marR="8797" marT="87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vMerge="1">
                  <a:txBody>
                    <a:bodyPr/>
                    <a:lstStyle/>
                    <a:p>
                      <a:pPr algn="ctr" fontAlgn="b"/>
                      <a:endParaRPr lang="en-US" sz="1400" b="1" i="0" u="none" strike="noStrike" dirty="0">
                        <a:solidFill>
                          <a:srgbClr val="000000"/>
                        </a:solidFill>
                        <a:latin typeface="Calibri"/>
                      </a:endParaRPr>
                    </a:p>
                  </a:txBody>
                  <a:tcPr marL="8797" marR="8797" marT="87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algn="ctr" fontAlgn="b"/>
                      <a:r>
                        <a:rPr lang="en-US" sz="1400" b="1" i="0" u="none" strike="noStrike">
                          <a:solidFill>
                            <a:srgbClr val="000000"/>
                          </a:solidFill>
                          <a:latin typeface="Calibri"/>
                        </a:rPr>
                        <a:t> </a:t>
                      </a:r>
                    </a:p>
                  </a:txBody>
                  <a:tcPr marL="8797" marR="8797" marT="87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algn="ctr" fontAlgn="b"/>
                      <a:r>
                        <a:rPr lang="en-US" sz="1400" b="1" i="0" u="none" strike="noStrike">
                          <a:solidFill>
                            <a:srgbClr val="000000"/>
                          </a:solidFill>
                          <a:latin typeface="Calibri"/>
                        </a:rPr>
                        <a:t>No tax</a:t>
                      </a:r>
                    </a:p>
                  </a:txBody>
                  <a:tcPr marL="8797" marR="8797" marT="87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extLst>
                  <a:ext uri="{0D108BD9-81ED-4DB2-BD59-A6C34878D82A}">
                    <a16:rowId xmlns:a16="http://schemas.microsoft.com/office/drawing/2014/main" val="10006"/>
                  </a:ext>
                </a:extLst>
              </a:tr>
              <a:tr h="247557">
                <a:tc vMerge="1">
                  <a:txBody>
                    <a:bodyPr/>
                    <a:lstStyle/>
                    <a:p>
                      <a:endParaRPr lang="en-US"/>
                    </a:p>
                  </a:txBody>
                  <a:tcPr/>
                </a:tc>
                <a:tc vMerge="1">
                  <a:txBody>
                    <a:bodyPr/>
                    <a:lstStyle/>
                    <a:p>
                      <a:pPr algn="ctr" fontAlgn="b"/>
                      <a:endParaRPr lang="en-US" sz="1400" b="1" i="0" u="none" strike="noStrike" dirty="0">
                        <a:solidFill>
                          <a:srgbClr val="000000"/>
                        </a:solidFill>
                        <a:latin typeface="Calibri"/>
                      </a:endParaRPr>
                    </a:p>
                  </a:txBody>
                  <a:tcPr marL="8797" marR="8797" marT="87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b"/>
                      <a:r>
                        <a:rPr lang="en-US" sz="1400" b="1" i="0" u="none" strike="noStrike" dirty="0">
                          <a:solidFill>
                            <a:srgbClr val="000000"/>
                          </a:solidFill>
                          <a:latin typeface="Calibri"/>
                        </a:rPr>
                        <a:t>Export</a:t>
                      </a:r>
                    </a:p>
                    <a:p>
                      <a:pPr algn="ctr" fontAlgn="b"/>
                      <a:endParaRPr lang="en-US" sz="1400" b="1" i="0" u="none" strike="noStrike" dirty="0">
                        <a:solidFill>
                          <a:srgbClr val="000000"/>
                        </a:solidFill>
                        <a:latin typeface="Calibri"/>
                      </a:endParaRPr>
                    </a:p>
                  </a:txBody>
                  <a:tcPr marL="8797" marR="8797" marT="87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latin typeface="Calibri"/>
                        </a:rPr>
                        <a:t> </a:t>
                      </a:r>
                    </a:p>
                  </a:txBody>
                  <a:tcPr marL="8797" marR="8797" marT="87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latin typeface="Calibri"/>
                        </a:rPr>
                        <a:t> IGST</a:t>
                      </a:r>
                    </a:p>
                  </a:txBody>
                  <a:tcPr marL="8797" marR="8797" marT="87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247557">
                <a:tc vMerge="1">
                  <a:txBody>
                    <a:bodyPr/>
                    <a:lstStyle/>
                    <a:p>
                      <a:endParaRPr lang="en-US"/>
                    </a:p>
                  </a:txBody>
                  <a:tcPr/>
                </a:tc>
                <a:tc vMerge="1">
                  <a:txBody>
                    <a:bodyPr/>
                    <a:lstStyle/>
                    <a:p>
                      <a:pPr algn="ctr" fontAlgn="b"/>
                      <a:endParaRPr lang="en-US" sz="1400" b="1" i="0" u="none" strike="noStrike" dirty="0">
                        <a:solidFill>
                          <a:srgbClr val="000000"/>
                        </a:solidFill>
                        <a:latin typeface="Calibri"/>
                      </a:endParaRPr>
                    </a:p>
                  </a:txBody>
                  <a:tcPr marL="8797" marR="8797" marT="87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vMerge="1">
                  <a:txBody>
                    <a:bodyPr/>
                    <a:lstStyle/>
                    <a:p>
                      <a:pPr algn="ctr" fontAlgn="b"/>
                      <a:endParaRPr lang="en-US" sz="1400" b="1" i="0" u="none" strike="noStrike" dirty="0">
                        <a:solidFill>
                          <a:srgbClr val="000000"/>
                        </a:solidFill>
                        <a:latin typeface="Calibri"/>
                      </a:endParaRPr>
                    </a:p>
                  </a:txBody>
                  <a:tcPr marL="8797" marR="8797" marT="87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algn="ctr" fontAlgn="b"/>
                      <a:r>
                        <a:rPr lang="en-US" sz="1400" b="1" i="0" u="none" strike="noStrike">
                          <a:solidFill>
                            <a:srgbClr val="000000"/>
                          </a:solidFill>
                          <a:latin typeface="Calibri"/>
                        </a:rPr>
                        <a:t> </a:t>
                      </a:r>
                    </a:p>
                  </a:txBody>
                  <a:tcPr marL="8797" marR="8797" marT="87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algn="ctr" fontAlgn="b"/>
                      <a:r>
                        <a:rPr lang="en-US" sz="1400" b="1" i="0" u="none" strike="noStrike">
                          <a:solidFill>
                            <a:srgbClr val="000000"/>
                          </a:solidFill>
                          <a:latin typeface="Calibri"/>
                        </a:rPr>
                        <a:t>No tax</a:t>
                      </a:r>
                    </a:p>
                  </a:txBody>
                  <a:tcPr marL="8797" marR="8797" marT="87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extLst>
                  <a:ext uri="{0D108BD9-81ED-4DB2-BD59-A6C34878D82A}">
                    <a16:rowId xmlns:a16="http://schemas.microsoft.com/office/drawing/2014/main" val="10008"/>
                  </a:ext>
                </a:extLst>
              </a:tr>
              <a:tr h="247557">
                <a:tc vMerge="1">
                  <a:txBody>
                    <a:bodyPr/>
                    <a:lstStyle/>
                    <a:p>
                      <a:endParaRPr lang="en-US"/>
                    </a:p>
                  </a:txBody>
                  <a:tcPr/>
                </a:tc>
                <a:tc>
                  <a:txBody>
                    <a:bodyPr/>
                    <a:lstStyle/>
                    <a:p>
                      <a:pPr algn="ctr" fontAlgn="b"/>
                      <a:r>
                        <a:rPr lang="en-US" sz="1400" b="1" i="0" u="none" strike="noStrike">
                          <a:solidFill>
                            <a:srgbClr val="000000"/>
                          </a:solidFill>
                          <a:latin typeface="Calibri"/>
                        </a:rPr>
                        <a:t> </a:t>
                      </a:r>
                    </a:p>
                  </a:txBody>
                  <a:tcPr marL="8797" marR="8797" marT="87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dirty="0">
                          <a:solidFill>
                            <a:srgbClr val="000000"/>
                          </a:solidFill>
                          <a:latin typeface="Calibri"/>
                        </a:rPr>
                        <a:t> </a:t>
                      </a:r>
                    </a:p>
                  </a:txBody>
                  <a:tcPr marL="8797" marR="8797" marT="87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latin typeface="Calibri"/>
                        </a:rPr>
                        <a:t> </a:t>
                      </a:r>
                    </a:p>
                  </a:txBody>
                  <a:tcPr marL="8797" marR="8797" marT="87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latin typeface="Calibri"/>
                        </a:rPr>
                        <a:t> </a:t>
                      </a:r>
                    </a:p>
                  </a:txBody>
                  <a:tcPr marL="8797" marR="8797" marT="87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247557">
                <a:tc vMerge="1">
                  <a:txBody>
                    <a:bodyPr/>
                    <a:lstStyle/>
                    <a:p>
                      <a:endParaRPr lang="en-US"/>
                    </a:p>
                  </a:txBody>
                  <a:tcPr/>
                </a:tc>
                <a:tc rowSpan="2">
                  <a:txBody>
                    <a:bodyPr/>
                    <a:lstStyle/>
                    <a:p>
                      <a:pPr algn="ctr" fontAlgn="b"/>
                      <a:r>
                        <a:rPr lang="en-US" sz="1400" b="1" i="0" u="none" strike="noStrike" dirty="0">
                          <a:solidFill>
                            <a:srgbClr val="000000"/>
                          </a:solidFill>
                          <a:latin typeface="Calibri"/>
                        </a:rPr>
                        <a:t>Local </a:t>
                      </a:r>
                    </a:p>
                    <a:p>
                      <a:pPr algn="ctr" fontAlgn="b"/>
                      <a:endParaRPr lang="en-US" sz="1400" b="1" i="0" u="none" strike="noStrike" dirty="0">
                        <a:solidFill>
                          <a:srgbClr val="000000"/>
                        </a:solidFill>
                        <a:latin typeface="Calibri"/>
                      </a:endParaRPr>
                    </a:p>
                  </a:txBody>
                  <a:tcPr marL="8797" marR="8797" marT="87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rowSpan="2">
                  <a:txBody>
                    <a:bodyPr/>
                    <a:lstStyle/>
                    <a:p>
                      <a:pPr algn="ctr" fontAlgn="b"/>
                      <a:r>
                        <a:rPr lang="en-US" sz="1400" b="1" i="0" u="none" strike="noStrike" dirty="0">
                          <a:solidFill>
                            <a:srgbClr val="000000"/>
                          </a:solidFill>
                          <a:latin typeface="Calibri"/>
                        </a:rPr>
                        <a:t>Advance</a:t>
                      </a:r>
                    </a:p>
                    <a:p>
                      <a:pPr algn="ctr" fontAlgn="b"/>
                      <a:endParaRPr lang="en-US" sz="1400" b="1" i="0" u="none" strike="noStrike" dirty="0">
                        <a:solidFill>
                          <a:srgbClr val="000000"/>
                        </a:solidFill>
                        <a:latin typeface="Calibri"/>
                      </a:endParaRPr>
                    </a:p>
                  </a:txBody>
                  <a:tcPr marL="8797" marR="8797" marT="87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algn="ctr" fontAlgn="b"/>
                      <a:r>
                        <a:rPr lang="en-US" sz="1400" b="1" i="0" u="none" strike="noStrike">
                          <a:solidFill>
                            <a:srgbClr val="000000"/>
                          </a:solidFill>
                          <a:latin typeface="Calibri"/>
                        </a:rPr>
                        <a:t> </a:t>
                      </a:r>
                    </a:p>
                  </a:txBody>
                  <a:tcPr marL="8797" marR="8797" marT="87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algn="ctr" fontAlgn="b"/>
                      <a:r>
                        <a:rPr lang="en-US" sz="1400" b="1" i="0" u="none" strike="noStrike">
                          <a:solidFill>
                            <a:srgbClr val="000000"/>
                          </a:solidFill>
                          <a:latin typeface="Calibri"/>
                        </a:rPr>
                        <a:t>CGST/SGST</a:t>
                      </a:r>
                    </a:p>
                  </a:txBody>
                  <a:tcPr marL="8797" marR="8797" marT="87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extLst>
                  <a:ext uri="{0D108BD9-81ED-4DB2-BD59-A6C34878D82A}">
                    <a16:rowId xmlns:a16="http://schemas.microsoft.com/office/drawing/2014/main" val="10010"/>
                  </a:ext>
                </a:extLst>
              </a:tr>
              <a:tr h="247557">
                <a:tc vMerge="1">
                  <a:txBody>
                    <a:bodyPr/>
                    <a:lstStyle/>
                    <a:p>
                      <a:endParaRPr lang="en-US"/>
                    </a:p>
                  </a:txBody>
                  <a:tcPr/>
                </a:tc>
                <a:tc vMerge="1">
                  <a:txBody>
                    <a:bodyPr/>
                    <a:lstStyle/>
                    <a:p>
                      <a:pPr algn="ctr" fontAlgn="b"/>
                      <a:endParaRPr lang="en-US" sz="1400" b="1" i="0" u="none" strike="noStrike" dirty="0">
                        <a:solidFill>
                          <a:srgbClr val="000000"/>
                        </a:solidFill>
                        <a:latin typeface="Calibri"/>
                      </a:endParaRPr>
                    </a:p>
                  </a:txBody>
                  <a:tcPr marL="8797" marR="8797" marT="87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pPr algn="ctr" fontAlgn="b"/>
                      <a:endParaRPr lang="en-US" sz="1400" b="1" i="0" u="none" strike="noStrike" dirty="0">
                        <a:solidFill>
                          <a:srgbClr val="000000"/>
                        </a:solidFill>
                        <a:latin typeface="Calibri"/>
                      </a:endParaRPr>
                    </a:p>
                  </a:txBody>
                  <a:tcPr marL="8797" marR="8797" marT="87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latin typeface="Calibri"/>
                        </a:rPr>
                        <a:t> </a:t>
                      </a:r>
                    </a:p>
                  </a:txBody>
                  <a:tcPr marL="8797" marR="8797" marT="87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latin typeface="Calibri"/>
                        </a:rPr>
                        <a:t>Nil/Ex/Non GST</a:t>
                      </a:r>
                    </a:p>
                  </a:txBody>
                  <a:tcPr marL="8797" marR="8797" marT="87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247557">
                <a:tc vMerge="1">
                  <a:txBody>
                    <a:bodyPr/>
                    <a:lstStyle/>
                    <a:p>
                      <a:endParaRPr lang="en-US"/>
                    </a:p>
                  </a:txBody>
                  <a:tcPr/>
                </a:tc>
                <a:tc>
                  <a:txBody>
                    <a:bodyPr/>
                    <a:lstStyle/>
                    <a:p>
                      <a:pPr algn="ctr" fontAlgn="b"/>
                      <a:r>
                        <a:rPr lang="en-US" sz="1400" b="1" i="0" u="none" strike="noStrike">
                          <a:solidFill>
                            <a:srgbClr val="000000"/>
                          </a:solidFill>
                          <a:latin typeface="Calibri"/>
                        </a:rPr>
                        <a:t> </a:t>
                      </a:r>
                    </a:p>
                  </a:txBody>
                  <a:tcPr marL="8797" marR="8797" marT="87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algn="ctr" fontAlgn="b"/>
                      <a:r>
                        <a:rPr lang="en-US" sz="1400" b="1" i="0" u="none" strike="noStrike">
                          <a:solidFill>
                            <a:srgbClr val="000000"/>
                          </a:solidFill>
                          <a:latin typeface="Calibri"/>
                        </a:rPr>
                        <a:t> </a:t>
                      </a:r>
                    </a:p>
                  </a:txBody>
                  <a:tcPr marL="8797" marR="8797" marT="87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algn="ctr" fontAlgn="b"/>
                      <a:r>
                        <a:rPr lang="en-US" sz="1400" b="1" i="0" u="none" strike="noStrike" dirty="0">
                          <a:solidFill>
                            <a:srgbClr val="000000"/>
                          </a:solidFill>
                          <a:latin typeface="Calibri"/>
                        </a:rPr>
                        <a:t> </a:t>
                      </a:r>
                    </a:p>
                  </a:txBody>
                  <a:tcPr marL="8797" marR="8797" marT="87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algn="ctr" fontAlgn="b"/>
                      <a:r>
                        <a:rPr lang="en-US" sz="1400" b="1" i="0" u="none" strike="noStrike">
                          <a:solidFill>
                            <a:srgbClr val="000000"/>
                          </a:solidFill>
                          <a:latin typeface="Calibri"/>
                        </a:rPr>
                        <a:t> </a:t>
                      </a:r>
                    </a:p>
                  </a:txBody>
                  <a:tcPr marL="8797" marR="8797" marT="87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extLst>
                  <a:ext uri="{0D108BD9-81ED-4DB2-BD59-A6C34878D82A}">
                    <a16:rowId xmlns:a16="http://schemas.microsoft.com/office/drawing/2014/main" val="10012"/>
                  </a:ext>
                </a:extLst>
              </a:tr>
              <a:tr h="247557">
                <a:tc vMerge="1">
                  <a:txBody>
                    <a:bodyPr/>
                    <a:lstStyle/>
                    <a:p>
                      <a:endParaRPr lang="en-US"/>
                    </a:p>
                  </a:txBody>
                  <a:tcPr/>
                </a:tc>
                <a:tc rowSpan="2">
                  <a:txBody>
                    <a:bodyPr/>
                    <a:lstStyle/>
                    <a:p>
                      <a:pPr algn="ctr" fontAlgn="b"/>
                      <a:r>
                        <a:rPr lang="en-US" sz="1400" b="1" i="0" u="none" strike="noStrike" dirty="0">
                          <a:solidFill>
                            <a:srgbClr val="000000"/>
                          </a:solidFill>
                          <a:latin typeface="Calibri"/>
                        </a:rPr>
                        <a:t>Inter state</a:t>
                      </a:r>
                    </a:p>
                    <a:p>
                      <a:pPr algn="ctr" fontAlgn="b"/>
                      <a:endParaRPr lang="en-US" sz="1400" b="1" i="0" u="none" strike="noStrike" dirty="0">
                        <a:solidFill>
                          <a:srgbClr val="000000"/>
                        </a:solidFill>
                        <a:latin typeface="Calibri"/>
                      </a:endParaRPr>
                    </a:p>
                  </a:txBody>
                  <a:tcPr marL="8797" marR="8797" marT="87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b"/>
                      <a:r>
                        <a:rPr lang="en-US" sz="1400" b="1" i="0" u="none" strike="noStrike" dirty="0">
                          <a:solidFill>
                            <a:srgbClr val="000000"/>
                          </a:solidFill>
                          <a:latin typeface="Calibri"/>
                        </a:rPr>
                        <a:t>Advance</a:t>
                      </a:r>
                    </a:p>
                    <a:p>
                      <a:pPr algn="ctr" fontAlgn="b"/>
                      <a:endParaRPr lang="en-US" sz="1400" b="1" i="0" u="none" strike="noStrike" dirty="0">
                        <a:solidFill>
                          <a:srgbClr val="000000"/>
                        </a:solidFill>
                        <a:latin typeface="Calibri"/>
                      </a:endParaRPr>
                    </a:p>
                  </a:txBody>
                  <a:tcPr marL="8797" marR="8797" marT="87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dirty="0">
                          <a:solidFill>
                            <a:srgbClr val="000000"/>
                          </a:solidFill>
                          <a:latin typeface="Calibri"/>
                        </a:rPr>
                        <a:t> </a:t>
                      </a:r>
                    </a:p>
                  </a:txBody>
                  <a:tcPr marL="8797" marR="8797" marT="87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latin typeface="Calibri"/>
                        </a:rPr>
                        <a:t>IGST</a:t>
                      </a:r>
                    </a:p>
                  </a:txBody>
                  <a:tcPr marL="8797" marR="8797" marT="87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247557">
                <a:tc vMerge="1">
                  <a:txBody>
                    <a:bodyPr/>
                    <a:lstStyle/>
                    <a:p>
                      <a:endParaRPr lang="en-US"/>
                    </a:p>
                  </a:txBody>
                  <a:tcPr/>
                </a:tc>
                <a:tc vMerge="1">
                  <a:txBody>
                    <a:bodyPr/>
                    <a:lstStyle/>
                    <a:p>
                      <a:pPr algn="ctr" fontAlgn="b"/>
                      <a:endParaRPr lang="en-US" sz="1400" b="1" i="0" u="none" strike="noStrike" dirty="0">
                        <a:solidFill>
                          <a:srgbClr val="000000"/>
                        </a:solidFill>
                        <a:latin typeface="Calibri"/>
                      </a:endParaRPr>
                    </a:p>
                  </a:txBody>
                  <a:tcPr marL="8797" marR="8797" marT="87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vMerge="1">
                  <a:txBody>
                    <a:bodyPr/>
                    <a:lstStyle/>
                    <a:p>
                      <a:pPr algn="ctr" fontAlgn="b"/>
                      <a:endParaRPr lang="en-US" sz="1400" b="1" i="0" u="none" strike="noStrike" dirty="0">
                        <a:solidFill>
                          <a:srgbClr val="000000"/>
                        </a:solidFill>
                        <a:latin typeface="Calibri"/>
                      </a:endParaRPr>
                    </a:p>
                  </a:txBody>
                  <a:tcPr marL="8797" marR="8797" marT="87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algn="ctr" fontAlgn="b"/>
                      <a:r>
                        <a:rPr lang="en-US" sz="1400" b="1" i="0" u="none" strike="noStrike" dirty="0">
                          <a:solidFill>
                            <a:srgbClr val="000000"/>
                          </a:solidFill>
                          <a:latin typeface="Calibri"/>
                        </a:rPr>
                        <a:t> </a:t>
                      </a:r>
                    </a:p>
                  </a:txBody>
                  <a:tcPr marL="8797" marR="8797" marT="87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algn="ctr" fontAlgn="b"/>
                      <a:r>
                        <a:rPr lang="en-US" sz="1400" b="1" i="0" u="none" strike="noStrike">
                          <a:solidFill>
                            <a:srgbClr val="000000"/>
                          </a:solidFill>
                          <a:latin typeface="Calibri"/>
                        </a:rPr>
                        <a:t>Nil/ Ex / Non GST</a:t>
                      </a:r>
                    </a:p>
                  </a:txBody>
                  <a:tcPr marL="8797" marR="8797" marT="87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extLst>
                  <a:ext uri="{0D108BD9-81ED-4DB2-BD59-A6C34878D82A}">
                    <a16:rowId xmlns:a16="http://schemas.microsoft.com/office/drawing/2014/main" val="10014"/>
                  </a:ext>
                </a:extLst>
              </a:tr>
              <a:tr h="247557">
                <a:tc vMerge="1">
                  <a:txBody>
                    <a:bodyPr/>
                    <a:lstStyle/>
                    <a:p>
                      <a:endParaRPr lang="en-US"/>
                    </a:p>
                  </a:txBody>
                  <a:tcPr/>
                </a:tc>
                <a:tc>
                  <a:txBody>
                    <a:bodyPr/>
                    <a:lstStyle/>
                    <a:p>
                      <a:pPr algn="ctr" fontAlgn="b"/>
                      <a:r>
                        <a:rPr lang="en-US" sz="1400" b="1" i="0" u="none" strike="noStrike">
                          <a:solidFill>
                            <a:srgbClr val="000000"/>
                          </a:solidFill>
                          <a:latin typeface="Calibri"/>
                        </a:rPr>
                        <a:t> </a:t>
                      </a:r>
                    </a:p>
                  </a:txBody>
                  <a:tcPr marL="8797" marR="8797" marT="87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latin typeface="Calibri"/>
                        </a:rPr>
                        <a:t> </a:t>
                      </a:r>
                    </a:p>
                  </a:txBody>
                  <a:tcPr marL="8797" marR="8797" marT="87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latin typeface="Calibri"/>
                        </a:rPr>
                        <a:t> </a:t>
                      </a:r>
                    </a:p>
                  </a:txBody>
                  <a:tcPr marL="8797" marR="8797" marT="87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latin typeface="Calibri"/>
                        </a:rPr>
                        <a:t> </a:t>
                      </a:r>
                    </a:p>
                  </a:txBody>
                  <a:tcPr marL="8797" marR="8797" marT="87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247557">
                <a:tc vMerge="1">
                  <a:txBody>
                    <a:bodyPr/>
                    <a:lstStyle/>
                    <a:p>
                      <a:endParaRPr lang="en-US"/>
                    </a:p>
                  </a:txBody>
                  <a:tcPr/>
                </a:tc>
                <a:tc rowSpan="2">
                  <a:txBody>
                    <a:bodyPr/>
                    <a:lstStyle/>
                    <a:p>
                      <a:pPr algn="ctr" fontAlgn="b"/>
                      <a:r>
                        <a:rPr lang="en-US" sz="1400" b="1" i="0" u="none" strike="noStrike" dirty="0">
                          <a:solidFill>
                            <a:srgbClr val="000000"/>
                          </a:solidFill>
                          <a:latin typeface="Calibri"/>
                        </a:rPr>
                        <a:t>Local</a:t>
                      </a:r>
                    </a:p>
                    <a:p>
                      <a:pPr algn="ctr" fontAlgn="b"/>
                      <a:endParaRPr lang="en-US" sz="1400" b="1" i="0" u="none" strike="noStrike" dirty="0">
                        <a:solidFill>
                          <a:srgbClr val="000000"/>
                        </a:solidFill>
                        <a:latin typeface="Calibri"/>
                      </a:endParaRPr>
                    </a:p>
                  </a:txBody>
                  <a:tcPr marL="8797" marR="8797" marT="87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rowSpan="2">
                  <a:txBody>
                    <a:bodyPr/>
                    <a:lstStyle/>
                    <a:p>
                      <a:pPr algn="ctr" fontAlgn="b"/>
                      <a:r>
                        <a:rPr lang="en-US" sz="1400" b="1" i="0" u="none" strike="noStrike" dirty="0">
                          <a:solidFill>
                            <a:srgbClr val="000000"/>
                          </a:solidFill>
                          <a:latin typeface="Calibri"/>
                        </a:rPr>
                        <a:t>Invoice (</a:t>
                      </a:r>
                      <a:r>
                        <a:rPr lang="en-US" sz="1400" b="1" i="0" u="none" strike="noStrike" dirty="0" err="1">
                          <a:solidFill>
                            <a:srgbClr val="000000"/>
                          </a:solidFill>
                          <a:latin typeface="Calibri"/>
                        </a:rPr>
                        <a:t>agst</a:t>
                      </a:r>
                      <a:r>
                        <a:rPr lang="en-US" sz="1400" b="1" i="0" u="none" strike="noStrike" dirty="0">
                          <a:solidFill>
                            <a:srgbClr val="000000"/>
                          </a:solidFill>
                          <a:latin typeface="Calibri"/>
                        </a:rPr>
                        <a:t> Adv recd earlier)</a:t>
                      </a:r>
                    </a:p>
                  </a:txBody>
                  <a:tcPr marL="8797" marR="8797" marT="87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algn="ctr" fontAlgn="b"/>
                      <a:r>
                        <a:rPr lang="en-US" sz="1400" b="1" i="0" u="none" strike="noStrike" dirty="0">
                          <a:solidFill>
                            <a:srgbClr val="000000"/>
                          </a:solidFill>
                          <a:latin typeface="Calibri"/>
                        </a:rPr>
                        <a:t> </a:t>
                      </a:r>
                    </a:p>
                  </a:txBody>
                  <a:tcPr marL="8797" marR="8797" marT="87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algn="ctr" fontAlgn="b"/>
                      <a:r>
                        <a:rPr lang="en-US" sz="1400" b="1" i="0" u="none" strike="noStrike">
                          <a:solidFill>
                            <a:srgbClr val="000000"/>
                          </a:solidFill>
                          <a:latin typeface="Calibri"/>
                        </a:rPr>
                        <a:t>CGST/SGST</a:t>
                      </a:r>
                    </a:p>
                  </a:txBody>
                  <a:tcPr marL="8797" marR="8797" marT="87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extLst>
                  <a:ext uri="{0D108BD9-81ED-4DB2-BD59-A6C34878D82A}">
                    <a16:rowId xmlns:a16="http://schemas.microsoft.com/office/drawing/2014/main" val="10016"/>
                  </a:ext>
                </a:extLst>
              </a:tr>
              <a:tr h="247557">
                <a:tc vMerge="1">
                  <a:txBody>
                    <a:bodyPr/>
                    <a:lstStyle/>
                    <a:p>
                      <a:endParaRPr lang="en-US"/>
                    </a:p>
                  </a:txBody>
                  <a:tcPr/>
                </a:tc>
                <a:tc vMerge="1">
                  <a:txBody>
                    <a:bodyPr/>
                    <a:lstStyle/>
                    <a:p>
                      <a:pPr algn="ctr" fontAlgn="b"/>
                      <a:endParaRPr lang="en-US" sz="1400" b="1" i="0" u="none" strike="noStrike" dirty="0">
                        <a:solidFill>
                          <a:srgbClr val="000000"/>
                        </a:solidFill>
                        <a:latin typeface="Calibri"/>
                      </a:endParaRPr>
                    </a:p>
                  </a:txBody>
                  <a:tcPr marL="8797" marR="8797" marT="87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pPr algn="ctr" fontAlgn="b"/>
                      <a:endParaRPr lang="en-US" sz="1400" b="1" i="0" u="none" strike="noStrike" dirty="0">
                        <a:solidFill>
                          <a:srgbClr val="000000"/>
                        </a:solidFill>
                        <a:latin typeface="Calibri"/>
                      </a:endParaRPr>
                    </a:p>
                  </a:txBody>
                  <a:tcPr marL="8797" marR="8797" marT="87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latin typeface="Calibri"/>
                        </a:rPr>
                        <a:t> </a:t>
                      </a:r>
                    </a:p>
                  </a:txBody>
                  <a:tcPr marL="8797" marR="8797" marT="87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latin typeface="Calibri"/>
                        </a:rPr>
                        <a:t> Nil/Ex/Non GST</a:t>
                      </a:r>
                    </a:p>
                  </a:txBody>
                  <a:tcPr marL="8797" marR="8797" marT="87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r h="247557">
                <a:tc vMerge="1">
                  <a:txBody>
                    <a:bodyPr/>
                    <a:lstStyle/>
                    <a:p>
                      <a:endParaRPr lang="en-US"/>
                    </a:p>
                  </a:txBody>
                  <a:tcPr/>
                </a:tc>
                <a:tc>
                  <a:txBody>
                    <a:bodyPr/>
                    <a:lstStyle/>
                    <a:p>
                      <a:pPr algn="ctr" fontAlgn="b"/>
                      <a:r>
                        <a:rPr lang="en-US" sz="1400" b="1" i="0" u="none" strike="noStrike">
                          <a:solidFill>
                            <a:srgbClr val="000000"/>
                          </a:solidFill>
                          <a:latin typeface="Calibri"/>
                        </a:rPr>
                        <a:t> </a:t>
                      </a:r>
                    </a:p>
                  </a:txBody>
                  <a:tcPr marL="8797" marR="8797" marT="87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algn="ctr" fontAlgn="b"/>
                      <a:r>
                        <a:rPr lang="en-US" sz="1400" b="1" i="0" u="none" strike="noStrike">
                          <a:solidFill>
                            <a:srgbClr val="000000"/>
                          </a:solidFill>
                          <a:latin typeface="Calibri"/>
                        </a:rPr>
                        <a:t> </a:t>
                      </a:r>
                    </a:p>
                  </a:txBody>
                  <a:tcPr marL="8797" marR="8797" marT="87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algn="ctr" fontAlgn="b"/>
                      <a:r>
                        <a:rPr lang="en-US" sz="1400" b="1" i="0" u="none" strike="noStrike">
                          <a:solidFill>
                            <a:srgbClr val="000000"/>
                          </a:solidFill>
                          <a:latin typeface="Calibri"/>
                        </a:rPr>
                        <a:t> </a:t>
                      </a:r>
                    </a:p>
                  </a:txBody>
                  <a:tcPr marL="8797" marR="8797" marT="87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algn="ctr" fontAlgn="b"/>
                      <a:r>
                        <a:rPr lang="en-US" sz="1400" b="1" i="0" u="none" strike="noStrike">
                          <a:solidFill>
                            <a:srgbClr val="000000"/>
                          </a:solidFill>
                          <a:latin typeface="Calibri"/>
                        </a:rPr>
                        <a:t> </a:t>
                      </a:r>
                    </a:p>
                  </a:txBody>
                  <a:tcPr marL="8797" marR="8797" marT="87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extLst>
                  <a:ext uri="{0D108BD9-81ED-4DB2-BD59-A6C34878D82A}">
                    <a16:rowId xmlns:a16="http://schemas.microsoft.com/office/drawing/2014/main" val="10018"/>
                  </a:ext>
                </a:extLst>
              </a:tr>
              <a:tr h="247557">
                <a:tc vMerge="1">
                  <a:txBody>
                    <a:bodyPr/>
                    <a:lstStyle/>
                    <a:p>
                      <a:endParaRPr lang="en-US"/>
                    </a:p>
                  </a:txBody>
                  <a:tcPr/>
                </a:tc>
                <a:tc rowSpan="2">
                  <a:txBody>
                    <a:bodyPr/>
                    <a:lstStyle/>
                    <a:p>
                      <a:pPr algn="ctr" fontAlgn="b"/>
                      <a:r>
                        <a:rPr lang="en-US" sz="1400" b="1" i="0" u="none" strike="noStrike" dirty="0">
                          <a:solidFill>
                            <a:srgbClr val="000000"/>
                          </a:solidFill>
                          <a:latin typeface="Calibri"/>
                        </a:rPr>
                        <a:t>Inter state</a:t>
                      </a:r>
                    </a:p>
                  </a:txBody>
                  <a:tcPr marL="8797" marR="8797" marT="87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b"/>
                      <a:r>
                        <a:rPr lang="en-US" sz="1400" b="1" i="0" u="none" strike="noStrike" dirty="0">
                          <a:solidFill>
                            <a:srgbClr val="000000"/>
                          </a:solidFill>
                          <a:latin typeface="Calibri"/>
                        </a:rPr>
                        <a:t>Invoice (</a:t>
                      </a:r>
                      <a:r>
                        <a:rPr lang="en-US" sz="1400" b="1" i="0" u="none" strike="noStrike" dirty="0" err="1">
                          <a:solidFill>
                            <a:srgbClr val="000000"/>
                          </a:solidFill>
                          <a:latin typeface="Calibri"/>
                        </a:rPr>
                        <a:t>agst</a:t>
                      </a:r>
                      <a:r>
                        <a:rPr lang="en-US" sz="1400" b="1" i="0" u="none" strike="noStrike" dirty="0">
                          <a:solidFill>
                            <a:srgbClr val="000000"/>
                          </a:solidFill>
                          <a:latin typeface="Calibri"/>
                        </a:rPr>
                        <a:t> Adv recd earlier)</a:t>
                      </a:r>
                    </a:p>
                  </a:txBody>
                  <a:tcPr marL="8797" marR="8797" marT="87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a:solidFill>
                            <a:srgbClr val="000000"/>
                          </a:solidFill>
                          <a:latin typeface="Calibri"/>
                        </a:rPr>
                        <a:t> </a:t>
                      </a:r>
                    </a:p>
                  </a:txBody>
                  <a:tcPr marL="8797" marR="8797" marT="87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1" i="0" u="none" strike="noStrike" dirty="0">
                          <a:solidFill>
                            <a:srgbClr val="000000"/>
                          </a:solidFill>
                          <a:latin typeface="Calibri"/>
                        </a:rPr>
                        <a:t>IGST</a:t>
                      </a:r>
                    </a:p>
                  </a:txBody>
                  <a:tcPr marL="8797" marR="8797" marT="87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9"/>
                  </a:ext>
                </a:extLst>
              </a:tr>
              <a:tr h="247557">
                <a:tc vMerge="1">
                  <a:txBody>
                    <a:bodyPr/>
                    <a:lstStyle/>
                    <a:p>
                      <a:endParaRPr lang="en-US"/>
                    </a:p>
                  </a:txBody>
                  <a:tcPr/>
                </a:tc>
                <a:tc vMerge="1">
                  <a:txBody>
                    <a:bodyPr/>
                    <a:lstStyle/>
                    <a:p>
                      <a:pPr algn="ctr" fontAlgn="b"/>
                      <a:endParaRPr lang="en-US" sz="1400" b="1" i="0" u="none" strike="noStrike" dirty="0">
                        <a:solidFill>
                          <a:srgbClr val="000000"/>
                        </a:solidFill>
                        <a:latin typeface="Calibri"/>
                      </a:endParaRPr>
                    </a:p>
                  </a:txBody>
                  <a:tcPr marL="8797" marR="8797" marT="87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vMerge="1">
                  <a:txBody>
                    <a:bodyPr/>
                    <a:lstStyle/>
                    <a:p>
                      <a:pPr algn="ctr" fontAlgn="b"/>
                      <a:endParaRPr lang="en-US" sz="1400" b="1" i="0" u="none" strike="noStrike" dirty="0">
                        <a:solidFill>
                          <a:srgbClr val="000000"/>
                        </a:solidFill>
                        <a:latin typeface="Calibri"/>
                      </a:endParaRPr>
                    </a:p>
                  </a:txBody>
                  <a:tcPr marL="8797" marR="8797" marT="87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algn="ctr" fontAlgn="b"/>
                      <a:r>
                        <a:rPr lang="en-US" sz="1400" b="1" i="0" u="none" strike="noStrike" dirty="0">
                          <a:solidFill>
                            <a:srgbClr val="000000"/>
                          </a:solidFill>
                          <a:latin typeface="Calibri"/>
                        </a:rPr>
                        <a:t> </a:t>
                      </a:r>
                    </a:p>
                  </a:txBody>
                  <a:tcPr marL="8797" marR="8797" marT="87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algn="ctr" fontAlgn="b"/>
                      <a:r>
                        <a:rPr lang="en-US" sz="1400" b="1" i="0" u="none" strike="noStrike" dirty="0">
                          <a:solidFill>
                            <a:srgbClr val="000000"/>
                          </a:solidFill>
                          <a:latin typeface="Calibri"/>
                        </a:rPr>
                        <a:t>Nil/ Ex / Non GST</a:t>
                      </a:r>
                    </a:p>
                  </a:txBody>
                  <a:tcPr marL="8797" marR="8797" marT="87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extLst>
                  <a:ext uri="{0D108BD9-81ED-4DB2-BD59-A6C34878D82A}">
                    <a16:rowId xmlns:a16="http://schemas.microsoft.com/office/drawing/2014/main" val="10020"/>
                  </a:ext>
                </a:extLst>
              </a:tr>
            </a:tbl>
          </a:graphicData>
        </a:graphic>
      </p:graphicFrame>
      <p:sp>
        <p:nvSpPr>
          <p:cNvPr id="3" name="Footer Placeholder 2"/>
          <p:cNvSpPr>
            <a:spLocks noGrp="1"/>
          </p:cNvSpPr>
          <p:nvPr>
            <p:ph type="ftr" sz="quarter" idx="11"/>
          </p:nvPr>
        </p:nvSpPr>
        <p:spPr/>
        <p:txBody>
          <a:bodyPr/>
          <a:lstStyle/>
          <a:p>
            <a:r>
              <a:rPr lang="en-US"/>
              <a:t>© Indirect Taxes Committee, ICAI</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228600" y="1295400"/>
          <a:ext cx="8686800" cy="4648563"/>
        </p:xfrm>
        <a:graphic>
          <a:graphicData uri="http://schemas.openxmlformats.org/drawingml/2006/table">
            <a:tbl>
              <a:tblPr firstRow="1" bandRow="1">
                <a:tableStyleId>{5C22544A-7EE6-4342-B048-85BDC9FD1C3A}</a:tableStyleId>
              </a:tblPr>
              <a:tblGrid>
                <a:gridCol w="2895600">
                  <a:extLst>
                    <a:ext uri="{9D8B030D-6E8A-4147-A177-3AD203B41FA5}">
                      <a16:colId xmlns:a16="http://schemas.microsoft.com/office/drawing/2014/main" val="20000"/>
                    </a:ext>
                  </a:extLst>
                </a:gridCol>
                <a:gridCol w="2895600">
                  <a:extLst>
                    <a:ext uri="{9D8B030D-6E8A-4147-A177-3AD203B41FA5}">
                      <a16:colId xmlns:a16="http://schemas.microsoft.com/office/drawing/2014/main" val="20001"/>
                    </a:ext>
                  </a:extLst>
                </a:gridCol>
                <a:gridCol w="2895600">
                  <a:extLst>
                    <a:ext uri="{9D8B030D-6E8A-4147-A177-3AD203B41FA5}">
                      <a16:colId xmlns:a16="http://schemas.microsoft.com/office/drawing/2014/main" val="20002"/>
                    </a:ext>
                  </a:extLst>
                </a:gridCol>
              </a:tblGrid>
              <a:tr h="286657">
                <a:tc>
                  <a:txBody>
                    <a:bodyPr/>
                    <a:lstStyle/>
                    <a:p>
                      <a:pPr algn="ctr"/>
                      <a:r>
                        <a:rPr lang="en-US" dirty="0"/>
                        <a:t>Section</a:t>
                      </a:r>
                    </a:p>
                  </a:txBody>
                  <a:tcPr/>
                </a:tc>
                <a:tc>
                  <a:txBody>
                    <a:bodyPr/>
                    <a:lstStyle/>
                    <a:p>
                      <a:pPr algn="ctr"/>
                      <a:r>
                        <a:rPr lang="en-US" dirty="0"/>
                        <a:t>Topic</a:t>
                      </a:r>
                    </a:p>
                  </a:txBody>
                  <a:tcPr/>
                </a:tc>
                <a:tc>
                  <a:txBody>
                    <a:bodyPr/>
                    <a:lstStyle/>
                    <a:p>
                      <a:pPr algn="ctr"/>
                      <a:r>
                        <a:rPr lang="en-US" dirty="0"/>
                        <a:t>Precautions</a:t>
                      </a:r>
                    </a:p>
                  </a:txBody>
                  <a:tcPr/>
                </a:tc>
                <a:extLst>
                  <a:ext uri="{0D108BD9-81ED-4DB2-BD59-A6C34878D82A}">
                    <a16:rowId xmlns:a16="http://schemas.microsoft.com/office/drawing/2014/main" val="10000"/>
                  </a:ext>
                </a:extLst>
              </a:tr>
              <a:tr h="501650">
                <a:tc rowSpan="2">
                  <a:txBody>
                    <a:bodyPr/>
                    <a:lstStyle/>
                    <a:p>
                      <a:pPr algn="ctr"/>
                      <a:endParaRPr lang="en-US" dirty="0"/>
                    </a:p>
                    <a:p>
                      <a:pPr algn="ctr"/>
                      <a:r>
                        <a:rPr lang="en-US" dirty="0"/>
                        <a:t>Sec 170</a:t>
                      </a:r>
                    </a:p>
                  </a:txBody>
                  <a:tcPr>
                    <a:solidFill>
                      <a:schemeClr val="bg1">
                        <a:lumMod val="85000"/>
                      </a:schemeClr>
                    </a:solidFill>
                  </a:tcPr>
                </a:tc>
                <a:tc rowSpan="2">
                  <a:txBody>
                    <a:bodyPr/>
                    <a:lstStyle/>
                    <a:p>
                      <a:pPr algn="just"/>
                      <a:r>
                        <a:rPr lang="en-US" dirty="0"/>
                        <a:t>Bifurcation of  Inventory of Raw</a:t>
                      </a:r>
                      <a:r>
                        <a:rPr lang="en-US" baseline="0" dirty="0"/>
                        <a:t> Materials/ Packaging Materials/ Consumables</a:t>
                      </a:r>
                      <a:endParaRPr lang="en-US" dirty="0"/>
                    </a:p>
                  </a:txBody>
                  <a:tcPr>
                    <a:solidFill>
                      <a:schemeClr val="bg1">
                        <a:lumMod val="85000"/>
                      </a:schemeClr>
                    </a:solidFill>
                  </a:tcPr>
                </a:tc>
                <a:tc>
                  <a:txBody>
                    <a:bodyPr/>
                    <a:lstStyle/>
                    <a:p>
                      <a:r>
                        <a:rPr lang="en-US" b="1" dirty="0"/>
                        <a:t>Dutiable </a:t>
                      </a:r>
                      <a:r>
                        <a:rPr lang="en-US" dirty="0"/>
                        <a:t>- Credit</a:t>
                      </a:r>
                      <a:r>
                        <a:rPr lang="en-US" baseline="0" dirty="0"/>
                        <a:t> already taken</a:t>
                      </a:r>
                      <a:endParaRPr lang="en-US" dirty="0"/>
                    </a:p>
                  </a:txBody>
                  <a:tcPr>
                    <a:solidFill>
                      <a:schemeClr val="bg1">
                        <a:lumMod val="85000"/>
                      </a:schemeClr>
                    </a:solidFill>
                  </a:tcPr>
                </a:tc>
                <a:extLst>
                  <a:ext uri="{0D108BD9-81ED-4DB2-BD59-A6C34878D82A}">
                    <a16:rowId xmlns:a16="http://schemas.microsoft.com/office/drawing/2014/main" val="10001"/>
                  </a:ext>
                </a:extLst>
              </a:tr>
              <a:tr h="501650">
                <a:tc vMerge="1">
                  <a:txBody>
                    <a:bodyPr/>
                    <a:lstStyle/>
                    <a:p>
                      <a:endParaRPr lang="en-US" dirty="0"/>
                    </a:p>
                  </a:txBody>
                  <a:tcPr/>
                </a:tc>
                <a:tc vMerge="1">
                  <a:txBody>
                    <a:bodyPr/>
                    <a:lstStyle/>
                    <a:p>
                      <a:endParaRPr lang="en-US" dirty="0"/>
                    </a:p>
                  </a:txBody>
                  <a:tcPr/>
                </a:tc>
                <a:tc>
                  <a:txBody>
                    <a:bodyPr/>
                    <a:lstStyle/>
                    <a:p>
                      <a:r>
                        <a:rPr lang="en-US" b="1" dirty="0"/>
                        <a:t>Exempted</a:t>
                      </a:r>
                      <a:r>
                        <a:rPr lang="en-US" dirty="0"/>
                        <a:t>-</a:t>
                      </a:r>
                      <a:r>
                        <a:rPr lang="en-US" baseline="0" dirty="0"/>
                        <a:t> Credit to be taken under GST</a:t>
                      </a:r>
                      <a:endParaRPr lang="en-US" dirty="0"/>
                    </a:p>
                  </a:txBody>
                  <a:tcPr>
                    <a:solidFill>
                      <a:schemeClr val="bg1">
                        <a:lumMod val="85000"/>
                      </a:schemeClr>
                    </a:solidFill>
                  </a:tcPr>
                </a:tc>
                <a:extLst>
                  <a:ext uri="{0D108BD9-81ED-4DB2-BD59-A6C34878D82A}">
                    <a16:rowId xmlns:a16="http://schemas.microsoft.com/office/drawing/2014/main" val="10002"/>
                  </a:ext>
                </a:extLst>
              </a:tr>
              <a:tr h="2006600">
                <a:tc>
                  <a:txBody>
                    <a:bodyPr/>
                    <a:lstStyle/>
                    <a:p>
                      <a:pPr algn="ctr"/>
                      <a:endParaRPr lang="en-US" dirty="0"/>
                    </a:p>
                    <a:p>
                      <a:pPr algn="ctr"/>
                      <a:endParaRPr lang="en-US" dirty="0"/>
                    </a:p>
                    <a:p>
                      <a:pPr algn="ctr"/>
                      <a:endParaRPr lang="en-US" dirty="0"/>
                    </a:p>
                    <a:p>
                      <a:pPr algn="ctr"/>
                      <a:r>
                        <a:rPr lang="en-US" dirty="0"/>
                        <a:t>Sec</a:t>
                      </a:r>
                      <a:r>
                        <a:rPr lang="en-US" baseline="0" dirty="0"/>
                        <a:t> 171</a:t>
                      </a:r>
                      <a:endParaRPr lang="en-US" dirty="0"/>
                    </a:p>
                  </a:txBody>
                  <a:tcPr>
                    <a:solidFill>
                      <a:schemeClr val="bg1">
                        <a:lumMod val="85000"/>
                      </a:schemeClr>
                    </a:solidFill>
                  </a:tcPr>
                </a:tc>
                <a:tc>
                  <a:txBody>
                    <a:bodyPr/>
                    <a:lstStyle/>
                    <a:p>
                      <a:pPr algn="just"/>
                      <a:endParaRPr lang="en-US" dirty="0"/>
                    </a:p>
                    <a:p>
                      <a:pPr algn="just"/>
                      <a:endParaRPr lang="en-US" dirty="0"/>
                    </a:p>
                    <a:p>
                      <a:pPr algn="just"/>
                      <a:endParaRPr lang="en-US" dirty="0"/>
                    </a:p>
                    <a:p>
                      <a:pPr algn="just"/>
                      <a:r>
                        <a:rPr lang="en-US" dirty="0"/>
                        <a:t>Stock In</a:t>
                      </a:r>
                      <a:r>
                        <a:rPr lang="en-US" baseline="0" dirty="0"/>
                        <a:t> Transit</a:t>
                      </a:r>
                    </a:p>
                    <a:p>
                      <a:pPr algn="just"/>
                      <a:endParaRPr lang="en-US" baseline="0" dirty="0"/>
                    </a:p>
                    <a:p>
                      <a:pPr algn="just"/>
                      <a:endParaRPr lang="en-US" baseline="0" dirty="0"/>
                    </a:p>
                    <a:p>
                      <a:pPr algn="just"/>
                      <a:endParaRPr lang="en-US" baseline="0" dirty="0"/>
                    </a:p>
                    <a:p>
                      <a:pPr algn="just"/>
                      <a:endParaRPr lang="en-US" dirty="0"/>
                    </a:p>
                  </a:txBody>
                  <a:tcPr>
                    <a:solidFill>
                      <a:schemeClr val="bg1">
                        <a:lumMod val="85000"/>
                      </a:schemeClr>
                    </a:solidFill>
                  </a:tcPr>
                </a:tc>
                <a:tc>
                  <a:txBody>
                    <a:bodyPr/>
                    <a:lstStyle/>
                    <a:p>
                      <a:r>
                        <a:rPr lang="en-US" dirty="0"/>
                        <a:t>Whole amount</a:t>
                      </a:r>
                    </a:p>
                    <a:p>
                      <a:pPr>
                        <a:buFont typeface="Wingdings" pitchFamily="2" charset="2"/>
                        <a:buChar char="§"/>
                      </a:pPr>
                      <a:r>
                        <a:rPr lang="en-US" dirty="0"/>
                        <a:t> Dutiable</a:t>
                      </a:r>
                      <a:r>
                        <a:rPr lang="en-US" baseline="0" dirty="0"/>
                        <a:t> &amp;</a:t>
                      </a:r>
                    </a:p>
                    <a:p>
                      <a:pPr>
                        <a:buFont typeface="Wingdings" pitchFamily="2" charset="2"/>
                        <a:buChar char="§"/>
                      </a:pPr>
                      <a:r>
                        <a:rPr lang="en-US" baseline="0" dirty="0"/>
                        <a:t> Exempted</a:t>
                      </a:r>
                    </a:p>
                    <a:p>
                      <a:pPr>
                        <a:buFont typeface="Wingdings" pitchFamily="2" charset="2"/>
                        <a:buNone/>
                      </a:pPr>
                      <a:endParaRPr lang="en-US" baseline="0" dirty="0"/>
                    </a:p>
                    <a:p>
                      <a:pPr marL="0" marR="0" indent="0" algn="l" defTabSz="914400" rtl="0" eaLnBrk="1" fontAlgn="auto" latinLnBrk="0" hangingPunct="1">
                        <a:lnSpc>
                          <a:spcPct val="100000"/>
                        </a:lnSpc>
                        <a:spcBef>
                          <a:spcPts val="0"/>
                        </a:spcBef>
                        <a:spcAft>
                          <a:spcPts val="0"/>
                        </a:spcAft>
                        <a:buClrTx/>
                        <a:buSzTx/>
                        <a:buFont typeface="Wingdings" pitchFamily="2" charset="2"/>
                        <a:buNone/>
                        <a:tabLst/>
                        <a:defRPr/>
                      </a:pPr>
                      <a:r>
                        <a:rPr lang="en-US" baseline="0" dirty="0"/>
                        <a:t>Stock + Invoice Received within 30 days</a:t>
                      </a:r>
                    </a:p>
                    <a:p>
                      <a:pPr marL="0" marR="0" indent="0" algn="l" defTabSz="914400" rtl="0" eaLnBrk="1" fontAlgn="auto" latinLnBrk="0" hangingPunct="1">
                        <a:lnSpc>
                          <a:spcPct val="100000"/>
                        </a:lnSpc>
                        <a:spcBef>
                          <a:spcPts val="0"/>
                        </a:spcBef>
                        <a:spcAft>
                          <a:spcPts val="0"/>
                        </a:spcAft>
                        <a:buClrTx/>
                        <a:buSzTx/>
                        <a:buFont typeface="Wingdings" pitchFamily="2" charset="2"/>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 typeface="Wingdings" pitchFamily="2" charset="2"/>
                        <a:buNone/>
                        <a:tabLst/>
                        <a:defRPr/>
                      </a:pPr>
                      <a:r>
                        <a:rPr lang="en-US" dirty="0"/>
                        <a:t>Do not avail double credit</a:t>
                      </a:r>
                    </a:p>
                  </a:txBody>
                  <a:tcPr>
                    <a:solidFill>
                      <a:schemeClr val="bg1">
                        <a:lumMod val="85000"/>
                      </a:schemeClr>
                    </a:solidFill>
                  </a:tcPr>
                </a:tc>
                <a:extLst>
                  <a:ext uri="{0D108BD9-81ED-4DB2-BD59-A6C34878D82A}">
                    <a16:rowId xmlns:a16="http://schemas.microsoft.com/office/drawing/2014/main" val="10003"/>
                  </a:ext>
                </a:extLst>
              </a:tr>
              <a:tr h="716643">
                <a:tc>
                  <a:txBody>
                    <a:bodyPr/>
                    <a:lstStyle/>
                    <a:p>
                      <a:pPr algn="ctr"/>
                      <a:r>
                        <a:rPr lang="en-US" dirty="0"/>
                        <a:t>Sec 172</a:t>
                      </a:r>
                    </a:p>
                  </a:txBody>
                  <a:tcPr>
                    <a:solidFill>
                      <a:schemeClr val="bg1">
                        <a:lumMod val="85000"/>
                      </a:schemeClr>
                    </a:solidFill>
                  </a:tcPr>
                </a:tc>
                <a:tc>
                  <a:txBody>
                    <a:bodyPr/>
                    <a:lstStyle/>
                    <a:p>
                      <a:pPr algn="just"/>
                      <a:r>
                        <a:rPr lang="en-US" dirty="0"/>
                        <a:t>Composition</a:t>
                      </a:r>
                    </a:p>
                  </a:txBody>
                  <a:tcPr>
                    <a:solidFill>
                      <a:schemeClr val="bg1">
                        <a:lumMod val="85000"/>
                      </a:schemeClr>
                    </a:solidFill>
                  </a:tcPr>
                </a:tc>
                <a:tc>
                  <a:txBody>
                    <a:bodyPr/>
                    <a:lstStyle/>
                    <a:p>
                      <a:pPr>
                        <a:buFont typeface="Wingdings" pitchFamily="2" charset="2"/>
                        <a:buNone/>
                      </a:pPr>
                      <a:r>
                        <a:rPr lang="en-US" dirty="0"/>
                        <a:t>States/Units/Products covered under Composition</a:t>
                      </a:r>
                    </a:p>
                  </a:txBody>
                  <a:tcPr>
                    <a:solidFill>
                      <a:schemeClr val="bg1">
                        <a:lumMod val="85000"/>
                      </a:schemeClr>
                    </a:solidFill>
                  </a:tcPr>
                </a:tc>
                <a:extLst>
                  <a:ext uri="{0D108BD9-81ED-4DB2-BD59-A6C34878D82A}">
                    <a16:rowId xmlns:a16="http://schemas.microsoft.com/office/drawing/2014/main" val="10004"/>
                  </a:ext>
                </a:extLst>
              </a:tr>
            </a:tbl>
          </a:graphicData>
        </a:graphic>
      </p:graphicFrame>
      <p:sp>
        <p:nvSpPr>
          <p:cNvPr id="5" name="TextBox 4"/>
          <p:cNvSpPr txBox="1"/>
          <p:nvPr/>
        </p:nvSpPr>
        <p:spPr>
          <a:xfrm>
            <a:off x="457200" y="685800"/>
            <a:ext cx="8077200" cy="584775"/>
          </a:xfrm>
          <a:prstGeom prst="rect">
            <a:avLst/>
          </a:prstGeom>
          <a:noFill/>
        </p:spPr>
        <p:txBody>
          <a:bodyPr wrap="square" rtlCol="0">
            <a:spAutoFit/>
          </a:bodyPr>
          <a:lstStyle/>
          <a:p>
            <a:pPr algn="ctr"/>
            <a:r>
              <a:rPr lang="en-US" sz="3200" b="1" dirty="0"/>
              <a:t>Summary</a:t>
            </a:r>
          </a:p>
        </p:txBody>
      </p:sp>
    </p:spTree>
    <p:extLst>
      <p:ext uri="{BB962C8B-B14F-4D97-AF65-F5344CB8AC3E}">
        <p14:creationId xmlns:p14="http://schemas.microsoft.com/office/powerpoint/2010/main" val="6899157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90600"/>
            <a:ext cx="8229600" cy="808038"/>
          </a:xfrm>
        </p:spPr>
        <p:txBody>
          <a:bodyPr>
            <a:normAutofit/>
          </a:bodyPr>
          <a:lstStyle/>
          <a:p>
            <a:pPr algn="r"/>
            <a:r>
              <a:rPr lang="en-US" sz="3200" b="1" dirty="0">
                <a:solidFill>
                  <a:srgbClr val="002060"/>
                </a:solidFill>
              </a:rPr>
              <a:t>Contd...</a:t>
            </a:r>
          </a:p>
        </p:txBody>
      </p:sp>
      <p:graphicFrame>
        <p:nvGraphicFramePr>
          <p:cNvPr id="4" name="Content Placeholder 3"/>
          <p:cNvGraphicFramePr>
            <a:graphicFrameLocks noGrp="1"/>
          </p:cNvGraphicFramePr>
          <p:nvPr>
            <p:ph idx="1"/>
          </p:nvPr>
        </p:nvGraphicFramePr>
        <p:xfrm>
          <a:off x="457200" y="1828799"/>
          <a:ext cx="8305800" cy="3352802"/>
        </p:xfrm>
        <a:graphic>
          <a:graphicData uri="http://schemas.openxmlformats.org/drawingml/2006/table">
            <a:tbl>
              <a:tblPr firstRow="1" bandRow="1">
                <a:tableStyleId>{5C22544A-7EE6-4342-B048-85BDC9FD1C3A}</a:tableStyleId>
              </a:tblPr>
              <a:tblGrid>
                <a:gridCol w="2768600">
                  <a:extLst>
                    <a:ext uri="{9D8B030D-6E8A-4147-A177-3AD203B41FA5}">
                      <a16:colId xmlns:a16="http://schemas.microsoft.com/office/drawing/2014/main" val="20000"/>
                    </a:ext>
                  </a:extLst>
                </a:gridCol>
                <a:gridCol w="2768600">
                  <a:extLst>
                    <a:ext uri="{9D8B030D-6E8A-4147-A177-3AD203B41FA5}">
                      <a16:colId xmlns:a16="http://schemas.microsoft.com/office/drawing/2014/main" val="20001"/>
                    </a:ext>
                  </a:extLst>
                </a:gridCol>
                <a:gridCol w="2768600">
                  <a:extLst>
                    <a:ext uri="{9D8B030D-6E8A-4147-A177-3AD203B41FA5}">
                      <a16:colId xmlns:a16="http://schemas.microsoft.com/office/drawing/2014/main" val="20002"/>
                    </a:ext>
                  </a:extLst>
                </a:gridCol>
              </a:tblGrid>
              <a:tr h="448236">
                <a:tc>
                  <a:txBody>
                    <a:bodyPr/>
                    <a:lstStyle/>
                    <a:p>
                      <a:r>
                        <a:rPr lang="en-US" b="0" dirty="0">
                          <a:solidFill>
                            <a:schemeClr val="tx1"/>
                          </a:solidFill>
                        </a:rPr>
                        <a:t>Sec 175-</a:t>
                      </a:r>
                      <a:r>
                        <a:rPr lang="en-US" b="0" baseline="0" dirty="0">
                          <a:solidFill>
                            <a:schemeClr val="tx1"/>
                          </a:solidFill>
                        </a:rPr>
                        <a:t> </a:t>
                      </a:r>
                      <a:r>
                        <a:rPr lang="en-US" b="0" dirty="0">
                          <a:solidFill>
                            <a:schemeClr val="tx1"/>
                          </a:solidFill>
                        </a:rPr>
                        <a:t>177</a:t>
                      </a:r>
                    </a:p>
                  </a:txBody>
                  <a:tcPr>
                    <a:solidFill>
                      <a:schemeClr val="bg1">
                        <a:lumMod val="85000"/>
                      </a:schemeClr>
                    </a:solidFill>
                  </a:tcPr>
                </a:tc>
                <a:tc>
                  <a:txBody>
                    <a:bodyPr/>
                    <a:lstStyle/>
                    <a:p>
                      <a:r>
                        <a:rPr lang="en-US" b="0" dirty="0">
                          <a:solidFill>
                            <a:schemeClr val="tx1"/>
                          </a:solidFill>
                        </a:rPr>
                        <a:t>Stock with Job</a:t>
                      </a:r>
                      <a:r>
                        <a:rPr lang="en-US" b="0" baseline="0" dirty="0">
                          <a:solidFill>
                            <a:schemeClr val="tx1"/>
                          </a:solidFill>
                        </a:rPr>
                        <a:t> Worker</a:t>
                      </a:r>
                      <a:endParaRPr lang="en-US" b="0" dirty="0">
                        <a:solidFill>
                          <a:schemeClr val="tx1"/>
                        </a:solidFill>
                      </a:endParaRPr>
                    </a:p>
                  </a:txBody>
                  <a:tcPr>
                    <a:solidFill>
                      <a:schemeClr val="bg1">
                        <a:lumMod val="85000"/>
                      </a:schemeClr>
                    </a:solidFill>
                  </a:tcPr>
                </a:tc>
                <a:tc>
                  <a:txBody>
                    <a:bodyPr/>
                    <a:lstStyle/>
                    <a:p>
                      <a:r>
                        <a:rPr lang="en-US" b="0" dirty="0">
                          <a:solidFill>
                            <a:schemeClr val="tx1"/>
                          </a:solidFill>
                        </a:rPr>
                        <a:t>Declaration</a:t>
                      </a:r>
                    </a:p>
                  </a:txBody>
                  <a:tcPr>
                    <a:solidFill>
                      <a:schemeClr val="bg1">
                        <a:lumMod val="85000"/>
                      </a:schemeClr>
                    </a:solidFill>
                  </a:tcPr>
                </a:tc>
                <a:extLst>
                  <a:ext uri="{0D108BD9-81ED-4DB2-BD59-A6C34878D82A}">
                    <a16:rowId xmlns:a16="http://schemas.microsoft.com/office/drawing/2014/main" val="10000"/>
                  </a:ext>
                </a:extLst>
              </a:tr>
              <a:tr h="753036">
                <a:tc>
                  <a:txBody>
                    <a:bodyPr/>
                    <a:lstStyle/>
                    <a:p>
                      <a:r>
                        <a:rPr lang="en-US" b="0" dirty="0">
                          <a:solidFill>
                            <a:schemeClr val="tx1"/>
                          </a:solidFill>
                        </a:rPr>
                        <a:t>Sec 185</a:t>
                      </a:r>
                    </a:p>
                  </a:txBody>
                  <a:tcPr>
                    <a:solidFill>
                      <a:schemeClr val="bg1">
                        <a:lumMod val="85000"/>
                      </a:schemeClr>
                    </a:solidFill>
                  </a:tcPr>
                </a:tc>
                <a:tc>
                  <a:txBody>
                    <a:bodyPr/>
                    <a:lstStyle/>
                    <a:p>
                      <a:r>
                        <a:rPr lang="en-US" b="0" dirty="0">
                          <a:solidFill>
                            <a:schemeClr val="tx1"/>
                          </a:solidFill>
                        </a:rPr>
                        <a:t>Returns</a:t>
                      </a:r>
                    </a:p>
                  </a:txBody>
                  <a:tcPr>
                    <a:solidFill>
                      <a:schemeClr val="bg1">
                        <a:lumMod val="85000"/>
                      </a:schemeClr>
                    </a:solidFill>
                  </a:tcPr>
                </a:tc>
                <a:tc>
                  <a:txBody>
                    <a:bodyPr/>
                    <a:lstStyle/>
                    <a:p>
                      <a:r>
                        <a:rPr lang="en-US" b="0" dirty="0">
                          <a:solidFill>
                            <a:schemeClr val="tx1"/>
                          </a:solidFill>
                        </a:rPr>
                        <a:t>Books</a:t>
                      </a:r>
                      <a:r>
                        <a:rPr lang="en-US" b="0" baseline="0" dirty="0">
                          <a:solidFill>
                            <a:schemeClr val="tx1"/>
                          </a:solidFill>
                        </a:rPr>
                        <a:t> and Returns should tally</a:t>
                      </a:r>
                      <a:endParaRPr lang="en-US" b="0" dirty="0">
                        <a:solidFill>
                          <a:schemeClr val="tx1"/>
                        </a:solidFill>
                      </a:endParaRPr>
                    </a:p>
                  </a:txBody>
                  <a:tcPr>
                    <a:solidFill>
                      <a:schemeClr val="bg1">
                        <a:lumMod val="85000"/>
                      </a:schemeClr>
                    </a:solidFill>
                  </a:tcPr>
                </a:tc>
                <a:extLst>
                  <a:ext uri="{0D108BD9-81ED-4DB2-BD59-A6C34878D82A}">
                    <a16:rowId xmlns:a16="http://schemas.microsoft.com/office/drawing/2014/main" val="10001"/>
                  </a:ext>
                </a:extLst>
              </a:tr>
              <a:tr h="1398494">
                <a:tc>
                  <a:txBody>
                    <a:bodyPr/>
                    <a:lstStyle/>
                    <a:p>
                      <a:endParaRPr lang="en-US" dirty="0"/>
                    </a:p>
                    <a:p>
                      <a:r>
                        <a:rPr lang="en-US" dirty="0"/>
                        <a:t>Sec 188 and 189</a:t>
                      </a:r>
                    </a:p>
                  </a:txBody>
                  <a:tcPr>
                    <a:solidFill>
                      <a:schemeClr val="bg1">
                        <a:lumMod val="85000"/>
                      </a:schemeClr>
                    </a:solidFill>
                  </a:tcPr>
                </a:tc>
                <a:tc>
                  <a:txBody>
                    <a:bodyPr/>
                    <a:lstStyle/>
                    <a:p>
                      <a:endParaRPr lang="en-US" dirty="0"/>
                    </a:p>
                    <a:p>
                      <a:r>
                        <a:rPr lang="en-US" dirty="0"/>
                        <a:t>Point of Taxation</a:t>
                      </a:r>
                    </a:p>
                  </a:txBody>
                  <a:tcPr>
                    <a:solidFill>
                      <a:schemeClr val="bg1">
                        <a:lumMod val="85000"/>
                      </a:schemeClr>
                    </a:solidFill>
                  </a:tcPr>
                </a:tc>
                <a:tc>
                  <a:txBody>
                    <a:bodyPr/>
                    <a:lstStyle/>
                    <a:p>
                      <a:pPr>
                        <a:buFont typeface="Wingdings" pitchFamily="2" charset="2"/>
                        <a:buChar char="§"/>
                      </a:pPr>
                      <a:r>
                        <a:rPr lang="en-US" dirty="0"/>
                        <a:t>Reconcile books and return</a:t>
                      </a:r>
                    </a:p>
                    <a:p>
                      <a:pPr>
                        <a:buFont typeface="Wingdings" pitchFamily="2" charset="2"/>
                        <a:buChar char="§"/>
                      </a:pPr>
                      <a:r>
                        <a:rPr lang="en-US" dirty="0"/>
                        <a:t>Proper Invoicing</a:t>
                      </a:r>
                    </a:p>
                    <a:p>
                      <a:pPr>
                        <a:buFont typeface="Wingdings" pitchFamily="2" charset="2"/>
                        <a:buChar char="§"/>
                      </a:pPr>
                      <a:r>
                        <a:rPr lang="en-US" dirty="0"/>
                        <a:t>Proper Disclosure</a:t>
                      </a:r>
                    </a:p>
                  </a:txBody>
                  <a:tcPr>
                    <a:solidFill>
                      <a:schemeClr val="bg1">
                        <a:lumMod val="85000"/>
                      </a:schemeClr>
                    </a:solidFill>
                  </a:tcPr>
                </a:tc>
                <a:extLst>
                  <a:ext uri="{0D108BD9-81ED-4DB2-BD59-A6C34878D82A}">
                    <a16:rowId xmlns:a16="http://schemas.microsoft.com/office/drawing/2014/main" val="10002"/>
                  </a:ext>
                </a:extLst>
              </a:tr>
              <a:tr h="753036">
                <a:tc>
                  <a:txBody>
                    <a:bodyPr/>
                    <a:lstStyle/>
                    <a:p>
                      <a:r>
                        <a:rPr lang="en-US" dirty="0"/>
                        <a:t>Sec 190</a:t>
                      </a:r>
                    </a:p>
                  </a:txBody>
                  <a:tcPr>
                    <a:solidFill>
                      <a:schemeClr val="bg1">
                        <a:lumMod val="85000"/>
                      </a:schemeClr>
                    </a:solidFill>
                  </a:tcPr>
                </a:tc>
                <a:tc>
                  <a:txBody>
                    <a:bodyPr/>
                    <a:lstStyle/>
                    <a:p>
                      <a:r>
                        <a:rPr lang="en-US" dirty="0"/>
                        <a:t>Credit distribution</a:t>
                      </a:r>
                      <a:r>
                        <a:rPr lang="en-US" baseline="0" dirty="0"/>
                        <a:t> by ISD</a:t>
                      </a:r>
                      <a:endParaRPr lang="en-US" dirty="0"/>
                    </a:p>
                  </a:txBody>
                  <a:tcPr>
                    <a:solidFill>
                      <a:schemeClr val="bg1">
                        <a:lumMod val="85000"/>
                      </a:schemeClr>
                    </a:solidFill>
                  </a:tcPr>
                </a:tc>
                <a:tc>
                  <a:txBody>
                    <a:bodyPr/>
                    <a:lstStyle/>
                    <a:p>
                      <a:r>
                        <a:rPr lang="en-US" dirty="0"/>
                        <a:t>Tag</a:t>
                      </a:r>
                      <a:r>
                        <a:rPr lang="en-US" baseline="0" dirty="0"/>
                        <a:t> invoices to provide proper bifurcation</a:t>
                      </a:r>
                      <a:endParaRPr lang="en-US" dirty="0"/>
                    </a:p>
                  </a:txBody>
                  <a:tcPr>
                    <a:solidFill>
                      <a:schemeClr val="bg1">
                        <a:lumMod val="85000"/>
                      </a:schemeClr>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7805977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762000" y="0"/>
            <a:ext cx="7696200" cy="646331"/>
          </a:xfrm>
          <a:prstGeom prst="rect">
            <a:avLst/>
          </a:prstGeom>
          <a:noFill/>
        </p:spPr>
        <p:txBody>
          <a:bodyPr wrap="square" rtlCol="0">
            <a:spAutoFit/>
          </a:bodyPr>
          <a:lstStyle/>
          <a:p>
            <a:r>
              <a:rPr lang="en-US" dirty="0"/>
              <a:t> </a:t>
            </a:r>
          </a:p>
          <a:p>
            <a:endParaRPr lang="en-US" dirty="0"/>
          </a:p>
        </p:txBody>
      </p:sp>
      <p:sp>
        <p:nvSpPr>
          <p:cNvPr id="41985"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19050" algn="l"/>
                <a:tab pos="2803525" algn="l"/>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43009"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19050" algn="l"/>
                <a:tab pos="2803525" algn="l"/>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44033"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19050" algn="l"/>
                <a:tab pos="2803525" algn="l"/>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45057"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742950" algn="l"/>
                <a:tab pos="2803525" algn="l"/>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13" name="TextBox 12"/>
          <p:cNvSpPr txBox="1"/>
          <p:nvPr/>
        </p:nvSpPr>
        <p:spPr>
          <a:xfrm>
            <a:off x="762000" y="5715000"/>
            <a:ext cx="5029200" cy="646331"/>
          </a:xfrm>
          <a:prstGeom prst="rect">
            <a:avLst/>
          </a:prstGeom>
          <a:noFill/>
        </p:spPr>
        <p:txBody>
          <a:bodyPr wrap="square" rtlCol="0">
            <a:spAutoFit/>
          </a:bodyPr>
          <a:lstStyle/>
          <a:p>
            <a:endParaRPr lang="en-US" dirty="0"/>
          </a:p>
          <a:p>
            <a:endParaRPr lang="en-US" dirty="0"/>
          </a:p>
        </p:txBody>
      </p:sp>
      <p:sp>
        <p:nvSpPr>
          <p:cNvPr id="47105"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685800" algn="l"/>
                <a:tab pos="2803525" algn="l"/>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50177"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685800" algn="l"/>
                <a:tab pos="2803525" algn="l"/>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50178"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685800" algn="l"/>
                <a:tab pos="2803525" algn="l"/>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52225"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685800" algn="l"/>
                <a:tab pos="2803525" algn="l"/>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17" name="Rectangle 16"/>
          <p:cNvSpPr/>
          <p:nvPr/>
        </p:nvSpPr>
        <p:spPr>
          <a:xfrm>
            <a:off x="647114" y="4267200"/>
            <a:ext cx="8192086" cy="1569660"/>
          </a:xfrm>
          <a:prstGeom prst="rect">
            <a:avLst/>
          </a:prstGeom>
        </p:spPr>
        <p:txBody>
          <a:bodyPr wrap="square">
            <a:spAutoFit/>
          </a:bodyPr>
          <a:lstStyle/>
          <a:p>
            <a:pPr>
              <a:buNone/>
              <a:defRPr/>
            </a:pPr>
            <a:r>
              <a:rPr lang="en-US" sz="3200" b="1" dirty="0">
                <a:solidFill>
                  <a:schemeClr val="tx1">
                    <a:lumMod val="65000"/>
                    <a:lumOff val="35000"/>
                  </a:schemeClr>
                </a:solidFill>
                <a:effectLst>
                  <a:outerShdw blurRad="38100" dist="38100" dir="2700000" algn="tl">
                    <a:srgbClr val="000000">
                      <a:alpha val="43137"/>
                    </a:srgbClr>
                  </a:outerShdw>
                </a:effectLst>
              </a:rPr>
              <a:t>For any Clarification, Please Contact </a:t>
            </a:r>
          </a:p>
          <a:p>
            <a:pPr>
              <a:buNone/>
              <a:defRPr/>
            </a:pPr>
            <a:r>
              <a:rPr lang="en-US" altLang="zh-TW" sz="3200" b="1" dirty="0">
                <a:solidFill>
                  <a:schemeClr val="tx1">
                    <a:lumMod val="65000"/>
                    <a:lumOff val="35000"/>
                  </a:schemeClr>
                </a:solidFill>
                <a:effectLst>
                  <a:outerShdw blurRad="38100" dist="38100" dir="2700000" algn="tl">
                    <a:srgbClr val="000000">
                      <a:alpha val="43137"/>
                    </a:srgbClr>
                  </a:outerShdw>
                </a:effectLst>
              </a:rPr>
              <a:t>Indirect Taxes Committee of ICAI</a:t>
            </a:r>
          </a:p>
          <a:p>
            <a:pPr>
              <a:buNone/>
              <a:defRPr/>
            </a:pPr>
            <a:r>
              <a:rPr lang="en-US" altLang="zh-TW" sz="3200" b="1" dirty="0">
                <a:solidFill>
                  <a:schemeClr val="tx1">
                    <a:lumMod val="65000"/>
                    <a:lumOff val="35000"/>
                  </a:schemeClr>
                </a:solidFill>
                <a:effectLst>
                  <a:outerShdw blurRad="38100" dist="38100" dir="2700000" algn="tl">
                    <a:srgbClr val="000000">
                      <a:alpha val="43137"/>
                    </a:srgbClr>
                  </a:outerShdw>
                </a:effectLst>
              </a:rPr>
              <a:t>Email: </a:t>
            </a:r>
            <a:r>
              <a:rPr lang="en-US" altLang="zh-TW" sz="3200" b="1" dirty="0">
                <a:solidFill>
                  <a:schemeClr val="tx2">
                    <a:lumMod val="75000"/>
                  </a:schemeClr>
                </a:solidFill>
                <a:effectLst>
                  <a:outerShdw blurRad="38100" dist="38100" dir="2700000" algn="tl">
                    <a:srgbClr val="000000">
                      <a:alpha val="43137"/>
                    </a:srgbClr>
                  </a:outerShdw>
                </a:effectLst>
                <a:hlinkClick r:id="rId2"/>
              </a:rPr>
              <a:t>idtc@icai.in</a:t>
            </a:r>
            <a:r>
              <a:rPr lang="en-US" altLang="zh-TW" sz="3200" b="1" dirty="0">
                <a:solidFill>
                  <a:schemeClr val="tx2">
                    <a:lumMod val="75000"/>
                  </a:schemeClr>
                </a:solidFill>
                <a:effectLst>
                  <a:outerShdw blurRad="38100" dist="38100" dir="2700000" algn="tl">
                    <a:srgbClr val="000000">
                      <a:alpha val="43137"/>
                    </a:srgbClr>
                  </a:outerShdw>
                </a:effectLst>
              </a:rPr>
              <a:t> </a:t>
            </a:r>
            <a:r>
              <a:rPr lang="en-US" altLang="zh-TW" sz="3200" b="1" dirty="0">
                <a:effectLst>
                  <a:outerShdw blurRad="38100" dist="38100" dir="2700000" algn="tl">
                    <a:srgbClr val="000000">
                      <a:alpha val="43137"/>
                    </a:srgbClr>
                  </a:outerShdw>
                </a:effectLst>
              </a:rPr>
              <a:t>;</a:t>
            </a:r>
            <a:r>
              <a:rPr lang="en-US" altLang="zh-TW" sz="3200" b="1" dirty="0">
                <a:solidFill>
                  <a:schemeClr val="tx1">
                    <a:lumMod val="65000"/>
                    <a:lumOff val="35000"/>
                  </a:schemeClr>
                </a:solidFill>
                <a:effectLst>
                  <a:outerShdw blurRad="38100" dist="38100" dir="2700000" algn="tl">
                    <a:srgbClr val="000000">
                      <a:alpha val="43137"/>
                    </a:srgbClr>
                  </a:outerShdw>
                </a:effectLst>
              </a:rPr>
              <a:t> Website: </a:t>
            </a:r>
            <a:r>
              <a:rPr lang="en-US" altLang="zh-TW" sz="3200" b="1" dirty="0">
                <a:solidFill>
                  <a:schemeClr val="tx1">
                    <a:lumMod val="65000"/>
                    <a:lumOff val="35000"/>
                  </a:schemeClr>
                </a:solidFill>
                <a:effectLst>
                  <a:outerShdw blurRad="38100" dist="38100" dir="2700000" algn="tl">
                    <a:srgbClr val="000000">
                      <a:alpha val="43137"/>
                    </a:srgbClr>
                  </a:outerShdw>
                </a:effectLst>
                <a:hlinkClick r:id="rId3"/>
              </a:rPr>
              <a:t>www.idtc.icai.org</a:t>
            </a:r>
            <a:endParaRPr lang="en-US" altLang="zh-TW" sz="3200" b="1" dirty="0">
              <a:solidFill>
                <a:schemeClr val="tx1">
                  <a:lumMod val="65000"/>
                  <a:lumOff val="35000"/>
                </a:schemeClr>
              </a:solidFill>
              <a:effectLst>
                <a:outerShdw blurRad="38100" dist="38100" dir="2700000" algn="tl">
                  <a:srgbClr val="000000">
                    <a:alpha val="43137"/>
                  </a:srgbClr>
                </a:outerShdw>
              </a:effectLst>
            </a:endParaRPr>
          </a:p>
        </p:txBody>
      </p:sp>
      <p:pic>
        <p:nvPicPr>
          <p:cNvPr id="14" name="Picture 13" descr="thank-you-from-christian-vision-alliance.jpg"/>
          <p:cNvPicPr>
            <a:picLocks noChangeAspect="1"/>
          </p:cNvPicPr>
          <p:nvPr/>
        </p:nvPicPr>
        <p:blipFill>
          <a:blip r:embed="rId4"/>
          <a:stretch>
            <a:fillRect/>
          </a:stretch>
        </p:blipFill>
        <p:spPr>
          <a:xfrm>
            <a:off x="2133600" y="1524000"/>
            <a:ext cx="4724400" cy="2662089"/>
          </a:xfrm>
          <a:prstGeom prst="rect">
            <a:avLst/>
          </a:prstGeom>
        </p:spPr>
      </p:pic>
      <p:sp>
        <p:nvSpPr>
          <p:cNvPr id="2" name="Footer Placeholder 1"/>
          <p:cNvSpPr>
            <a:spLocks noGrp="1"/>
          </p:cNvSpPr>
          <p:nvPr>
            <p:ph type="ftr" sz="quarter" idx="11"/>
          </p:nvPr>
        </p:nvSpPr>
        <p:spPr/>
        <p:txBody>
          <a:bodyPr/>
          <a:lstStyle/>
          <a:p>
            <a:r>
              <a:rPr lang="en-US"/>
              <a:t>© Indirect Taxes Committee, ICAI</a:t>
            </a:r>
            <a:endParaRPr lang="en-US"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27</a:t>
            </a:fld>
            <a:endParaRPr lang="en-US"/>
          </a:p>
        </p:txBody>
      </p:sp>
    </p:spTree>
  </p:cSld>
  <p:clrMapOvr>
    <a:masterClrMapping/>
  </p:clrMapOvr>
  <p:transition spd="med">
    <p:wipe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53" presetClass="entr" presetSubtype="0"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p:cTn id="13" dur="500" fill="hold"/>
                                        <p:tgtEl>
                                          <p:spTgt spid="17"/>
                                        </p:tgtEl>
                                        <p:attrNameLst>
                                          <p:attrName>ppt_w</p:attrName>
                                        </p:attrNameLst>
                                      </p:cBhvr>
                                      <p:tavLst>
                                        <p:tav tm="0">
                                          <p:val>
                                            <p:fltVal val="0"/>
                                          </p:val>
                                        </p:tav>
                                        <p:tav tm="100000">
                                          <p:val>
                                            <p:strVal val="#ppt_w"/>
                                          </p:val>
                                        </p:tav>
                                      </p:tavLst>
                                    </p:anim>
                                    <p:anim calcmode="lin" valueType="num">
                                      <p:cBhvr>
                                        <p:cTn id="14" dur="500" fill="hold"/>
                                        <p:tgtEl>
                                          <p:spTgt spid="17"/>
                                        </p:tgtEl>
                                        <p:attrNameLst>
                                          <p:attrName>ppt_h</p:attrName>
                                        </p:attrNameLst>
                                      </p:cBhvr>
                                      <p:tavLst>
                                        <p:tav tm="0">
                                          <p:val>
                                            <p:fltVal val="0"/>
                                          </p:val>
                                        </p:tav>
                                        <p:tav tm="100000">
                                          <p:val>
                                            <p:strVal val="#ppt_h"/>
                                          </p:val>
                                        </p:tav>
                                      </p:tavLst>
                                    </p:anim>
                                    <p:animEffect transition="in" filter="fade">
                                      <p:cBhvr>
                                        <p:cTn id="1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604</TotalTime>
  <Words>2044</Words>
  <Application>Microsoft Office PowerPoint</Application>
  <PresentationFormat>On-screen Show (4:3)</PresentationFormat>
  <Paragraphs>494</Paragraphs>
  <Slides>27</Slides>
  <Notes>1</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27</vt:i4>
      </vt:variant>
    </vt:vector>
  </HeadingPairs>
  <TitlesOfParts>
    <vt:vector size="36" baseType="lpstr">
      <vt:lpstr>Arial Unicode MS</vt:lpstr>
      <vt:lpstr>新細明體</vt:lpstr>
      <vt:lpstr>Aharoni</vt:lpstr>
      <vt:lpstr>Arial</vt:lpstr>
      <vt:lpstr>Britannic Bold</vt:lpstr>
      <vt:lpstr>Calibri</vt:lpstr>
      <vt:lpstr>Wingdings</vt:lpstr>
      <vt:lpstr>Custom Design</vt:lpstr>
      <vt:lpstr>Office Theme</vt:lpstr>
      <vt:lpstr>Goods and Services Tax (GST)  Transitional Precaution: Filing of last return under present indirect tax regime and filing of first return under GST regime</vt:lpstr>
      <vt:lpstr>Issue: Input Tax Credit (Ref: Sec 167 &amp; 168)</vt:lpstr>
      <vt:lpstr>Cont...</vt:lpstr>
      <vt:lpstr>Sec 169: Credit in respect of inputs held in stock for the first timers</vt:lpstr>
      <vt:lpstr>Sec 169 Cont...</vt:lpstr>
      <vt:lpstr>Sec: 170 Credit in respect of Common Inputs held in Stock for Exempted goods becoming taxable</vt:lpstr>
      <vt:lpstr>Sec 171: Credit in respect of inputs or input services during transit</vt:lpstr>
      <vt:lpstr>Precautions:</vt:lpstr>
      <vt:lpstr>Section 172: Credit i.r.o. inputs held in stock to a taxable person switching over from composition scheme</vt:lpstr>
      <vt:lpstr>PowerPoint Presentation</vt:lpstr>
      <vt:lpstr>Sec 185: Treatment of Amount recovered or refunded pursuant to Revision of Returns</vt:lpstr>
      <vt:lpstr>PowerPoint Presentation</vt:lpstr>
      <vt:lpstr>Sec 190: Credit distribution of service tax by ISD</vt:lpstr>
      <vt:lpstr>Sec 191: Provision for transfer of unutilized Cenvat Credit by taxable person having centralized registration under the earlier law</vt:lpstr>
      <vt:lpstr>PowerPoint Presentation</vt:lpstr>
      <vt:lpstr>Issue 2: Return of exempted and duty paid goods on or after the appointed day [Ref: Sec 173 &amp; 174]</vt:lpstr>
      <vt:lpstr>Issue 3: Removal of inputs, semi-finished goods and finished goods for job work [Sec 175-177]</vt:lpstr>
      <vt:lpstr>PowerPoint Presentation</vt:lpstr>
      <vt:lpstr>Issue 4: Taxability of goods/ services in certain cases [Ref: Sec 188 – 189] </vt:lpstr>
      <vt:lpstr>PowerPoint Presentation</vt:lpstr>
      <vt:lpstr>PowerPoint Presentation</vt:lpstr>
      <vt:lpstr>PowerPoint Presentation</vt:lpstr>
      <vt:lpstr>PowerPoint Presentation</vt:lpstr>
      <vt:lpstr>PowerPoint Presentation</vt:lpstr>
      <vt:lpstr>PowerPoint Presentation</vt:lpstr>
      <vt:lpstr>Contd...</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arun</dc:creator>
  <cp:lastModifiedBy>icai</cp:lastModifiedBy>
  <cp:revision>80</cp:revision>
  <dcterms:created xsi:type="dcterms:W3CDTF">2006-08-16T00:00:00Z</dcterms:created>
  <dcterms:modified xsi:type="dcterms:W3CDTF">2017-03-10T04:40:22Z</dcterms:modified>
</cp:coreProperties>
</file>