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20" r:id="rId2"/>
  </p:sldMasterIdLst>
  <p:notesMasterIdLst>
    <p:notesMasterId r:id="rId27"/>
  </p:notesMasterIdLst>
  <p:handoutMasterIdLst>
    <p:handoutMasterId r:id="rId28"/>
  </p:handoutMasterIdLst>
  <p:sldIdLst>
    <p:sldId id="557" r:id="rId3"/>
    <p:sldId id="606" r:id="rId4"/>
    <p:sldId id="836" r:id="rId5"/>
    <p:sldId id="837" r:id="rId6"/>
    <p:sldId id="785" r:id="rId7"/>
    <p:sldId id="852" r:id="rId8"/>
    <p:sldId id="817" r:id="rId9"/>
    <p:sldId id="835" r:id="rId10"/>
    <p:sldId id="839" r:id="rId11"/>
    <p:sldId id="844" r:id="rId12"/>
    <p:sldId id="840" r:id="rId13"/>
    <p:sldId id="841" r:id="rId14"/>
    <p:sldId id="842" r:id="rId15"/>
    <p:sldId id="845" r:id="rId16"/>
    <p:sldId id="846" r:id="rId17"/>
    <p:sldId id="847" r:id="rId18"/>
    <p:sldId id="848" r:id="rId19"/>
    <p:sldId id="849" r:id="rId20"/>
    <p:sldId id="850" r:id="rId21"/>
    <p:sldId id="803" r:id="rId22"/>
    <p:sldId id="829" r:id="rId23"/>
    <p:sldId id="804" r:id="rId24"/>
    <p:sldId id="830" r:id="rId25"/>
    <p:sldId id="853" r:id="rId26"/>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55A9D3"/>
    <a:srgbClr val="000000"/>
    <a:srgbClr val="BFD5EF"/>
    <a:srgbClr val="79C1D5"/>
    <a:srgbClr val="FFFFCC"/>
    <a:srgbClr val="FFFF99"/>
    <a:srgbClr val="CC66FF"/>
    <a:srgbClr val="F2F7FC"/>
    <a:srgbClr val="FAB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97842" autoAdjust="0"/>
  </p:normalViewPr>
  <p:slideViewPr>
    <p:cSldViewPr>
      <p:cViewPr varScale="1">
        <p:scale>
          <a:sx n="58" d="100"/>
          <a:sy n="58" d="100"/>
        </p:scale>
        <p:origin x="142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66"/>
    </p:cViewPr>
  </p:sorterViewPr>
  <p:notesViewPr>
    <p:cSldViewPr>
      <p:cViewPr varScale="1">
        <p:scale>
          <a:sx n="53" d="100"/>
          <a:sy n="53" d="100"/>
        </p:scale>
        <p:origin x="280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67504" cy="468603"/>
          </a:xfrm>
          <a:prstGeom prst="rect">
            <a:avLst/>
          </a:prstGeom>
        </p:spPr>
        <p:txBody>
          <a:bodyPr vert="horz" lIns="92162" tIns="46081" rIns="92162" bIns="46081" rtlCol="0"/>
          <a:lstStyle>
            <a:lvl1pPr algn="l">
              <a:defRPr sz="1200"/>
            </a:lvl1pPr>
          </a:lstStyle>
          <a:p>
            <a:endParaRPr lang="en-US" dirty="0"/>
          </a:p>
        </p:txBody>
      </p:sp>
      <p:sp>
        <p:nvSpPr>
          <p:cNvPr id="3" name="Date Placeholder 2"/>
          <p:cNvSpPr>
            <a:spLocks noGrp="1"/>
          </p:cNvSpPr>
          <p:nvPr>
            <p:ph type="dt" sz="quarter" idx="1"/>
          </p:nvPr>
        </p:nvSpPr>
        <p:spPr>
          <a:xfrm>
            <a:off x="4007919" y="1"/>
            <a:ext cx="3067504" cy="468603"/>
          </a:xfrm>
          <a:prstGeom prst="rect">
            <a:avLst/>
          </a:prstGeom>
        </p:spPr>
        <p:txBody>
          <a:bodyPr vert="horz" lIns="92162" tIns="46081" rIns="92162" bIns="46081" rtlCol="0"/>
          <a:lstStyle>
            <a:lvl1pPr algn="r">
              <a:defRPr sz="1200"/>
            </a:lvl1pPr>
          </a:lstStyle>
          <a:p>
            <a:fld id="{134A8E97-ABB9-4236-BBBC-7E4DED34300D}" type="datetimeFigureOut">
              <a:rPr lang="en-US" smtClean="0"/>
              <a:pPr/>
              <a:t>5/1/2017</a:t>
            </a:fld>
            <a:endParaRPr lang="en-US" dirty="0"/>
          </a:p>
        </p:txBody>
      </p:sp>
      <p:sp>
        <p:nvSpPr>
          <p:cNvPr id="4" name="Footer Placeholder 3"/>
          <p:cNvSpPr>
            <a:spLocks noGrp="1"/>
          </p:cNvSpPr>
          <p:nvPr>
            <p:ph type="ftr" sz="quarter" idx="2"/>
          </p:nvPr>
        </p:nvSpPr>
        <p:spPr>
          <a:xfrm>
            <a:off x="0" y="8892975"/>
            <a:ext cx="3067504" cy="468603"/>
          </a:xfrm>
          <a:prstGeom prst="rect">
            <a:avLst/>
          </a:prstGeom>
        </p:spPr>
        <p:txBody>
          <a:bodyPr vert="horz" lIns="92162" tIns="46081" rIns="92162" bIns="46081"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7919" y="8892975"/>
            <a:ext cx="3067504" cy="468603"/>
          </a:xfrm>
          <a:prstGeom prst="rect">
            <a:avLst/>
          </a:prstGeom>
        </p:spPr>
        <p:txBody>
          <a:bodyPr vert="horz" lIns="92162" tIns="46081" rIns="92162" bIns="46081" rtlCol="0" anchor="b"/>
          <a:lstStyle>
            <a:lvl1pPr algn="r">
              <a:defRPr sz="1200"/>
            </a:lvl1pPr>
          </a:lstStyle>
          <a:p>
            <a:fld id="{C311255B-9840-4096-A2F4-E9191B4E728D}" type="slidenum">
              <a:rPr lang="en-US" smtClean="0"/>
              <a:pPr/>
              <a:t>‹#›</a:t>
            </a:fld>
            <a:endParaRPr lang="en-US" dirty="0"/>
          </a:p>
        </p:txBody>
      </p:sp>
    </p:spTree>
    <p:extLst>
      <p:ext uri="{BB962C8B-B14F-4D97-AF65-F5344CB8AC3E}">
        <p14:creationId xmlns:p14="http://schemas.microsoft.com/office/powerpoint/2010/main" val="6731906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2" cy="468154"/>
          </a:xfrm>
          <a:prstGeom prst="rect">
            <a:avLst/>
          </a:prstGeom>
        </p:spPr>
        <p:txBody>
          <a:bodyPr vert="horz" lIns="93913" tIns="46957" rIns="93913" bIns="46957" rtlCol="0"/>
          <a:lstStyle>
            <a:lvl1pPr algn="l">
              <a:defRPr sz="1200"/>
            </a:lvl1pPr>
          </a:lstStyle>
          <a:p>
            <a:endParaRPr lang="en-GB" dirty="0"/>
          </a:p>
        </p:txBody>
      </p:sp>
      <p:sp>
        <p:nvSpPr>
          <p:cNvPr id="3" name="Date Placeholder 2"/>
          <p:cNvSpPr>
            <a:spLocks noGrp="1"/>
          </p:cNvSpPr>
          <p:nvPr>
            <p:ph type="dt" idx="1"/>
          </p:nvPr>
        </p:nvSpPr>
        <p:spPr>
          <a:xfrm>
            <a:off x="4008706" y="0"/>
            <a:ext cx="3066732" cy="468154"/>
          </a:xfrm>
          <a:prstGeom prst="rect">
            <a:avLst/>
          </a:prstGeom>
        </p:spPr>
        <p:txBody>
          <a:bodyPr vert="horz" lIns="93913" tIns="46957" rIns="93913" bIns="46957" rtlCol="0"/>
          <a:lstStyle>
            <a:lvl1pPr algn="r">
              <a:defRPr sz="1200"/>
            </a:lvl1pPr>
          </a:lstStyle>
          <a:p>
            <a:fld id="{24BC05B5-19C1-4114-9CC9-54606B10C638}" type="datetimeFigureOut">
              <a:rPr lang="en-GB" smtClean="0"/>
              <a:pPr/>
              <a:t>01/05/2017</a:t>
            </a:fld>
            <a:endParaRPr lang="en-GB" dirty="0"/>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13" tIns="46957" rIns="93913" bIns="46957" rtlCol="0" anchor="ctr"/>
          <a:lstStyle/>
          <a:p>
            <a:endParaRPr lang="en-GB" dirty="0"/>
          </a:p>
        </p:txBody>
      </p:sp>
      <p:sp>
        <p:nvSpPr>
          <p:cNvPr id="5" name="Notes Placeholder 4"/>
          <p:cNvSpPr>
            <a:spLocks noGrp="1"/>
          </p:cNvSpPr>
          <p:nvPr>
            <p:ph type="body" sz="quarter" idx="3"/>
          </p:nvPr>
        </p:nvSpPr>
        <p:spPr>
          <a:xfrm>
            <a:off x="707709" y="4447461"/>
            <a:ext cx="5661660" cy="4213384"/>
          </a:xfrm>
          <a:prstGeom prst="rect">
            <a:avLst/>
          </a:prstGeom>
        </p:spPr>
        <p:txBody>
          <a:bodyPr vert="horz" lIns="93913" tIns="46957" rIns="93913" bIns="469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93297"/>
            <a:ext cx="3066732" cy="468154"/>
          </a:xfrm>
          <a:prstGeom prst="rect">
            <a:avLst/>
          </a:prstGeom>
        </p:spPr>
        <p:txBody>
          <a:bodyPr vert="horz" lIns="93913" tIns="46957" rIns="93913" bIns="46957"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08706" y="8893297"/>
            <a:ext cx="3066732" cy="468154"/>
          </a:xfrm>
          <a:prstGeom prst="rect">
            <a:avLst/>
          </a:prstGeom>
        </p:spPr>
        <p:txBody>
          <a:bodyPr vert="horz" lIns="93913" tIns="46957" rIns="93913" bIns="46957" rtlCol="0" anchor="b"/>
          <a:lstStyle>
            <a:lvl1pPr algn="r">
              <a:defRPr sz="1200"/>
            </a:lvl1pPr>
          </a:lstStyle>
          <a:p>
            <a:fld id="{273CCC93-79FF-4AE0-9396-AF8F034FF7FE}" type="slidenum">
              <a:rPr lang="en-GB" smtClean="0"/>
              <a:pPr/>
              <a:t>‹#›</a:t>
            </a:fld>
            <a:endParaRPr lang="en-GB" dirty="0"/>
          </a:p>
        </p:txBody>
      </p:sp>
    </p:spTree>
    <p:extLst>
      <p:ext uri="{BB962C8B-B14F-4D97-AF65-F5344CB8AC3E}">
        <p14:creationId xmlns:p14="http://schemas.microsoft.com/office/powerpoint/2010/main" val="84632008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p>
        </p:txBody>
      </p:sp>
      <p:sp>
        <p:nvSpPr>
          <p:cNvPr id="5" name="Date Placeholder 4"/>
          <p:cNvSpPr>
            <a:spLocks noGrp="1"/>
          </p:cNvSpPr>
          <p:nvPr>
            <p:ph type="dt" sz="quarter" idx="1"/>
          </p:nvPr>
        </p:nvSpPr>
        <p:spPr/>
        <p:txBody>
          <a:bodyPr/>
          <a:lstStyle/>
          <a:p>
            <a:pPr>
              <a:defRPr/>
            </a:pPr>
            <a:r>
              <a:rPr lang="en-GB" dirty="0"/>
              <a:t>17/07/2013</a:t>
            </a:r>
          </a:p>
        </p:txBody>
      </p:sp>
    </p:spTree>
    <p:extLst>
      <p:ext uri="{BB962C8B-B14F-4D97-AF65-F5344CB8AC3E}">
        <p14:creationId xmlns:p14="http://schemas.microsoft.com/office/powerpoint/2010/main" val="1232832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53100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628286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20</a:t>
            </a:fld>
            <a:endParaRPr lang="en-US"/>
          </a:p>
        </p:txBody>
      </p:sp>
    </p:spTree>
    <p:extLst>
      <p:ext uri="{BB962C8B-B14F-4D97-AF65-F5344CB8AC3E}">
        <p14:creationId xmlns:p14="http://schemas.microsoft.com/office/powerpoint/2010/main" val="288518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21</a:t>
            </a:fld>
            <a:endParaRPr lang="en-US"/>
          </a:p>
        </p:txBody>
      </p:sp>
    </p:spTree>
    <p:extLst>
      <p:ext uri="{BB962C8B-B14F-4D97-AF65-F5344CB8AC3E}">
        <p14:creationId xmlns:p14="http://schemas.microsoft.com/office/powerpoint/2010/main" val="288518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22</a:t>
            </a:fld>
            <a:endParaRPr lang="en-US"/>
          </a:p>
        </p:txBody>
      </p:sp>
    </p:spTree>
    <p:extLst>
      <p:ext uri="{BB962C8B-B14F-4D97-AF65-F5344CB8AC3E}">
        <p14:creationId xmlns:p14="http://schemas.microsoft.com/office/powerpoint/2010/main" val="1978298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23</a:t>
            </a:fld>
            <a:endParaRPr lang="en-US"/>
          </a:p>
        </p:txBody>
      </p:sp>
    </p:spTree>
    <p:extLst>
      <p:ext uri="{BB962C8B-B14F-4D97-AF65-F5344CB8AC3E}">
        <p14:creationId xmlns:p14="http://schemas.microsoft.com/office/powerpoint/2010/main" val="1978298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782578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3</a:t>
            </a:fld>
            <a:endParaRPr lang="en-US"/>
          </a:p>
        </p:txBody>
      </p:sp>
    </p:spTree>
    <p:extLst>
      <p:ext uri="{BB962C8B-B14F-4D97-AF65-F5344CB8AC3E}">
        <p14:creationId xmlns:p14="http://schemas.microsoft.com/office/powerpoint/2010/main" val="3416261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4</a:t>
            </a:fld>
            <a:endParaRPr lang="en-US"/>
          </a:p>
        </p:txBody>
      </p:sp>
    </p:spTree>
    <p:extLst>
      <p:ext uri="{BB962C8B-B14F-4D97-AF65-F5344CB8AC3E}">
        <p14:creationId xmlns:p14="http://schemas.microsoft.com/office/powerpoint/2010/main" val="3416261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5</a:t>
            </a:fld>
            <a:endParaRPr lang="en-US"/>
          </a:p>
        </p:txBody>
      </p:sp>
    </p:spTree>
    <p:extLst>
      <p:ext uri="{BB962C8B-B14F-4D97-AF65-F5344CB8AC3E}">
        <p14:creationId xmlns:p14="http://schemas.microsoft.com/office/powerpoint/2010/main" val="2895311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7</a:t>
            </a:fld>
            <a:endParaRPr lang="en-US"/>
          </a:p>
        </p:txBody>
      </p:sp>
    </p:spTree>
    <p:extLst>
      <p:ext uri="{BB962C8B-B14F-4D97-AF65-F5344CB8AC3E}">
        <p14:creationId xmlns:p14="http://schemas.microsoft.com/office/powerpoint/2010/main" val="2377117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8</a:t>
            </a:fld>
            <a:endParaRPr lang="en-US"/>
          </a:p>
        </p:txBody>
      </p:sp>
    </p:spTree>
    <p:extLst>
      <p:ext uri="{BB962C8B-B14F-4D97-AF65-F5344CB8AC3E}">
        <p14:creationId xmlns:p14="http://schemas.microsoft.com/office/powerpoint/2010/main" val="2377117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53100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53100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0" y="821634"/>
            <a:ext cx="8309113"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3071" y="67948"/>
            <a:ext cx="1199026" cy="494027"/>
          </a:xfrm>
          <a:prstGeom prst="rect">
            <a:avLst/>
          </a:prstGeom>
        </p:spPr>
      </p:pic>
      <p:sp>
        <p:nvSpPr>
          <p:cNvPr id="2" name="Slide Number Placeholder 1"/>
          <p:cNvSpPr>
            <a:spLocks noGrp="1"/>
          </p:cNvSpPr>
          <p:nvPr>
            <p:ph type="sldNum" sz="quarter" idx="10"/>
          </p:nvPr>
        </p:nvSpPr>
        <p:spPr/>
        <p:txBody>
          <a:bodyPr/>
          <a:lstStyle/>
          <a:p>
            <a:fld id="{96206F4C-E32B-423C-9BC7-C0A3D8A0A7FD}" type="slidenum">
              <a:rPr lang="en-US" smtClean="0"/>
              <a:pPr/>
              <a:t>‹#›</a:t>
            </a:fld>
            <a:endParaRPr lang="en-US"/>
          </a:p>
        </p:txBody>
      </p:sp>
    </p:spTree>
    <p:extLst>
      <p:ext uri="{BB962C8B-B14F-4D97-AF65-F5344CB8AC3E}">
        <p14:creationId xmlns:p14="http://schemas.microsoft.com/office/powerpoint/2010/main" val="2472003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0" y="821634"/>
            <a:ext cx="8309113"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3071" y="67948"/>
            <a:ext cx="1199026" cy="494027"/>
          </a:xfrm>
          <a:prstGeom prst="rect">
            <a:avLst/>
          </a:prstGeom>
        </p:spPr>
      </p:pic>
      <p:sp>
        <p:nvSpPr>
          <p:cNvPr id="2" name="Slide Number Placeholder 1"/>
          <p:cNvSpPr>
            <a:spLocks noGrp="1"/>
          </p:cNvSpPr>
          <p:nvPr>
            <p:ph type="sldNum" sz="quarter" idx="10"/>
          </p:nvPr>
        </p:nvSpPr>
        <p:spPr/>
        <p:txBody>
          <a:bodyPr/>
          <a:lstStyle/>
          <a:p>
            <a:fld id="{96206F4C-E32B-423C-9BC7-C0A3D8A0A7FD}" type="slidenum">
              <a:rPr lang="en-US" smtClean="0"/>
              <a:pPr/>
              <a:t>‹#›</a:t>
            </a:fld>
            <a:endParaRPr lang="en-US"/>
          </a:p>
        </p:txBody>
      </p:sp>
    </p:spTree>
    <p:extLst>
      <p:ext uri="{BB962C8B-B14F-4D97-AF65-F5344CB8AC3E}">
        <p14:creationId xmlns:p14="http://schemas.microsoft.com/office/powerpoint/2010/main" val="208135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0" y="821634"/>
            <a:ext cx="8309113"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3071" y="67948"/>
            <a:ext cx="1199026" cy="494027"/>
          </a:xfrm>
          <a:prstGeom prst="rect">
            <a:avLst/>
          </a:prstGeom>
        </p:spPr>
      </p:pic>
      <p:sp>
        <p:nvSpPr>
          <p:cNvPr id="2" name="Slide Number Placeholder 1"/>
          <p:cNvSpPr>
            <a:spLocks noGrp="1"/>
          </p:cNvSpPr>
          <p:nvPr>
            <p:ph type="sldNum" sz="quarter" idx="10"/>
          </p:nvPr>
        </p:nvSpPr>
        <p:spPr/>
        <p:txBody>
          <a:bodyPr/>
          <a:lstStyle/>
          <a:p>
            <a:fld id="{96206F4C-E32B-423C-9BC7-C0A3D8A0A7FD}" type="slidenum">
              <a:rPr lang="en-US" smtClean="0"/>
              <a:pPr/>
              <a:t>‹#›</a:t>
            </a:fld>
            <a:endParaRPr lang="en-US"/>
          </a:p>
        </p:txBody>
      </p:sp>
    </p:spTree>
    <p:extLst>
      <p:ext uri="{BB962C8B-B14F-4D97-AF65-F5344CB8AC3E}">
        <p14:creationId xmlns:p14="http://schemas.microsoft.com/office/powerpoint/2010/main" val="2921644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0" y="821634"/>
            <a:ext cx="8309113"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3071" y="67948"/>
            <a:ext cx="1199026" cy="494027"/>
          </a:xfrm>
          <a:prstGeom prst="rect">
            <a:avLst/>
          </a:prstGeom>
        </p:spPr>
      </p:pic>
      <p:sp>
        <p:nvSpPr>
          <p:cNvPr id="2" name="Slide Number Placeholder 1"/>
          <p:cNvSpPr>
            <a:spLocks noGrp="1"/>
          </p:cNvSpPr>
          <p:nvPr>
            <p:ph type="sldNum" sz="quarter" idx="10"/>
          </p:nvPr>
        </p:nvSpPr>
        <p:spPr/>
        <p:txBody>
          <a:bodyPr/>
          <a:lstStyle/>
          <a:p>
            <a:fld id="{96206F4C-E32B-423C-9BC7-C0A3D8A0A7FD}" type="slidenum">
              <a:rPr lang="en-US" smtClean="0"/>
              <a:pPr/>
              <a:t>‹#›</a:t>
            </a:fld>
            <a:endParaRPr lang="en-US"/>
          </a:p>
        </p:txBody>
      </p:sp>
    </p:spTree>
    <p:extLst>
      <p:ext uri="{BB962C8B-B14F-4D97-AF65-F5344CB8AC3E}">
        <p14:creationId xmlns:p14="http://schemas.microsoft.com/office/powerpoint/2010/main" val="3432008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5632" descr="BG_New"/>
          <p:cNvPicPr>
            <a:picLocks noChangeAspect="1" noChangeArrowheads="1"/>
          </p:cNvPicPr>
          <p:nvPr userDrawn="1"/>
        </p:nvPicPr>
        <p:blipFill>
          <a:blip r:embed="rId2" cstate="print"/>
          <a:srcRect/>
          <a:stretch>
            <a:fillRect/>
          </a:stretch>
        </p:blipFill>
        <p:spPr bwMode="auto">
          <a:xfrm>
            <a:off x="0" y="0"/>
            <a:ext cx="9144000" cy="6865938"/>
          </a:xfrm>
          <a:prstGeom prst="rect">
            <a:avLst/>
          </a:prstGeom>
          <a:noFill/>
          <a:ln w="9525">
            <a:noFill/>
            <a:miter lim="800000"/>
            <a:headEnd/>
            <a:tailEnd/>
          </a:ln>
        </p:spPr>
      </p:pic>
      <p:sp>
        <p:nvSpPr>
          <p:cNvPr id="3" name="AutoShape 85"/>
          <p:cNvSpPr>
            <a:spLocks noChangeArrowheads="1"/>
          </p:cNvSpPr>
          <p:nvPr/>
        </p:nvSpPr>
        <p:spPr bwMode="auto">
          <a:xfrm>
            <a:off x="2133600" y="0"/>
            <a:ext cx="7010400" cy="228600"/>
          </a:xfrm>
          <a:prstGeom prst="roundRect">
            <a:avLst>
              <a:gd name="adj" fmla="val 7787"/>
            </a:avLst>
          </a:prstGeom>
          <a:solidFill>
            <a:srgbClr val="C00000"/>
          </a:solidFill>
          <a:ln w="9525">
            <a:noFill/>
            <a:round/>
            <a:headEnd/>
            <a:tailEnd/>
          </a:ln>
          <a:effectLst/>
        </p:spPr>
        <p:txBody>
          <a:bodyPr wrap="none" anchor="ctr"/>
          <a:lstStyle/>
          <a:p>
            <a:pPr fontAlgn="base">
              <a:spcBef>
                <a:spcPct val="0"/>
              </a:spcBef>
              <a:spcAft>
                <a:spcPct val="0"/>
              </a:spcAft>
              <a:defRPr/>
            </a:pPr>
            <a:endParaRPr lang="en-US" dirty="0">
              <a:solidFill>
                <a:srgbClr val="000000"/>
              </a:solidFill>
              <a:ea typeface="MS PGothic" pitchFamily="34" charset="-128"/>
            </a:endParaRPr>
          </a:p>
        </p:txBody>
      </p:sp>
      <p:sp>
        <p:nvSpPr>
          <p:cNvPr id="4" name="AutoShape 608"/>
          <p:cNvSpPr>
            <a:spLocks noChangeArrowheads="1"/>
          </p:cNvSpPr>
          <p:nvPr userDrawn="1"/>
        </p:nvSpPr>
        <p:spPr bwMode="auto">
          <a:xfrm>
            <a:off x="1690688" y="5105400"/>
            <a:ext cx="7467600" cy="1295400"/>
          </a:xfrm>
          <a:prstGeom prst="roundRect">
            <a:avLst>
              <a:gd name="adj" fmla="val 13926"/>
            </a:avLst>
          </a:prstGeom>
          <a:solidFill>
            <a:schemeClr val="bg1">
              <a:alpha val="70195"/>
            </a:schemeClr>
          </a:solidFill>
          <a:ln w="9525">
            <a:noFill/>
            <a:round/>
            <a:headEnd/>
            <a:tailEnd/>
          </a:ln>
        </p:spPr>
        <p:txBody>
          <a:bodyPr wrap="none" anchor="ctr"/>
          <a:lstStyle/>
          <a:p>
            <a:pPr fontAlgn="base">
              <a:spcBef>
                <a:spcPct val="0"/>
              </a:spcBef>
              <a:spcAft>
                <a:spcPct val="0"/>
              </a:spcAft>
              <a:defRPr/>
            </a:pPr>
            <a:endParaRPr lang="en-GB" dirty="0">
              <a:solidFill>
                <a:srgbClr val="000000"/>
              </a:solidFill>
              <a:ea typeface="MS PGothic" pitchFamily="34" charset="-128"/>
            </a:endParaRPr>
          </a:p>
        </p:txBody>
      </p:sp>
      <p:sp>
        <p:nvSpPr>
          <p:cNvPr id="5" name="AutoShape 603"/>
          <p:cNvSpPr>
            <a:spLocks noChangeArrowheads="1"/>
          </p:cNvSpPr>
          <p:nvPr userDrawn="1"/>
        </p:nvSpPr>
        <p:spPr bwMode="auto">
          <a:xfrm>
            <a:off x="1690688" y="4419600"/>
            <a:ext cx="7467600" cy="1447800"/>
          </a:xfrm>
          <a:prstGeom prst="roundRect">
            <a:avLst>
              <a:gd name="adj" fmla="val 13926"/>
            </a:avLst>
          </a:prstGeom>
          <a:solidFill>
            <a:srgbClr val="C00000"/>
          </a:solidFill>
          <a:ln w="9525" algn="ctr">
            <a:noFill/>
            <a:round/>
            <a:headEnd/>
            <a:tailEnd/>
          </a:ln>
          <a:effectLst/>
        </p:spPr>
        <p:txBody>
          <a:bodyPr wrap="none" anchor="ctr"/>
          <a:lstStyle/>
          <a:p>
            <a:pPr fontAlgn="base">
              <a:spcBef>
                <a:spcPct val="0"/>
              </a:spcBef>
              <a:spcAft>
                <a:spcPct val="0"/>
              </a:spcAft>
              <a:defRPr/>
            </a:pPr>
            <a:endParaRPr lang="en-GB" dirty="0">
              <a:solidFill>
                <a:srgbClr val="000000"/>
              </a:solidFill>
              <a:ea typeface="MS PGothic" pitchFamily="34" charset="-128"/>
            </a:endParaRPr>
          </a:p>
        </p:txBody>
      </p:sp>
      <p:sp>
        <p:nvSpPr>
          <p:cNvPr id="6" name="AutoShape 605"/>
          <p:cNvSpPr>
            <a:spLocks noChangeArrowheads="1"/>
          </p:cNvSpPr>
          <p:nvPr userDrawn="1"/>
        </p:nvSpPr>
        <p:spPr bwMode="auto">
          <a:xfrm>
            <a:off x="0" y="4419600"/>
            <a:ext cx="2286000" cy="1981200"/>
          </a:xfrm>
          <a:prstGeom prst="roundRect">
            <a:avLst>
              <a:gd name="adj" fmla="val 9745"/>
            </a:avLst>
          </a:prstGeom>
          <a:solidFill>
            <a:schemeClr val="bg1">
              <a:alpha val="50195"/>
            </a:schemeClr>
          </a:solidFill>
          <a:ln w="9525">
            <a:noFill/>
            <a:round/>
            <a:headEnd/>
            <a:tailEnd/>
          </a:ln>
        </p:spPr>
        <p:txBody>
          <a:bodyPr wrap="none" anchor="ctr"/>
          <a:lstStyle/>
          <a:p>
            <a:pPr fontAlgn="base">
              <a:spcBef>
                <a:spcPct val="0"/>
              </a:spcBef>
              <a:spcAft>
                <a:spcPct val="0"/>
              </a:spcAft>
              <a:defRPr/>
            </a:pPr>
            <a:endParaRPr lang="en-GB" dirty="0">
              <a:solidFill>
                <a:srgbClr val="000000"/>
              </a:solidFill>
              <a:ea typeface="MS PGothic" pitchFamily="34" charset="-128"/>
            </a:endParaRPr>
          </a:p>
        </p:txBody>
      </p:sp>
      <p:sp>
        <p:nvSpPr>
          <p:cNvPr id="7" name="AutoShape 611"/>
          <p:cNvSpPr>
            <a:spLocks noChangeArrowheads="1"/>
          </p:cNvSpPr>
          <p:nvPr userDrawn="1"/>
        </p:nvSpPr>
        <p:spPr bwMode="auto">
          <a:xfrm>
            <a:off x="1447800" y="1447800"/>
            <a:ext cx="7315200" cy="2819400"/>
          </a:xfrm>
          <a:prstGeom prst="roundRect">
            <a:avLst>
              <a:gd name="adj" fmla="val 5125"/>
            </a:avLst>
          </a:prstGeom>
          <a:noFill/>
          <a:ln w="9525">
            <a:solidFill>
              <a:schemeClr val="bg1"/>
            </a:solidFill>
            <a:round/>
            <a:headEnd/>
            <a:tailEnd/>
          </a:ln>
        </p:spPr>
        <p:txBody>
          <a:bodyPr wrap="none" anchor="ctr"/>
          <a:lstStyle/>
          <a:p>
            <a:pPr fontAlgn="base">
              <a:spcBef>
                <a:spcPct val="0"/>
              </a:spcBef>
              <a:spcAft>
                <a:spcPct val="0"/>
              </a:spcAft>
              <a:defRPr/>
            </a:pPr>
            <a:endParaRPr lang="en-GB" dirty="0">
              <a:solidFill>
                <a:srgbClr val="000000"/>
              </a:solidFill>
              <a:ea typeface="MS PGothic" pitchFamily="34" charset="-128"/>
            </a:endParaRPr>
          </a:p>
        </p:txBody>
      </p:sp>
      <p:sp>
        <p:nvSpPr>
          <p:cNvPr id="8" name="AutoShape 612"/>
          <p:cNvSpPr>
            <a:spLocks noChangeArrowheads="1"/>
          </p:cNvSpPr>
          <p:nvPr userDrawn="1"/>
        </p:nvSpPr>
        <p:spPr bwMode="auto">
          <a:xfrm>
            <a:off x="1676400" y="1828800"/>
            <a:ext cx="7315200" cy="2819400"/>
          </a:xfrm>
          <a:prstGeom prst="roundRect">
            <a:avLst>
              <a:gd name="adj" fmla="val 5125"/>
            </a:avLst>
          </a:prstGeom>
          <a:noFill/>
          <a:ln w="9525">
            <a:solidFill>
              <a:schemeClr val="bg1"/>
            </a:solidFill>
            <a:round/>
            <a:headEnd/>
            <a:tailEnd/>
          </a:ln>
        </p:spPr>
        <p:txBody>
          <a:bodyPr wrap="none" anchor="ctr"/>
          <a:lstStyle/>
          <a:p>
            <a:pPr fontAlgn="base">
              <a:spcBef>
                <a:spcPct val="0"/>
              </a:spcBef>
              <a:spcAft>
                <a:spcPct val="0"/>
              </a:spcAft>
              <a:defRPr/>
            </a:pPr>
            <a:endParaRPr lang="en-GB" dirty="0">
              <a:solidFill>
                <a:srgbClr val="000000"/>
              </a:solidFill>
              <a:ea typeface="MS PGothic" pitchFamily="34" charset="-128"/>
            </a:endParaRPr>
          </a:p>
        </p:txBody>
      </p:sp>
      <p:sp>
        <p:nvSpPr>
          <p:cNvPr id="9" name="Rectangle 2"/>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US" dirty="0">
              <a:solidFill>
                <a:srgbClr val="000000"/>
              </a:solidFill>
            </a:endParaRPr>
          </a:p>
        </p:txBody>
      </p:sp>
      <p:sp>
        <p:nvSpPr>
          <p:cNvPr id="10" name="Rectangle 3"/>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dirty="0">
              <a:solidFill>
                <a:srgbClr val="000000"/>
              </a:solidFill>
            </a:endParaRPr>
          </a:p>
        </p:txBody>
      </p:sp>
    </p:spTree>
    <p:extLst>
      <p:ext uri="{BB962C8B-B14F-4D97-AF65-F5344CB8AC3E}">
        <p14:creationId xmlns:p14="http://schemas.microsoft.com/office/powerpoint/2010/main" val="1417477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5"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9D95F68C-313E-41A7-A2DE-7DC8C26EC00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32656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5"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7973615-C7DA-4FF3-9A63-CADFAA0A195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52513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219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72000" y="1219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7"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5243D709-DBA6-4184-8D56-4E788A6C90E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38517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9" name="Straight Arrow Connector 8"/>
          <p:cNvCxnSpPr/>
          <p:nvPr userDrawn="1"/>
        </p:nvCxnSpPr>
        <p:spPr>
          <a:xfrm>
            <a:off x="0" y="838200"/>
            <a:ext cx="8001000" cy="0"/>
          </a:xfrm>
          <a:prstGeom prst="straightConnector1">
            <a:avLst/>
          </a:prstGeom>
          <a:ln w="28575">
            <a:headEnd type="none"/>
            <a:tailEnd type="oval"/>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0"/>
          </p:nvPr>
        </p:nvSpPr>
        <p:spPr/>
        <p:txBody>
          <a:bodyPr/>
          <a:lstStyle/>
          <a:p>
            <a:fld id="{96206F4C-E32B-423C-9BC7-C0A3D8A0A7FD}" type="slidenum">
              <a:rPr lang="en-US" smtClean="0"/>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8"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9"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C1002C3-FC58-45D8-8873-EE0B8357CA8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82092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4" name="Footer Placeholder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5" name="Slide Number Placeholder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9FB3D0EC-20B7-42BC-9167-3003388FDB8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916200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3"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4"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144E0C6-F562-4F1D-8BE1-5A2C4208132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93765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7"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8716DC66-810A-4913-B3FD-B4B2A0A6B2A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12091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7"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63787A5B-194E-419A-8E89-02DB230A963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3158480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5"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A9FDC2E1-C213-4DC5-9F22-734113DF440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0997973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98438"/>
            <a:ext cx="2095500" cy="5546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98438"/>
            <a:ext cx="6134100" cy="5546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5" name="Rectangle 3"/>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6" name="Rectangle 4"/>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51EA4FAC-71E3-4726-AF88-C20ED2421E0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26082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06F4C-E32B-423C-9BC7-C0A3D8A0A7F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56" r:id="rId12"/>
    <p:sldLayoutId id="2147483757" r:id="rId13"/>
    <p:sldLayoutId id="2147483758" r:id="rId14"/>
    <p:sldLayoutId id="2147483762" r:id="rId15"/>
  </p:sldLayoutIdLst>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3013" name="AutoShape 5"/>
          <p:cNvSpPr>
            <a:spLocks noChangeArrowheads="1"/>
          </p:cNvSpPr>
          <p:nvPr/>
        </p:nvSpPr>
        <p:spPr bwMode="auto">
          <a:xfrm>
            <a:off x="0" y="0"/>
            <a:ext cx="9144000" cy="1104900"/>
          </a:xfrm>
          <a:prstGeom prst="roundRect">
            <a:avLst>
              <a:gd name="adj" fmla="val 13926"/>
            </a:avLst>
          </a:prstGeom>
          <a:solidFill>
            <a:srgbClr val="C00000"/>
          </a:solidFill>
          <a:ln w="9525" algn="ctr">
            <a:noFill/>
            <a:round/>
            <a:headEnd/>
            <a:tailEnd/>
          </a:ln>
          <a:effectLst/>
        </p:spPr>
        <p:txBody>
          <a:bodyPr wrap="none" lIns="274320" tIns="777240" bIns="0" anchor="b"/>
          <a:lstStyle/>
          <a:p>
            <a:pPr fontAlgn="base">
              <a:spcBef>
                <a:spcPct val="0"/>
              </a:spcBef>
              <a:spcAft>
                <a:spcPct val="0"/>
              </a:spcAft>
              <a:defRPr/>
            </a:pPr>
            <a:endParaRPr lang="en-US" dirty="0">
              <a:solidFill>
                <a:srgbClr val="000000"/>
              </a:solidFill>
              <a:ea typeface="MS PGothic" pitchFamily="34" charset="-128"/>
            </a:endParaRPr>
          </a:p>
        </p:txBody>
      </p:sp>
      <p:sp>
        <p:nvSpPr>
          <p:cNvPr id="1032" name="Rectangle 18"/>
          <p:cNvSpPr>
            <a:spLocks noGrp="1" noChangeArrowheads="1"/>
          </p:cNvSpPr>
          <p:nvPr>
            <p:ph type="title"/>
          </p:nvPr>
        </p:nvSpPr>
        <p:spPr bwMode="auto">
          <a:xfrm>
            <a:off x="228600" y="198438"/>
            <a:ext cx="6781800" cy="715962"/>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33" name="Rectangle 19"/>
          <p:cNvSpPr>
            <a:spLocks noGrp="1" noChangeArrowheads="1"/>
          </p:cNvSpPr>
          <p:nvPr>
            <p:ph type="body" idx="1"/>
          </p:nvPr>
        </p:nvSpPr>
        <p:spPr bwMode="auto">
          <a:xfrm>
            <a:off x="381000" y="1219200"/>
            <a:ext cx="8229600" cy="4525963"/>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Global Business Process Excellence</a:t>
            </a:r>
          </a:p>
          <a:p>
            <a:pPr lvl="2"/>
            <a:r>
              <a:rPr lang="en-US" dirty="0"/>
              <a:t>Sub bullet 01 comes here</a:t>
            </a:r>
          </a:p>
          <a:p>
            <a:pPr lvl="3"/>
            <a:r>
              <a:rPr lang="en-US" dirty="0"/>
              <a:t>Fourth level</a:t>
            </a:r>
          </a:p>
          <a:p>
            <a:pPr lvl="4"/>
            <a:r>
              <a:rPr lang="en-US" dirty="0"/>
              <a:t>Fifth level</a:t>
            </a:r>
          </a:p>
        </p:txBody>
      </p:sp>
    </p:spTree>
    <p:extLst>
      <p:ext uri="{BB962C8B-B14F-4D97-AF65-F5344CB8AC3E}">
        <p14:creationId xmlns:p14="http://schemas.microsoft.com/office/powerpoint/2010/main" val="8468117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0" fontAlgn="base" hangingPunct="0">
        <a:spcBef>
          <a:spcPct val="0"/>
        </a:spcBef>
        <a:spcAft>
          <a:spcPct val="0"/>
        </a:spcAft>
        <a:defRPr sz="1600" b="1">
          <a:solidFill>
            <a:schemeClr val="bg1"/>
          </a:solidFill>
          <a:latin typeface="+mj-lt"/>
          <a:ea typeface="+mj-ea"/>
          <a:cs typeface="+mj-cs"/>
        </a:defRPr>
      </a:lvl1pPr>
      <a:lvl2pPr algn="l" rtl="0" eaLnBrk="0" fontAlgn="base" hangingPunct="0">
        <a:spcBef>
          <a:spcPct val="0"/>
        </a:spcBef>
        <a:spcAft>
          <a:spcPct val="0"/>
        </a:spcAft>
        <a:defRPr sz="1600" b="1">
          <a:solidFill>
            <a:schemeClr val="bg1"/>
          </a:solidFill>
          <a:latin typeface="Verdana" pitchFamily="34" charset="0"/>
        </a:defRPr>
      </a:lvl2pPr>
      <a:lvl3pPr algn="l" rtl="0" eaLnBrk="0" fontAlgn="base" hangingPunct="0">
        <a:spcBef>
          <a:spcPct val="0"/>
        </a:spcBef>
        <a:spcAft>
          <a:spcPct val="0"/>
        </a:spcAft>
        <a:defRPr sz="1600" b="1">
          <a:solidFill>
            <a:schemeClr val="bg1"/>
          </a:solidFill>
          <a:latin typeface="Verdana" pitchFamily="34" charset="0"/>
        </a:defRPr>
      </a:lvl3pPr>
      <a:lvl4pPr algn="l" rtl="0" eaLnBrk="0" fontAlgn="base" hangingPunct="0">
        <a:spcBef>
          <a:spcPct val="0"/>
        </a:spcBef>
        <a:spcAft>
          <a:spcPct val="0"/>
        </a:spcAft>
        <a:defRPr sz="1600" b="1">
          <a:solidFill>
            <a:schemeClr val="bg1"/>
          </a:solidFill>
          <a:latin typeface="Verdana" pitchFamily="34" charset="0"/>
        </a:defRPr>
      </a:lvl4pPr>
      <a:lvl5pPr algn="l" rtl="0" eaLnBrk="0" fontAlgn="base" hangingPunct="0">
        <a:spcBef>
          <a:spcPct val="0"/>
        </a:spcBef>
        <a:spcAft>
          <a:spcPct val="0"/>
        </a:spcAft>
        <a:defRPr sz="1600" b="1">
          <a:solidFill>
            <a:schemeClr val="bg1"/>
          </a:solidFill>
          <a:latin typeface="Verdana" pitchFamily="34" charset="0"/>
        </a:defRPr>
      </a:lvl5pPr>
      <a:lvl6pPr marL="457200" algn="l" rtl="0" fontAlgn="base">
        <a:spcBef>
          <a:spcPct val="0"/>
        </a:spcBef>
        <a:spcAft>
          <a:spcPct val="0"/>
        </a:spcAft>
        <a:defRPr sz="1600" b="1">
          <a:solidFill>
            <a:schemeClr val="bg1"/>
          </a:solidFill>
          <a:latin typeface="Verdana" pitchFamily="34" charset="0"/>
        </a:defRPr>
      </a:lvl6pPr>
      <a:lvl7pPr marL="914400" algn="l" rtl="0" fontAlgn="base">
        <a:spcBef>
          <a:spcPct val="0"/>
        </a:spcBef>
        <a:spcAft>
          <a:spcPct val="0"/>
        </a:spcAft>
        <a:defRPr sz="1600" b="1">
          <a:solidFill>
            <a:schemeClr val="bg1"/>
          </a:solidFill>
          <a:latin typeface="Verdana" pitchFamily="34" charset="0"/>
        </a:defRPr>
      </a:lvl7pPr>
      <a:lvl8pPr marL="1371600" algn="l" rtl="0" fontAlgn="base">
        <a:spcBef>
          <a:spcPct val="0"/>
        </a:spcBef>
        <a:spcAft>
          <a:spcPct val="0"/>
        </a:spcAft>
        <a:defRPr sz="1600" b="1">
          <a:solidFill>
            <a:schemeClr val="bg1"/>
          </a:solidFill>
          <a:latin typeface="Verdana" pitchFamily="34" charset="0"/>
        </a:defRPr>
      </a:lvl8pPr>
      <a:lvl9pPr marL="1828800" algn="l" rtl="0" fontAlgn="base">
        <a:spcBef>
          <a:spcPct val="0"/>
        </a:spcBef>
        <a:spcAft>
          <a:spcPct val="0"/>
        </a:spcAft>
        <a:defRPr sz="1600" b="1">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1400" b="1">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1400" b="1">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Char char="•"/>
        <a:defRPr sz="1400" b="1">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Char char="–"/>
        <a:defRPr sz="1400" b="1">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Char char="»"/>
        <a:defRPr sz="1400" b="1">
          <a:solidFill>
            <a:schemeClr val="tx1"/>
          </a:solidFill>
          <a:latin typeface="+mn-lt"/>
          <a:ea typeface="MS PGothic" pitchFamily="34" charset="-128"/>
          <a:cs typeface="+mn-cs"/>
        </a:defRPr>
      </a:lvl5pPr>
      <a:lvl6pPr marL="2514600" indent="-228600" algn="l" rtl="0" fontAlgn="base">
        <a:spcBef>
          <a:spcPct val="20000"/>
        </a:spcBef>
        <a:spcAft>
          <a:spcPct val="0"/>
        </a:spcAft>
        <a:defRPr sz="1400" b="1">
          <a:solidFill>
            <a:schemeClr val="tx1"/>
          </a:solidFill>
          <a:latin typeface="+mn-lt"/>
          <a:ea typeface="+mn-ea"/>
          <a:cs typeface="+mn-cs"/>
        </a:defRPr>
      </a:lvl6pPr>
      <a:lvl7pPr marL="2971800" indent="-228600" algn="l" rtl="0" fontAlgn="base">
        <a:spcBef>
          <a:spcPct val="20000"/>
        </a:spcBef>
        <a:spcAft>
          <a:spcPct val="0"/>
        </a:spcAft>
        <a:defRPr sz="1400" b="1">
          <a:solidFill>
            <a:schemeClr val="tx1"/>
          </a:solidFill>
          <a:latin typeface="+mn-lt"/>
          <a:ea typeface="+mn-ea"/>
          <a:cs typeface="+mn-cs"/>
        </a:defRPr>
      </a:lvl7pPr>
      <a:lvl8pPr marL="3429000" indent="-228600" algn="l" rtl="0" fontAlgn="base">
        <a:spcBef>
          <a:spcPct val="20000"/>
        </a:spcBef>
        <a:spcAft>
          <a:spcPct val="0"/>
        </a:spcAft>
        <a:defRPr sz="1400" b="1">
          <a:solidFill>
            <a:schemeClr val="tx1"/>
          </a:solidFill>
          <a:latin typeface="+mn-lt"/>
          <a:ea typeface="+mn-ea"/>
          <a:cs typeface="+mn-cs"/>
        </a:defRPr>
      </a:lvl8pPr>
      <a:lvl9pPr marL="3886200" indent="-228600" algn="l" rtl="0" fontAlgn="base">
        <a:spcBef>
          <a:spcPct val="20000"/>
        </a:spcBef>
        <a:spcAft>
          <a:spcPct val="0"/>
        </a:spcAft>
        <a:defRPr sz="14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309"/>
          <a:stretch/>
        </p:blipFill>
        <p:spPr>
          <a:xfrm>
            <a:off x="0" y="-25401"/>
            <a:ext cx="9144000" cy="4632633"/>
          </a:xfrm>
          <a:prstGeom prst="rect">
            <a:avLst/>
          </a:prstGeom>
        </p:spPr>
      </p:pic>
      <p:sp>
        <p:nvSpPr>
          <p:cNvPr id="9" name="Rectangle 8"/>
          <p:cNvSpPr/>
          <p:nvPr/>
        </p:nvSpPr>
        <p:spPr>
          <a:xfrm>
            <a:off x="0" y="4607232"/>
            <a:ext cx="9144000" cy="225076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u="sng"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1928" y="4944167"/>
            <a:ext cx="1168672" cy="122803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85" y="79300"/>
            <a:ext cx="1549915" cy="599363"/>
          </a:xfrm>
          <a:prstGeom prst="rect">
            <a:avLst/>
          </a:prstGeom>
          <a:noFill/>
          <a:ln>
            <a:noFill/>
          </a:ln>
        </p:spPr>
      </p:pic>
      <p:sp>
        <p:nvSpPr>
          <p:cNvPr id="16" name="TextBox 15"/>
          <p:cNvSpPr txBox="1"/>
          <p:nvPr/>
        </p:nvSpPr>
        <p:spPr>
          <a:xfrm>
            <a:off x="288757" y="4842632"/>
            <a:ext cx="6416843" cy="523220"/>
          </a:xfrm>
          <a:prstGeom prst="rect">
            <a:avLst/>
          </a:prstGeom>
          <a:noFill/>
        </p:spPr>
        <p:txBody>
          <a:bodyPr wrap="square" rtlCol="0">
            <a:spAutoFit/>
          </a:bodyPr>
          <a:lstStyle/>
          <a:p>
            <a:pPr algn="ctr"/>
            <a:r>
              <a:rPr lang="en-US" sz="2800" b="1" u="sng" dirty="0">
                <a:solidFill>
                  <a:schemeClr val="bg1"/>
                </a:solidFill>
              </a:rPr>
              <a:t>Understanding Goods and Services Tax</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80994" y="-11131"/>
            <a:ext cx="8991600" cy="868363"/>
          </a:xfrm>
        </p:spPr>
        <p:txBody>
          <a:bodyPr>
            <a:normAutofit/>
          </a:bodyPr>
          <a:lstStyle/>
          <a:p>
            <a:pPr algn="l"/>
            <a:r>
              <a:rPr lang="en-IN" sz="4000" b="1" dirty="0">
                <a:latin typeface="Andalus" pitchFamily="18" charset="-78"/>
                <a:ea typeface="Verdana" pitchFamily="34" charset="0"/>
                <a:cs typeface="Andalus" pitchFamily="18" charset="-78"/>
              </a:rPr>
              <a:t> </a:t>
            </a:r>
            <a:r>
              <a:rPr lang="en-IN" sz="3000" b="1" dirty="0">
                <a:solidFill>
                  <a:srgbClr val="002060"/>
                </a:solidFill>
                <a:latin typeface="Andalus" pitchFamily="18" charset="-78"/>
                <a:ea typeface="Verdana" pitchFamily="34" charset="0"/>
                <a:cs typeface="Andalus" pitchFamily="18" charset="-78"/>
              </a:rPr>
              <a:t>Place of supply </a:t>
            </a:r>
            <a:r>
              <a:rPr lang="en-US" sz="3000" b="1" dirty="0">
                <a:solidFill>
                  <a:srgbClr val="002060"/>
                </a:solidFill>
                <a:latin typeface="Andalus" pitchFamily="18" charset="-78"/>
                <a:ea typeface="Verdana" pitchFamily="34" charset="0"/>
                <a:cs typeface="Andalus" pitchFamily="18" charset="-78"/>
              </a:rPr>
              <a:t>(</a:t>
            </a:r>
            <a:r>
              <a:rPr lang="en-US" sz="3000" b="1" dirty="0">
                <a:solidFill>
                  <a:srgbClr val="FF0000"/>
                </a:solidFill>
                <a:latin typeface="Andalus" pitchFamily="18" charset="-78"/>
                <a:ea typeface="Verdana" pitchFamily="34" charset="0"/>
                <a:cs typeface="Andalus" pitchFamily="18" charset="-78"/>
              </a:rPr>
              <a:t>2/11</a:t>
            </a:r>
            <a:r>
              <a:rPr lang="en-US" sz="3000" b="1" dirty="0">
                <a:solidFill>
                  <a:srgbClr val="002060"/>
                </a:solidFill>
                <a:latin typeface="Andalus" pitchFamily="18" charset="-78"/>
                <a:ea typeface="Verdana" pitchFamily="34" charset="0"/>
                <a:cs typeface="Andalus" pitchFamily="18" charset="-78"/>
              </a:rPr>
              <a:t>) </a:t>
            </a:r>
            <a:endParaRPr lang="en-US" sz="3000" b="1" dirty="0">
              <a:latin typeface="Andalus" pitchFamily="18" charset="-78"/>
              <a:ea typeface="Verdana" pitchFamily="34" charset="0"/>
              <a:cs typeface="Andalus" pitchFamily="18" charset="-78"/>
            </a:endParaRPr>
          </a:p>
        </p:txBody>
      </p:sp>
      <p:sp>
        <p:nvSpPr>
          <p:cNvPr id="2" name="Slide Number Placeholder 1"/>
          <p:cNvSpPr>
            <a:spLocks noGrp="1"/>
          </p:cNvSpPr>
          <p:nvPr>
            <p:ph type="sldNum" sz="quarter" idx="4294967295"/>
          </p:nvPr>
        </p:nvSpPr>
        <p:spPr>
          <a:xfrm>
            <a:off x="7010400" y="6492875"/>
            <a:ext cx="2133600" cy="365125"/>
          </a:xfrm>
          <a:prstGeom prst="rect">
            <a:avLst/>
          </a:prstGeom>
        </p:spPr>
        <p:txBody>
          <a:bodyPr/>
          <a:lstStyle/>
          <a:p>
            <a:fld id="{CC0BBEAA-B4FC-41A2-85B6-9369FD4AE745}" type="slidenum">
              <a:rPr lang="en-GB" smtClean="0"/>
              <a:pPr/>
              <a:t>10</a:t>
            </a:fld>
            <a:endParaRPr lang="en-GB" dirty="0"/>
          </a:p>
        </p:txBody>
      </p:sp>
      <p:sp>
        <p:nvSpPr>
          <p:cNvPr id="6" name="Content Placeholder 2"/>
          <p:cNvSpPr txBox="1">
            <a:spLocks/>
          </p:cNvSpPr>
          <p:nvPr/>
        </p:nvSpPr>
        <p:spPr>
          <a:xfrm>
            <a:off x="152400" y="1295400"/>
            <a:ext cx="8839200" cy="533400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5138" indent="-465138" algn="just">
              <a:spcBef>
                <a:spcPts val="600"/>
              </a:spcBef>
              <a:buSzPct val="75000"/>
              <a:buFont typeface="Wingdings" pitchFamily="2" charset="2"/>
              <a:buChar char="q"/>
            </a:pPr>
            <a:endParaRPr lang="en-IN" sz="2400" dirty="0">
              <a:latin typeface="Andalus" pitchFamily="18" charset="-78"/>
              <a:ea typeface="Verdana" pitchFamily="34" charset="0"/>
              <a:cs typeface="Andalus" pitchFamily="18"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948988415"/>
              </p:ext>
            </p:extLst>
          </p:nvPr>
        </p:nvGraphicFramePr>
        <p:xfrm>
          <a:off x="214282" y="1000108"/>
          <a:ext cx="8610600" cy="5165196"/>
        </p:xfrm>
        <a:graphic>
          <a:graphicData uri="http://schemas.openxmlformats.org/drawingml/2006/table">
            <a:tbl>
              <a:tblPr firstRow="1" bandRow="1">
                <a:tableStyleId>{5C22544A-7EE6-4342-B048-85BDC9FD1C3A}</a:tableStyleId>
              </a:tblPr>
              <a:tblGrid>
                <a:gridCol w="3123451">
                  <a:extLst>
                    <a:ext uri="{9D8B030D-6E8A-4147-A177-3AD203B41FA5}">
                      <a16:colId xmlns:a16="http://schemas.microsoft.com/office/drawing/2014/main" val="20000"/>
                    </a:ext>
                  </a:extLst>
                </a:gridCol>
                <a:gridCol w="5487149">
                  <a:extLst>
                    <a:ext uri="{9D8B030D-6E8A-4147-A177-3AD203B41FA5}">
                      <a16:colId xmlns:a16="http://schemas.microsoft.com/office/drawing/2014/main" val="20001"/>
                    </a:ext>
                  </a:extLst>
                </a:gridCol>
              </a:tblGrid>
              <a:tr h="768883">
                <a:tc>
                  <a:txBody>
                    <a:bodyPr/>
                    <a:lstStyle/>
                    <a:p>
                      <a:pPr algn="ctr"/>
                      <a:r>
                        <a:rPr lang="en-IN" sz="2400" dirty="0">
                          <a:latin typeface="Andalus" pitchFamily="18" charset="-78"/>
                          <a:cs typeface="Andalus" pitchFamily="18" charset="-78"/>
                        </a:rPr>
                        <a:t>SUPPLY OF GOODS</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445563">
                <a:tc>
                  <a:txBody>
                    <a:bodyPr/>
                    <a:lstStyle/>
                    <a:p>
                      <a:pPr marL="465138" indent="-465138" algn="l">
                        <a:buSzPct val="75000"/>
                        <a:buFont typeface="Wingdings" pitchFamily="2" charset="2"/>
                        <a:buChar char="Ø"/>
                      </a:pPr>
                      <a:r>
                        <a:rPr lang="en-IN" sz="2300" dirty="0">
                          <a:solidFill>
                            <a:srgbClr val="002060"/>
                          </a:solidFill>
                          <a:latin typeface="Andalus" pitchFamily="18" charset="-78"/>
                          <a:cs typeface="Andalus" pitchFamily="18" charset="-78"/>
                        </a:rPr>
                        <a:t>Imported into India</a:t>
                      </a:r>
                    </a:p>
                    <a:p>
                      <a:pPr marL="465138" indent="-465138" algn="l">
                        <a:buSzPct val="75000"/>
                        <a:buFont typeface="Wingdings" pitchFamily="2" charset="2"/>
                        <a:buNone/>
                      </a:pPr>
                      <a:endParaRPr lang="en-IN" sz="2300" dirty="0">
                        <a:solidFill>
                          <a:srgbClr val="002060"/>
                        </a:solidFill>
                        <a:latin typeface="Andalus" pitchFamily="18" charset="-78"/>
                        <a:cs typeface="Andalus" pitchFamily="18" charset="-78"/>
                      </a:endParaRPr>
                    </a:p>
                  </a:txBody>
                  <a:tcPr/>
                </a:tc>
                <a:tc>
                  <a:txBody>
                    <a:bodyPr/>
                    <a:lstStyle/>
                    <a:p>
                      <a:pPr marL="465138" lvl="1" indent="-465138" algn="l">
                        <a:spcBef>
                          <a:spcPts val="600"/>
                        </a:spcBef>
                        <a:spcAft>
                          <a:spcPts val="600"/>
                        </a:spcAft>
                        <a:buSzPct val="75000"/>
                        <a:buFont typeface="Wingdings" pitchFamily="2" charset="2"/>
                        <a:buChar char="Ø"/>
                      </a:pPr>
                      <a:r>
                        <a:rPr lang="en-IN" sz="2300" dirty="0">
                          <a:solidFill>
                            <a:srgbClr val="002060"/>
                          </a:solidFill>
                          <a:latin typeface="Andalus" pitchFamily="18" charset="-78"/>
                          <a:cs typeface="Andalus" pitchFamily="18" charset="-78"/>
                        </a:rPr>
                        <a:t>Location of the importer</a:t>
                      </a:r>
                      <a:endParaRPr lang="en-US" sz="2300" dirty="0">
                        <a:solidFill>
                          <a:srgbClr val="002060"/>
                        </a:solidFill>
                        <a:latin typeface="Andalus" pitchFamily="18" charset="-78"/>
                        <a:cs typeface="Andalus" pitchFamily="18" charset="-78"/>
                      </a:endParaRPr>
                    </a:p>
                  </a:txBody>
                  <a:tcPr/>
                </a:tc>
                <a:extLst>
                  <a:ext uri="{0D108BD9-81ED-4DB2-BD59-A6C34878D82A}">
                    <a16:rowId xmlns:a16="http://schemas.microsoft.com/office/drawing/2014/main" val="10001"/>
                  </a:ext>
                </a:extLst>
              </a:tr>
              <a:tr h="642942">
                <a:tc>
                  <a:txBody>
                    <a:bodyPr/>
                    <a:lstStyle/>
                    <a:p>
                      <a:pPr marL="465138" indent="-465138" algn="l">
                        <a:buSzPct val="75000"/>
                        <a:buFont typeface="Wingdings" pitchFamily="2" charset="2"/>
                        <a:buChar char="Ø"/>
                      </a:pPr>
                      <a:r>
                        <a:rPr lang="en-IN" sz="2300" dirty="0">
                          <a:solidFill>
                            <a:srgbClr val="002060"/>
                          </a:solidFill>
                          <a:latin typeface="Andalus" pitchFamily="18" charset="-78"/>
                          <a:cs typeface="Andalus" pitchFamily="18" charset="-78"/>
                        </a:rPr>
                        <a:t>Exported from India</a:t>
                      </a:r>
                    </a:p>
                    <a:p>
                      <a:pPr marL="465138" indent="-465138" algn="l">
                        <a:buSzPct val="75000"/>
                        <a:buFont typeface="Wingdings" pitchFamily="2" charset="2"/>
                        <a:buNone/>
                      </a:pPr>
                      <a:r>
                        <a:rPr lang="en-IN" sz="2300" dirty="0">
                          <a:solidFill>
                            <a:srgbClr val="002060"/>
                          </a:solidFill>
                          <a:latin typeface="Andalus" pitchFamily="18" charset="-78"/>
                          <a:cs typeface="Andalus" pitchFamily="18" charset="-78"/>
                        </a:rPr>
                        <a:t> </a:t>
                      </a:r>
                    </a:p>
                  </a:txBody>
                  <a:tcPr/>
                </a:tc>
                <a:tc>
                  <a:txBody>
                    <a:bodyPr/>
                    <a:lstStyle/>
                    <a:p>
                      <a:pPr marL="465138" lvl="1" indent="-465138" algn="l">
                        <a:spcBef>
                          <a:spcPts val="600"/>
                        </a:spcBef>
                        <a:spcAft>
                          <a:spcPts val="600"/>
                        </a:spcAft>
                        <a:buSzPct val="75000"/>
                        <a:buFont typeface="Wingdings" pitchFamily="2" charset="2"/>
                        <a:buChar char="Ø"/>
                      </a:pPr>
                      <a:r>
                        <a:rPr lang="en-IN" sz="2300" dirty="0">
                          <a:solidFill>
                            <a:srgbClr val="002060"/>
                          </a:solidFill>
                          <a:latin typeface="Andalus" pitchFamily="18" charset="-78"/>
                          <a:cs typeface="Andalus" pitchFamily="18" charset="-78"/>
                        </a:rPr>
                        <a:t>Location outside India </a:t>
                      </a:r>
                      <a:endParaRPr lang="en-US" sz="2300" dirty="0">
                        <a:solidFill>
                          <a:srgbClr val="002060"/>
                        </a:solidFill>
                        <a:latin typeface="Andalus" pitchFamily="18" charset="-78"/>
                        <a:cs typeface="Andalus" pitchFamily="18" charset="-78"/>
                      </a:endParaRPr>
                    </a:p>
                  </a:txBody>
                  <a:tcPr/>
                </a:tc>
                <a:extLst>
                  <a:ext uri="{0D108BD9-81ED-4DB2-BD59-A6C34878D82A}">
                    <a16:rowId xmlns:a16="http://schemas.microsoft.com/office/drawing/2014/main" val="10002"/>
                  </a:ext>
                </a:extLst>
              </a:tr>
              <a:tr h="2811353">
                <a:tc>
                  <a:txBody>
                    <a:bodyPr/>
                    <a:lstStyle/>
                    <a:p>
                      <a:pPr marL="465138" indent="-465138" algn="just">
                        <a:buSzPct val="75000"/>
                        <a:buFont typeface="Wingdings" pitchFamily="2" charset="2"/>
                        <a:buChar char="Ø"/>
                      </a:pPr>
                      <a:r>
                        <a:rPr lang="en-IN" sz="2300" dirty="0">
                          <a:solidFill>
                            <a:srgbClr val="002060"/>
                          </a:solidFill>
                          <a:latin typeface="Andalus" pitchFamily="18" charset="-78"/>
                          <a:cs typeface="Andalus" pitchFamily="18" charset="-78"/>
                        </a:rPr>
                        <a:t>Delivered by supplier to recipient or any other person on the direction of third person</a:t>
                      </a: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solidFill>
                            <a:srgbClr val="002060"/>
                          </a:solidFill>
                          <a:latin typeface="Andalus" pitchFamily="18" charset="-78"/>
                          <a:cs typeface="Andalus" pitchFamily="18" charset="-78"/>
                        </a:rPr>
                        <a:t>Principal place of business of Third person</a:t>
                      </a:r>
                      <a:r>
                        <a:rPr lang="en-IN" sz="2300" baseline="0" dirty="0">
                          <a:solidFill>
                            <a:srgbClr val="002060"/>
                          </a:solidFill>
                          <a:latin typeface="Andalus" pitchFamily="18" charset="-78"/>
                          <a:cs typeface="Andalus" pitchFamily="18" charset="-78"/>
                        </a:rPr>
                        <a:t> (</a:t>
                      </a:r>
                      <a:r>
                        <a:rPr lang="en-IN" sz="2300" dirty="0">
                          <a:solidFill>
                            <a:srgbClr val="002060"/>
                          </a:solidFill>
                          <a:latin typeface="Andalus" pitchFamily="18" charset="-78"/>
                          <a:cs typeface="Andalus" pitchFamily="18" charset="-78"/>
                        </a:rPr>
                        <a:t>Deemed receipt of</a:t>
                      </a:r>
                      <a:r>
                        <a:rPr lang="en-IN" sz="2300" baseline="0" dirty="0">
                          <a:solidFill>
                            <a:srgbClr val="002060"/>
                          </a:solidFill>
                          <a:latin typeface="Andalus" pitchFamily="18" charset="-78"/>
                          <a:cs typeface="Andalus" pitchFamily="18" charset="-78"/>
                        </a:rPr>
                        <a:t> goods by third person)</a:t>
                      </a:r>
                      <a:endParaRPr lang="en-IN" sz="2300" dirty="0">
                        <a:solidFill>
                          <a:srgbClr val="002060"/>
                        </a:solidFill>
                        <a:latin typeface="Andalus" pitchFamily="18" charset="-78"/>
                        <a:cs typeface="Andalus" pitchFamily="18" charset="-78"/>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6199413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80994" y="-71462"/>
            <a:ext cx="9387550" cy="1095420"/>
          </a:xfrm>
        </p:spPr>
        <p:txBody>
          <a:bodyPr>
            <a:normAutofit/>
          </a:bodyPr>
          <a:lstStyle/>
          <a:p>
            <a:pPr algn="l"/>
            <a:r>
              <a:rPr lang="en-IN" sz="2400" b="1" dirty="0">
                <a:solidFill>
                  <a:srgbClr val="002060"/>
                </a:solidFill>
                <a:latin typeface="Andalus" pitchFamily="18" charset="-78"/>
                <a:ea typeface="Verdana" pitchFamily="34" charset="0"/>
                <a:cs typeface="Andalus" pitchFamily="18" charset="-78"/>
              </a:rPr>
              <a:t>Place of supply</a:t>
            </a:r>
            <a:r>
              <a:rPr lang="en-IN" sz="2400" dirty="0">
                <a:solidFill>
                  <a:srgbClr val="FF0000"/>
                </a:solidFill>
                <a:latin typeface="Andalus" pitchFamily="18" charset="-78"/>
                <a:cs typeface="Andalus" pitchFamily="18" charset="-78"/>
              </a:rPr>
              <a:t> </a:t>
            </a:r>
            <a:r>
              <a:rPr lang="en-IN" sz="2400" b="1" dirty="0">
                <a:solidFill>
                  <a:srgbClr val="002060"/>
                </a:solidFill>
                <a:latin typeface="Andalus" pitchFamily="18" charset="-78"/>
                <a:ea typeface="Verdana" pitchFamily="34" charset="0"/>
                <a:cs typeface="Andalus" pitchFamily="18" charset="-78"/>
              </a:rPr>
              <a:t>where location of supplier and recipient is in India</a:t>
            </a:r>
            <a:r>
              <a:rPr lang="en-IN" sz="2000" dirty="0">
                <a:solidFill>
                  <a:srgbClr val="FF0000"/>
                </a:solidFill>
                <a:latin typeface="Andalus" pitchFamily="18" charset="-78"/>
                <a:cs typeface="Andalus" pitchFamily="18" charset="-78"/>
              </a:rPr>
              <a:t>:</a:t>
            </a:r>
            <a:r>
              <a:rPr lang="en-US" sz="2000" b="1" dirty="0">
                <a:solidFill>
                  <a:srgbClr val="002060"/>
                </a:solidFill>
                <a:latin typeface="Andalus" pitchFamily="18" charset="-78"/>
                <a:ea typeface="Verdana" pitchFamily="34" charset="0"/>
                <a:cs typeface="Andalus" pitchFamily="18" charset="-78"/>
              </a:rPr>
              <a:t>(</a:t>
            </a:r>
            <a:r>
              <a:rPr lang="en-US" sz="2000" b="1" dirty="0">
                <a:solidFill>
                  <a:srgbClr val="FF0000"/>
                </a:solidFill>
                <a:latin typeface="Andalus" pitchFamily="18" charset="-78"/>
                <a:ea typeface="Verdana" pitchFamily="34" charset="0"/>
                <a:cs typeface="Andalus" pitchFamily="18" charset="-78"/>
              </a:rPr>
              <a:t>3/11</a:t>
            </a:r>
            <a:r>
              <a:rPr lang="en-US" sz="2000" b="1" dirty="0">
                <a:solidFill>
                  <a:srgbClr val="002060"/>
                </a:solidFill>
                <a:latin typeface="Andalus" pitchFamily="18" charset="-78"/>
                <a:ea typeface="Verdana" pitchFamily="34" charset="0"/>
                <a:cs typeface="Andalus" pitchFamily="18" charset="-78"/>
              </a:rPr>
              <a:t>) </a:t>
            </a:r>
            <a:endParaRPr lang="en-US" sz="2000" b="1" dirty="0">
              <a:latin typeface="Andalus" pitchFamily="18" charset="-78"/>
              <a:ea typeface="Verdana" pitchFamily="34" charset="0"/>
              <a:cs typeface="Andalus" pitchFamily="18" charset="-78"/>
            </a:endParaRPr>
          </a:p>
        </p:txBody>
      </p:sp>
      <p:sp>
        <p:nvSpPr>
          <p:cNvPr id="2" name="Slide Number Placeholder 1"/>
          <p:cNvSpPr>
            <a:spLocks noGrp="1"/>
          </p:cNvSpPr>
          <p:nvPr>
            <p:ph type="sldNum" sz="quarter" idx="4294967295"/>
          </p:nvPr>
        </p:nvSpPr>
        <p:spPr>
          <a:xfrm>
            <a:off x="7010400" y="6492875"/>
            <a:ext cx="2133600" cy="365125"/>
          </a:xfrm>
          <a:prstGeom prst="rect">
            <a:avLst/>
          </a:prstGeom>
        </p:spPr>
        <p:txBody>
          <a:bodyPr/>
          <a:lstStyle/>
          <a:p>
            <a:fld id="{CC0BBEAA-B4FC-41A2-85B6-9369FD4AE745}" type="slidenum">
              <a:rPr lang="en-GB" smtClean="0"/>
              <a:pPr/>
              <a:t>11</a:t>
            </a:fld>
            <a:endParaRPr lang="en-GB" dirty="0"/>
          </a:p>
        </p:txBody>
      </p:sp>
      <p:sp>
        <p:nvSpPr>
          <p:cNvPr id="6" name="Content Placeholder 2"/>
          <p:cNvSpPr txBox="1">
            <a:spLocks/>
          </p:cNvSpPr>
          <p:nvPr/>
        </p:nvSpPr>
        <p:spPr>
          <a:xfrm>
            <a:off x="152400" y="2060848"/>
            <a:ext cx="8839200" cy="429711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1" indent="-449263" algn="just">
              <a:spcBef>
                <a:spcPts val="600"/>
              </a:spcBef>
              <a:buSzPct val="75000"/>
              <a:buFont typeface="Wingdings" pitchFamily="2" charset="2"/>
              <a:buChar char="v"/>
            </a:pPr>
            <a:r>
              <a:rPr lang="en-IN" sz="2400" dirty="0">
                <a:latin typeface="Andalus" pitchFamily="18" charset="-78"/>
                <a:cs typeface="Andalus" pitchFamily="18" charset="-78"/>
              </a:rPr>
              <a:t>to a registered person (other than 12 specified services):  </a:t>
            </a:r>
          </a:p>
          <a:p>
            <a:pPr marL="1382713" lvl="1" indent="-468313" algn="just">
              <a:spcBef>
                <a:spcPts val="600"/>
              </a:spcBef>
              <a:spcAft>
                <a:spcPts val="600"/>
              </a:spcAft>
              <a:buSzPct val="75000"/>
              <a:buFont typeface="Wingdings" pitchFamily="2" charset="2"/>
              <a:buChar char="ü"/>
            </a:pPr>
            <a:r>
              <a:rPr lang="en-IN" sz="2400" dirty="0">
                <a:latin typeface="Andalus" pitchFamily="18" charset="-78"/>
                <a:cs typeface="Andalus" pitchFamily="18" charset="-78"/>
              </a:rPr>
              <a:t>Location of such registered person</a:t>
            </a:r>
            <a:endParaRPr lang="en-US" sz="2400" dirty="0">
              <a:latin typeface="Andalus" pitchFamily="18" charset="-78"/>
              <a:cs typeface="Andalus" pitchFamily="18" charset="-78"/>
            </a:endParaRPr>
          </a:p>
          <a:p>
            <a:pPr marL="909638" lvl="0" indent="-446088" algn="just">
              <a:spcBef>
                <a:spcPts val="600"/>
              </a:spcBef>
              <a:buSzPct val="75000"/>
              <a:buFont typeface="Wingdings" pitchFamily="2" charset="2"/>
              <a:buChar char="v"/>
            </a:pPr>
            <a:r>
              <a:rPr lang="en-IN" sz="2400" dirty="0">
                <a:latin typeface="Andalus" pitchFamily="18" charset="-78"/>
                <a:cs typeface="Andalus" pitchFamily="18" charset="-78"/>
              </a:rPr>
              <a:t>to any person other than a registered person (other than 12 specified services): </a:t>
            </a:r>
          </a:p>
          <a:p>
            <a:pPr marL="1376363" lvl="2" indent="-461963">
              <a:buSzPct val="75000"/>
              <a:buFont typeface="Wingdings" pitchFamily="2" charset="2"/>
              <a:buChar char="ü"/>
            </a:pPr>
            <a:r>
              <a:rPr lang="en-IN" dirty="0">
                <a:latin typeface="Andalus" pitchFamily="18" charset="-78"/>
                <a:cs typeface="Andalus" pitchFamily="18" charset="-78"/>
              </a:rPr>
              <a:t>Location of recipient where address on record exists</a:t>
            </a:r>
            <a:endParaRPr lang="en-US" dirty="0">
              <a:latin typeface="Andalus" pitchFamily="18" charset="-78"/>
              <a:cs typeface="Andalus" pitchFamily="18" charset="-78"/>
            </a:endParaRPr>
          </a:p>
          <a:p>
            <a:pPr marL="1376363" lvl="2" indent="-461963">
              <a:buSzPct val="75000"/>
              <a:buFont typeface="Wingdings" pitchFamily="2" charset="2"/>
              <a:buChar char="ü"/>
            </a:pPr>
            <a:r>
              <a:rPr lang="en-IN" dirty="0">
                <a:latin typeface="Andalus" pitchFamily="18" charset="-78"/>
                <a:cs typeface="Andalus" pitchFamily="18" charset="-78"/>
              </a:rPr>
              <a:t>Location of supplier of service in other cases</a:t>
            </a:r>
            <a:endParaRPr lang="en-US" dirty="0">
              <a:latin typeface="Andalus" pitchFamily="18" charset="-78"/>
              <a:cs typeface="Andalus" pitchFamily="18" charset="-78"/>
            </a:endParaRPr>
          </a:p>
        </p:txBody>
      </p:sp>
    </p:spTree>
    <p:extLst>
      <p:ext uri="{BB962C8B-B14F-4D97-AF65-F5344CB8AC3E}">
        <p14:creationId xmlns:p14="http://schemas.microsoft.com/office/powerpoint/2010/main" val="86199413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99392"/>
            <a:ext cx="9505056" cy="868362"/>
          </a:xfrm>
        </p:spPr>
        <p:txBody>
          <a:bodyPr>
            <a:normAutofit/>
          </a:bodyPr>
          <a:lstStyle/>
          <a:p>
            <a:pPr algn="l"/>
            <a:r>
              <a:rPr lang="en-IN" sz="2400" b="1" dirty="0">
                <a:solidFill>
                  <a:srgbClr val="002060"/>
                </a:solidFill>
                <a:latin typeface="Andalus" pitchFamily="18" charset="-78"/>
                <a:ea typeface="Verdana" pitchFamily="34" charset="0"/>
                <a:cs typeface="Andalus" pitchFamily="18" charset="-78"/>
              </a:rPr>
              <a:t>Place of supply</a:t>
            </a:r>
            <a:r>
              <a:rPr lang="en-IN" sz="2400" dirty="0">
                <a:solidFill>
                  <a:srgbClr val="FF0000"/>
                </a:solidFill>
                <a:latin typeface="Andalus" pitchFamily="18" charset="-78"/>
                <a:cs typeface="Andalus" pitchFamily="18" charset="-78"/>
              </a:rPr>
              <a:t> </a:t>
            </a:r>
            <a:r>
              <a:rPr lang="en-IN" sz="2400" b="1" dirty="0">
                <a:solidFill>
                  <a:srgbClr val="002060"/>
                </a:solidFill>
                <a:latin typeface="Andalus" pitchFamily="18" charset="-78"/>
                <a:ea typeface="Verdana" pitchFamily="34" charset="0"/>
                <a:cs typeface="Andalus" pitchFamily="18" charset="-78"/>
              </a:rPr>
              <a:t>where location of supplier and recipient is in India</a:t>
            </a:r>
            <a:r>
              <a:rPr lang="en-IN" sz="2400" dirty="0">
                <a:solidFill>
                  <a:srgbClr val="FF0000"/>
                </a:solidFill>
                <a:latin typeface="Andalus" pitchFamily="18" charset="-78"/>
                <a:cs typeface="Andalus" pitchFamily="18" charset="-78"/>
              </a:rPr>
              <a:t>:</a:t>
            </a:r>
            <a:r>
              <a:rPr lang="en-US" sz="2400" b="1" dirty="0">
                <a:solidFill>
                  <a:srgbClr val="002060"/>
                </a:solidFill>
                <a:latin typeface="Andalus" pitchFamily="18" charset="-78"/>
                <a:ea typeface="Verdana" pitchFamily="34" charset="0"/>
                <a:cs typeface="Andalus" pitchFamily="18" charset="-78"/>
              </a:rPr>
              <a:t>(</a:t>
            </a:r>
            <a:r>
              <a:rPr lang="en-US" sz="2400" b="1" dirty="0">
                <a:solidFill>
                  <a:srgbClr val="FF0000"/>
                </a:solidFill>
                <a:latin typeface="Andalus" pitchFamily="18" charset="-78"/>
                <a:ea typeface="Verdana" pitchFamily="34" charset="0"/>
                <a:cs typeface="Andalus" pitchFamily="18" charset="-78"/>
              </a:rPr>
              <a:t>4/11</a:t>
            </a:r>
            <a:r>
              <a:rPr lang="en-US" sz="2400" b="1" dirty="0">
                <a:solidFill>
                  <a:srgbClr val="002060"/>
                </a:solidFill>
                <a:latin typeface="Andalus" pitchFamily="18" charset="-78"/>
                <a:ea typeface="Verdana" pitchFamily="34" charset="0"/>
                <a:cs typeface="Andalus" pitchFamily="18" charset="-78"/>
              </a:rPr>
              <a:t>) </a:t>
            </a:r>
            <a:endParaRPr lang="en-IN" sz="2400" dirty="0"/>
          </a:p>
        </p:txBody>
      </p:sp>
      <p:sp>
        <p:nvSpPr>
          <p:cNvPr id="3" name="Content Placeholder 2"/>
          <p:cNvSpPr>
            <a:spLocks noGrp="1"/>
          </p:cNvSpPr>
          <p:nvPr>
            <p:ph idx="1"/>
          </p:nvPr>
        </p:nvSpPr>
        <p:spPr/>
        <p:txBody>
          <a:bodyPr/>
          <a:lstStyle/>
          <a:p>
            <a:endParaRPr lang="en-IN"/>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CC0BBEAA-B4FC-41A2-85B6-9369FD4AE745}" type="slidenum">
              <a:rPr lang="en-GB" smtClean="0"/>
              <a:pPr/>
              <a:t>12</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596949502"/>
              </p:ext>
            </p:extLst>
          </p:nvPr>
        </p:nvGraphicFramePr>
        <p:xfrm>
          <a:off x="152400" y="1000108"/>
          <a:ext cx="8686800" cy="5236784"/>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570435">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733416">
                <a:tc>
                  <a:txBody>
                    <a:bodyPr/>
                    <a:lstStyle/>
                    <a:p>
                      <a:pPr marL="465138" indent="-465138">
                        <a:buSzPct val="75000"/>
                        <a:buFont typeface="Wingdings" pitchFamily="2" charset="2"/>
                        <a:buChar char="Ø"/>
                      </a:pPr>
                      <a:r>
                        <a:rPr lang="en-IN" sz="2300" dirty="0">
                          <a:latin typeface="Andalus" pitchFamily="18" charset="-78"/>
                          <a:cs typeface="Andalus" pitchFamily="18" charset="-78"/>
                        </a:rPr>
                        <a:t>Immovable property </a:t>
                      </a:r>
                    </a:p>
                  </a:txBody>
                  <a:tcPr/>
                </a:tc>
                <a:tc>
                  <a:txBody>
                    <a:bodyPr/>
                    <a:lstStyle/>
                    <a:p>
                      <a:pPr marL="465138" indent="-465138">
                        <a:buSzPct val="75000"/>
                        <a:buFont typeface="Wingdings" pitchFamily="2" charset="2"/>
                        <a:buChar char="Ø"/>
                      </a:pPr>
                      <a:r>
                        <a:rPr lang="en-IN" sz="2300" dirty="0">
                          <a:latin typeface="Andalus" pitchFamily="18" charset="-78"/>
                          <a:cs typeface="Andalus" pitchFamily="18" charset="-78"/>
                        </a:rPr>
                        <a:t>Location of immovable property </a:t>
                      </a:r>
                    </a:p>
                  </a:txBody>
                  <a:tcPr/>
                </a:tc>
                <a:extLst>
                  <a:ext uri="{0D108BD9-81ED-4DB2-BD59-A6C34878D82A}">
                    <a16:rowId xmlns:a16="http://schemas.microsoft.com/office/drawing/2014/main" val="10001"/>
                  </a:ext>
                </a:extLst>
              </a:tr>
              <a:tr h="747826">
                <a:tc>
                  <a:txBody>
                    <a:bodyPr/>
                    <a:lstStyle/>
                    <a:p>
                      <a:pPr marL="465138" indent="-465138">
                        <a:buSzPct val="75000"/>
                        <a:buFont typeface="Wingdings" pitchFamily="2" charset="2"/>
                        <a:buChar char="Ø"/>
                      </a:pPr>
                      <a:r>
                        <a:rPr lang="en-IN" sz="2300" dirty="0">
                          <a:latin typeface="Andalus" pitchFamily="18" charset="-78"/>
                          <a:cs typeface="Andalus" pitchFamily="18" charset="-78"/>
                        </a:rPr>
                        <a:t>Performance based services </a:t>
                      </a: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where the services are actually performed</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2"/>
                  </a:ext>
                </a:extLst>
              </a:tr>
              <a:tr h="1080194">
                <a:tc>
                  <a:txBody>
                    <a:bodyPr/>
                    <a:lstStyle/>
                    <a:p>
                      <a:pPr marL="465138" indent="-465138" algn="just">
                        <a:buSzPct val="75000"/>
                        <a:buFont typeface="Wingdings" pitchFamily="2" charset="2"/>
                        <a:buChar char="Ø"/>
                      </a:pPr>
                      <a:r>
                        <a:rPr lang="en-IN" sz="2300" kern="1200" dirty="0">
                          <a:solidFill>
                            <a:schemeClr val="dk1"/>
                          </a:solidFill>
                          <a:latin typeface="Andalus" pitchFamily="18" charset="-78"/>
                          <a:ea typeface="+mn-ea"/>
                          <a:cs typeface="Andalus" pitchFamily="18" charset="-78"/>
                        </a:rPr>
                        <a:t>Training and performance appraisal to an unregistered person</a:t>
                      </a:r>
                      <a:endParaRPr lang="en-IN" sz="2300" dirty="0">
                        <a:latin typeface="Andalus" pitchFamily="18" charset="-78"/>
                        <a:cs typeface="Andalus" pitchFamily="18" charset="-78"/>
                      </a:endParaRP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where the services are actually performed</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3"/>
                  </a:ext>
                </a:extLst>
              </a:tr>
              <a:tr h="1744928">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Admission to an educational, scientific, cultural,</a:t>
                      </a:r>
                      <a:r>
                        <a:rPr lang="en-IN" sz="2300" kern="1200" baseline="0" dirty="0">
                          <a:solidFill>
                            <a:schemeClr val="dk1"/>
                          </a:solidFill>
                          <a:latin typeface="Andalus" pitchFamily="18" charset="-78"/>
                          <a:ea typeface="+mn-ea"/>
                          <a:cs typeface="Andalus" pitchFamily="18" charset="-78"/>
                        </a:rPr>
                        <a:t> artistic </a:t>
                      </a:r>
                      <a:r>
                        <a:rPr lang="en-IN" sz="2300" kern="1200" dirty="0">
                          <a:solidFill>
                            <a:schemeClr val="dk1"/>
                          </a:solidFill>
                          <a:latin typeface="Andalus" pitchFamily="18" charset="-78"/>
                          <a:ea typeface="+mn-ea"/>
                          <a:cs typeface="Andalus" pitchFamily="18" charset="-78"/>
                        </a:rPr>
                        <a:t> event etc. or amusement park</a:t>
                      </a:r>
                      <a:endParaRPr lang="en-US" sz="2300" kern="1200" dirty="0">
                        <a:solidFill>
                          <a:schemeClr val="dk1"/>
                        </a:solidFill>
                        <a:latin typeface="+mn-lt"/>
                        <a:ea typeface="+mn-ea"/>
                        <a:cs typeface="+mn-cs"/>
                      </a:endParaRPr>
                    </a:p>
                    <a:p>
                      <a:pPr>
                        <a:buSzPct val="75000"/>
                        <a:buFont typeface="Wingdings" pitchFamily="2" charset="2"/>
                        <a:buChar char="Ø"/>
                      </a:pPr>
                      <a:endParaRPr lang="en-IN" sz="2300" dirty="0">
                        <a:latin typeface="Andalus" pitchFamily="18" charset="-78"/>
                        <a:cs typeface="Andalus" pitchFamily="18" charset="-78"/>
                      </a:endParaRP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of event or park.</a:t>
                      </a:r>
                      <a:endParaRPr lang="en-US" sz="2300" kern="1200" dirty="0">
                        <a:solidFill>
                          <a:schemeClr val="dk1"/>
                        </a:solidFill>
                        <a:latin typeface="Andalus" pitchFamily="18" charset="-78"/>
                        <a:ea typeface="+mn-ea"/>
                        <a:cs typeface="Andalus" pitchFamily="18" charset="-78"/>
                      </a:endParaRPr>
                    </a:p>
                    <a:p>
                      <a:pPr marL="0" marR="0" lvl="1" indent="0" algn="l" defTabSz="914400" rtl="0" eaLnBrk="1" fontAlgn="auto" latinLnBrk="0" hangingPunct="1">
                        <a:lnSpc>
                          <a:spcPct val="100000"/>
                        </a:lnSpc>
                        <a:spcBef>
                          <a:spcPts val="0"/>
                        </a:spcBef>
                        <a:spcAft>
                          <a:spcPts val="0"/>
                        </a:spcAft>
                        <a:buClrTx/>
                        <a:buSzPct val="75000"/>
                        <a:buFont typeface="Wingdings" pitchFamily="2" charset="2"/>
                        <a:buChar char="Ø"/>
                        <a:tabLst/>
                        <a:defRPr/>
                      </a:pPr>
                      <a:endParaRPr lang="en-IN" sz="2300" dirty="0">
                        <a:latin typeface="Andalus" pitchFamily="18" charset="-78"/>
                        <a:cs typeface="Andalus" pitchFamily="18" charset="-78"/>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0977412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99392"/>
            <a:ext cx="9433048" cy="868362"/>
          </a:xfrm>
        </p:spPr>
        <p:txBody>
          <a:bodyPr>
            <a:normAutofit/>
          </a:bodyPr>
          <a:lstStyle/>
          <a:p>
            <a:pPr algn="l"/>
            <a:r>
              <a:rPr lang="en-IN" sz="2400" b="1" dirty="0">
                <a:solidFill>
                  <a:srgbClr val="002060"/>
                </a:solidFill>
                <a:latin typeface="Andalus" pitchFamily="18" charset="-78"/>
                <a:ea typeface="Verdana" pitchFamily="34" charset="0"/>
                <a:cs typeface="Andalus" pitchFamily="18" charset="-78"/>
              </a:rPr>
              <a:t>Place of supply</a:t>
            </a:r>
            <a:r>
              <a:rPr lang="en-IN" sz="2400" dirty="0">
                <a:solidFill>
                  <a:srgbClr val="FF0000"/>
                </a:solidFill>
                <a:latin typeface="Andalus" pitchFamily="18" charset="-78"/>
                <a:cs typeface="Andalus" pitchFamily="18" charset="-78"/>
              </a:rPr>
              <a:t> </a:t>
            </a:r>
            <a:r>
              <a:rPr lang="en-IN" sz="2400" b="1" dirty="0">
                <a:solidFill>
                  <a:srgbClr val="002060"/>
                </a:solidFill>
                <a:latin typeface="Andalus" pitchFamily="18" charset="-78"/>
                <a:ea typeface="Verdana" pitchFamily="34" charset="0"/>
                <a:cs typeface="Andalus" pitchFamily="18" charset="-78"/>
              </a:rPr>
              <a:t>where location of supplier and recipient is in India</a:t>
            </a:r>
            <a:r>
              <a:rPr lang="en-IN" sz="2400" dirty="0">
                <a:solidFill>
                  <a:srgbClr val="FF0000"/>
                </a:solidFill>
                <a:latin typeface="Andalus" pitchFamily="18" charset="-78"/>
                <a:cs typeface="Andalus" pitchFamily="18" charset="-78"/>
              </a:rPr>
              <a:t>:</a:t>
            </a:r>
            <a:r>
              <a:rPr lang="en-US" sz="2400" b="1" dirty="0">
                <a:solidFill>
                  <a:srgbClr val="002060"/>
                </a:solidFill>
                <a:latin typeface="Andalus" pitchFamily="18" charset="-78"/>
                <a:ea typeface="Verdana" pitchFamily="34" charset="0"/>
                <a:cs typeface="Andalus" pitchFamily="18" charset="-78"/>
              </a:rPr>
              <a:t>(</a:t>
            </a:r>
            <a:r>
              <a:rPr lang="en-US" sz="2400" b="1" dirty="0">
                <a:solidFill>
                  <a:srgbClr val="FF0000"/>
                </a:solidFill>
                <a:latin typeface="Andalus" pitchFamily="18" charset="-78"/>
                <a:ea typeface="Verdana" pitchFamily="34" charset="0"/>
                <a:cs typeface="Andalus" pitchFamily="18" charset="-78"/>
              </a:rPr>
              <a:t>5/11</a:t>
            </a:r>
            <a:r>
              <a:rPr lang="en-US" sz="2400" b="1" dirty="0">
                <a:solidFill>
                  <a:srgbClr val="002060"/>
                </a:solidFill>
                <a:latin typeface="Andalus" pitchFamily="18" charset="-78"/>
                <a:ea typeface="Verdana" pitchFamily="34" charset="0"/>
                <a:cs typeface="Andalus" pitchFamily="18" charset="-78"/>
              </a:rPr>
              <a:t>) </a:t>
            </a:r>
            <a:endParaRPr lang="en-IN" sz="2400" dirty="0"/>
          </a:p>
        </p:txBody>
      </p:sp>
      <p:sp>
        <p:nvSpPr>
          <p:cNvPr id="3" name="Content Placeholder 2"/>
          <p:cNvSpPr>
            <a:spLocks noGrp="1"/>
          </p:cNvSpPr>
          <p:nvPr>
            <p:ph idx="1"/>
          </p:nvPr>
        </p:nvSpPr>
        <p:spPr/>
        <p:txBody>
          <a:bodyPr/>
          <a:lstStyle/>
          <a:p>
            <a:endParaRPr lang="en-IN"/>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CC0BBEAA-B4FC-41A2-85B6-9369FD4AE745}" type="slidenum">
              <a:rPr lang="en-GB" smtClean="0"/>
              <a:pPr/>
              <a:t>13</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596949502"/>
              </p:ext>
            </p:extLst>
          </p:nvPr>
        </p:nvGraphicFramePr>
        <p:xfrm>
          <a:off x="152400" y="1037280"/>
          <a:ext cx="8686800" cy="5463554"/>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777548">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1079928">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Organisation of an educational, scientific, cultural,</a:t>
                      </a:r>
                      <a:r>
                        <a:rPr lang="en-IN" sz="2300" kern="1200" baseline="0" dirty="0">
                          <a:solidFill>
                            <a:schemeClr val="dk1"/>
                          </a:solidFill>
                          <a:latin typeface="Andalus" pitchFamily="18" charset="-78"/>
                          <a:ea typeface="+mn-ea"/>
                          <a:cs typeface="Andalus" pitchFamily="18" charset="-78"/>
                        </a:rPr>
                        <a:t> artistic </a:t>
                      </a:r>
                      <a:r>
                        <a:rPr lang="en-IN" sz="2300" kern="1200" dirty="0">
                          <a:solidFill>
                            <a:schemeClr val="dk1"/>
                          </a:solidFill>
                          <a:latin typeface="Andalus" pitchFamily="18" charset="-78"/>
                          <a:ea typeface="+mn-ea"/>
                          <a:cs typeface="Andalus" pitchFamily="18" charset="-78"/>
                        </a:rPr>
                        <a:t> event etc. to an unregistered person </a:t>
                      </a:r>
                    </a:p>
                  </a:txBody>
                  <a:tcPr/>
                </a:tc>
                <a:tc>
                  <a:txBody>
                    <a:bodyPr/>
                    <a:lstStyle/>
                    <a:p>
                      <a:pPr marL="465138" indent="-465138" algn="just">
                        <a:buSzPct val="75000"/>
                        <a:buFont typeface="Wingdings" pitchFamily="2" charset="2"/>
                        <a:buChar char="Ø"/>
                      </a:pPr>
                      <a:r>
                        <a:rPr lang="en-US" sz="2300" dirty="0">
                          <a:latin typeface="Andalus" pitchFamily="18" charset="-78"/>
                          <a:cs typeface="Andalus" pitchFamily="18" charset="-78"/>
                        </a:rPr>
                        <a:t>Location of the event</a:t>
                      </a:r>
                      <a:r>
                        <a:rPr lang="en-US" sz="2300" baseline="0" dirty="0">
                          <a:latin typeface="Andalus" pitchFamily="18" charset="-78"/>
                          <a:cs typeface="Andalus" pitchFamily="18" charset="-78"/>
                        </a:rPr>
                        <a:t> </a:t>
                      </a:r>
                    </a:p>
                    <a:p>
                      <a:pPr marL="465138" indent="-465138" algn="just">
                        <a:buSzPct val="75000"/>
                        <a:buFont typeface="Wingdings" pitchFamily="2" charset="2"/>
                        <a:buChar char="Ø"/>
                      </a:pPr>
                      <a:r>
                        <a:rPr lang="en-US" sz="2300" baseline="0" dirty="0">
                          <a:latin typeface="Andalus" pitchFamily="18" charset="-78"/>
                          <a:cs typeface="Andalus" pitchFamily="18" charset="-78"/>
                        </a:rPr>
                        <a:t>If event outside India, location of the recipient </a:t>
                      </a:r>
                      <a:endParaRPr lang="en-US" sz="2300" dirty="0">
                        <a:latin typeface="Andalus" pitchFamily="18" charset="-78"/>
                        <a:cs typeface="Andalus" pitchFamily="18" charset="-78"/>
                      </a:endParaRPr>
                    </a:p>
                  </a:txBody>
                  <a:tcPr/>
                </a:tc>
                <a:extLst>
                  <a:ext uri="{0D108BD9-81ED-4DB2-BD59-A6C34878D82A}">
                    <a16:rowId xmlns:a16="http://schemas.microsoft.com/office/drawing/2014/main" val="10001"/>
                  </a:ext>
                </a:extLst>
              </a:tr>
              <a:tr h="748750">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300" dirty="0">
                          <a:latin typeface="Andalus" pitchFamily="18" charset="-78"/>
                          <a:cs typeface="Andalus" pitchFamily="18" charset="-78"/>
                        </a:rPr>
                        <a:t>Transportation of goods including by mail or courier to an unregistered person</a:t>
                      </a:r>
                      <a:r>
                        <a:rPr lang="en-IN" sz="2300" dirty="0">
                          <a:latin typeface="Andalus" pitchFamily="18" charset="-78"/>
                          <a:cs typeface="Andalus" pitchFamily="18" charset="-78"/>
                        </a:rPr>
                        <a:t> </a:t>
                      </a: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300" dirty="0">
                          <a:latin typeface="Andalus" pitchFamily="18" charset="-78"/>
                          <a:cs typeface="Andalus" pitchFamily="18" charset="-78"/>
                        </a:rPr>
                        <a:t>Location where goods are handed over for their transportation</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2"/>
                  </a:ext>
                </a:extLst>
              </a:tr>
              <a:tr h="861074">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latin typeface="Andalus" pitchFamily="18" charset="-78"/>
                          <a:cs typeface="Andalus" pitchFamily="18" charset="-78"/>
                        </a:rPr>
                        <a:t>Passenger Transportation to an unregistered person </a:t>
                      </a: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300" kern="1200" dirty="0">
                          <a:solidFill>
                            <a:schemeClr val="dk1"/>
                          </a:solidFill>
                          <a:latin typeface="Andalus" pitchFamily="18" charset="-78"/>
                          <a:ea typeface="+mn-ea"/>
                          <a:cs typeface="Andalus" pitchFamily="18" charset="-78"/>
                        </a:rPr>
                        <a:t>Location of place of embarkation</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3"/>
                  </a:ext>
                </a:extLst>
              </a:tr>
              <a:tr h="1071570">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300" kern="1200" dirty="0">
                          <a:solidFill>
                            <a:schemeClr val="dk1"/>
                          </a:solidFill>
                          <a:latin typeface="Andalus" pitchFamily="18" charset="-78"/>
                          <a:ea typeface="+mn-ea"/>
                          <a:cs typeface="Andalus" pitchFamily="18" charset="-78"/>
                        </a:rPr>
                        <a:t>On board a conveyance such as vessel, aircraft, train or motor vehicle</a:t>
                      </a:r>
                      <a:endParaRPr lang="en-IN" sz="2300" dirty="0">
                        <a:latin typeface="Andalus" pitchFamily="18" charset="-78"/>
                        <a:cs typeface="Andalus" pitchFamily="18" charset="-78"/>
                      </a:endParaRP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300" kern="1200" dirty="0">
                          <a:solidFill>
                            <a:schemeClr val="dk1"/>
                          </a:solidFill>
                          <a:latin typeface="Andalus" pitchFamily="18" charset="-78"/>
                          <a:ea typeface="+mn-ea"/>
                          <a:cs typeface="Andalus" pitchFamily="18" charset="-78"/>
                        </a:rPr>
                        <a:t>Location of first scheduled point of departure of conveyance</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0977412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08" y="-103658"/>
            <a:ext cx="9597752" cy="868362"/>
          </a:xfrm>
        </p:spPr>
        <p:txBody>
          <a:bodyPr>
            <a:normAutofit/>
          </a:bodyPr>
          <a:lstStyle/>
          <a:p>
            <a:pPr algn="l"/>
            <a:r>
              <a:rPr lang="en-IN" sz="2400" b="1" dirty="0">
                <a:solidFill>
                  <a:srgbClr val="002060"/>
                </a:solidFill>
                <a:latin typeface="Andalus" pitchFamily="18" charset="-78"/>
                <a:ea typeface="Verdana" pitchFamily="34" charset="0"/>
                <a:cs typeface="Andalus" pitchFamily="18" charset="-78"/>
              </a:rPr>
              <a:t>Place of supply</a:t>
            </a:r>
            <a:r>
              <a:rPr lang="en-IN" sz="2400" dirty="0">
                <a:solidFill>
                  <a:srgbClr val="FF0000"/>
                </a:solidFill>
                <a:latin typeface="Andalus" pitchFamily="18" charset="-78"/>
                <a:cs typeface="Andalus" pitchFamily="18" charset="-78"/>
              </a:rPr>
              <a:t> </a:t>
            </a:r>
            <a:r>
              <a:rPr lang="en-IN" sz="2400" b="1" dirty="0">
                <a:solidFill>
                  <a:srgbClr val="002060"/>
                </a:solidFill>
                <a:latin typeface="Andalus" pitchFamily="18" charset="-78"/>
                <a:ea typeface="Verdana" pitchFamily="34" charset="0"/>
                <a:cs typeface="Andalus" pitchFamily="18" charset="-78"/>
              </a:rPr>
              <a:t>where location of supplier and recipient is in India</a:t>
            </a:r>
            <a:r>
              <a:rPr lang="en-IN" sz="2400" dirty="0">
                <a:solidFill>
                  <a:srgbClr val="FF0000"/>
                </a:solidFill>
                <a:latin typeface="Andalus" pitchFamily="18" charset="-78"/>
                <a:cs typeface="Andalus" pitchFamily="18" charset="-78"/>
              </a:rPr>
              <a:t>:</a:t>
            </a:r>
            <a:r>
              <a:rPr lang="en-US" sz="2400" b="1" dirty="0">
                <a:solidFill>
                  <a:srgbClr val="002060"/>
                </a:solidFill>
                <a:latin typeface="Andalus" pitchFamily="18" charset="-78"/>
                <a:ea typeface="Verdana" pitchFamily="34" charset="0"/>
                <a:cs typeface="Andalus" pitchFamily="18" charset="-78"/>
              </a:rPr>
              <a:t>(</a:t>
            </a:r>
            <a:r>
              <a:rPr lang="en-US" sz="2400" b="1" dirty="0">
                <a:solidFill>
                  <a:srgbClr val="FF0000"/>
                </a:solidFill>
                <a:latin typeface="Andalus" pitchFamily="18" charset="-78"/>
                <a:ea typeface="Verdana" pitchFamily="34" charset="0"/>
                <a:cs typeface="Andalus" pitchFamily="18" charset="-78"/>
              </a:rPr>
              <a:t>6/11</a:t>
            </a:r>
            <a:r>
              <a:rPr lang="en-US" sz="2400" b="1" dirty="0">
                <a:solidFill>
                  <a:srgbClr val="002060"/>
                </a:solidFill>
                <a:latin typeface="Andalus" pitchFamily="18" charset="-78"/>
                <a:ea typeface="Verdana" pitchFamily="34" charset="0"/>
                <a:cs typeface="Andalus" pitchFamily="18" charset="-78"/>
              </a:rPr>
              <a:t>) </a:t>
            </a:r>
            <a:endParaRPr lang="en-IN" sz="2400" dirty="0"/>
          </a:p>
        </p:txBody>
      </p:sp>
      <p:sp>
        <p:nvSpPr>
          <p:cNvPr id="3" name="Content Placeholder 2"/>
          <p:cNvSpPr>
            <a:spLocks noGrp="1"/>
          </p:cNvSpPr>
          <p:nvPr>
            <p:ph idx="1"/>
          </p:nvPr>
        </p:nvSpPr>
        <p:spPr/>
        <p:txBody>
          <a:bodyPr/>
          <a:lstStyle/>
          <a:p>
            <a:endParaRPr lang="en-IN"/>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CC0BBEAA-B4FC-41A2-85B6-9369FD4AE745}" type="slidenum">
              <a:rPr lang="en-GB" smtClean="0"/>
              <a:pPr/>
              <a:t>14</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596949502"/>
              </p:ext>
            </p:extLst>
          </p:nvPr>
        </p:nvGraphicFramePr>
        <p:xfrm>
          <a:off x="152400" y="965834"/>
          <a:ext cx="8686800" cy="5453622"/>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777548">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1079928">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kern="1200" dirty="0">
                          <a:solidFill>
                            <a:schemeClr val="dk1"/>
                          </a:solidFill>
                          <a:latin typeface="Andalus" pitchFamily="18" charset="-78"/>
                          <a:ea typeface="+mn-ea"/>
                          <a:cs typeface="Andalus" pitchFamily="18" charset="-78"/>
                        </a:rPr>
                        <a:t>Fixed telecommunication lines, leased circuits, cable or dish antenna </a:t>
                      </a:r>
                      <a:endParaRPr lang="en-IN" sz="2100" dirty="0">
                        <a:latin typeface="Andalus" pitchFamily="18" charset="-78"/>
                        <a:cs typeface="Andalus" pitchFamily="18" charset="-78"/>
                      </a:endParaRP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kern="1200" dirty="0">
                          <a:solidFill>
                            <a:schemeClr val="dk1"/>
                          </a:solidFill>
                          <a:latin typeface="Andalus" pitchFamily="18" charset="-78"/>
                          <a:ea typeface="+mn-ea"/>
                          <a:cs typeface="Andalus" pitchFamily="18" charset="-78"/>
                        </a:rPr>
                        <a:t>Location of installation of </a:t>
                      </a:r>
                      <a:r>
                        <a:rPr lang="en-US" sz="2100" kern="1200" dirty="0" err="1">
                          <a:solidFill>
                            <a:schemeClr val="dk1"/>
                          </a:solidFill>
                          <a:latin typeface="Andalus" pitchFamily="18" charset="-78"/>
                          <a:ea typeface="+mn-ea"/>
                          <a:cs typeface="Andalus" pitchFamily="18" charset="-78"/>
                        </a:rPr>
                        <a:t>tele</a:t>
                      </a:r>
                      <a:r>
                        <a:rPr lang="en-US" sz="2100" kern="1200" dirty="0">
                          <a:solidFill>
                            <a:schemeClr val="dk1"/>
                          </a:solidFill>
                          <a:latin typeface="Andalus" pitchFamily="18" charset="-78"/>
                          <a:ea typeface="+mn-ea"/>
                          <a:cs typeface="Andalus" pitchFamily="18" charset="-78"/>
                        </a:rPr>
                        <a:t>-communication line, leased circuits, cable or dish antenna </a:t>
                      </a:r>
                      <a:endParaRPr lang="en-IN" sz="2100" dirty="0">
                        <a:latin typeface="Andalus" pitchFamily="18" charset="-78"/>
                        <a:cs typeface="Andalus" pitchFamily="18" charset="-78"/>
                      </a:endParaRPr>
                    </a:p>
                  </a:txBody>
                  <a:tcPr/>
                </a:tc>
                <a:extLst>
                  <a:ext uri="{0D108BD9-81ED-4DB2-BD59-A6C34878D82A}">
                    <a16:rowId xmlns:a16="http://schemas.microsoft.com/office/drawing/2014/main" val="10001"/>
                  </a:ext>
                </a:extLst>
              </a:tr>
              <a:tr h="748750">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dirty="0">
                          <a:latin typeface="Andalus" pitchFamily="18" charset="-78"/>
                          <a:cs typeface="Andalus" pitchFamily="18" charset="-78"/>
                        </a:rPr>
                        <a:t>Mobile connection provided on post-paid basis</a:t>
                      </a:r>
                      <a:r>
                        <a:rPr lang="en-IN" sz="2100" dirty="0">
                          <a:latin typeface="Andalus" pitchFamily="18" charset="-78"/>
                          <a:cs typeface="Andalus" pitchFamily="18" charset="-78"/>
                        </a:rPr>
                        <a:t> </a:t>
                      </a:r>
                    </a:p>
                  </a:txBody>
                  <a:tcPr/>
                </a:tc>
                <a:tc>
                  <a:txBody>
                    <a:bodyPr/>
                    <a:lstStyle/>
                    <a:p>
                      <a:pPr marL="465138" indent="-465138" algn="just">
                        <a:buSzPct val="75000"/>
                        <a:buFont typeface="Wingdings" pitchFamily="2" charset="2"/>
                        <a:buChar char="Ø"/>
                      </a:pPr>
                      <a:r>
                        <a:rPr lang="en-US" sz="2100" dirty="0">
                          <a:latin typeface="Andalus" pitchFamily="18" charset="-78"/>
                          <a:cs typeface="Andalus" pitchFamily="18" charset="-78"/>
                        </a:rPr>
                        <a:t>Location of billing address of service recipient on record of supplier of service</a:t>
                      </a:r>
                      <a:endParaRPr lang="en-IN" sz="2100" dirty="0">
                        <a:latin typeface="Andalus" pitchFamily="18" charset="-78"/>
                        <a:cs typeface="Andalus" pitchFamily="18" charset="-78"/>
                      </a:endParaRPr>
                    </a:p>
                  </a:txBody>
                  <a:tcPr/>
                </a:tc>
                <a:extLst>
                  <a:ext uri="{0D108BD9-81ED-4DB2-BD59-A6C34878D82A}">
                    <a16:rowId xmlns:a16="http://schemas.microsoft.com/office/drawing/2014/main" val="10002"/>
                  </a:ext>
                </a:extLst>
              </a:tr>
              <a:tr h="1079928">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dirty="0">
                          <a:latin typeface="Andalus" pitchFamily="18" charset="-78"/>
                          <a:cs typeface="Andalus" pitchFamily="18" charset="-78"/>
                        </a:rPr>
                        <a:t>Mobile connection provided on pre-paid basis</a:t>
                      </a:r>
                      <a:r>
                        <a:rPr lang="en-IN" sz="2100" dirty="0">
                          <a:latin typeface="Andalus" pitchFamily="18" charset="-78"/>
                          <a:cs typeface="Andalus" pitchFamily="18" charset="-78"/>
                        </a:rPr>
                        <a:t> through a selling agent, re-seller or distributor </a:t>
                      </a: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kern="1200" dirty="0">
                          <a:solidFill>
                            <a:schemeClr val="dk1"/>
                          </a:solidFill>
                          <a:latin typeface="Andalus" pitchFamily="18" charset="-78"/>
                          <a:ea typeface="+mn-ea"/>
                          <a:cs typeface="Andalus" pitchFamily="18" charset="-78"/>
                        </a:rPr>
                        <a:t>Address of the </a:t>
                      </a:r>
                      <a:r>
                        <a:rPr lang="en-IN" sz="2100" dirty="0">
                          <a:latin typeface="Andalus" pitchFamily="18" charset="-78"/>
                          <a:cs typeface="Andalus" pitchFamily="18" charset="-78"/>
                        </a:rPr>
                        <a:t>selling agent, re-seller or distributor </a:t>
                      </a:r>
                    </a:p>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endParaRPr lang="en-IN" sz="2100" dirty="0">
                        <a:latin typeface="Andalus" pitchFamily="18" charset="-78"/>
                        <a:cs typeface="Andalus" pitchFamily="18" charset="-78"/>
                      </a:endParaRPr>
                    </a:p>
                  </a:txBody>
                  <a:tcPr/>
                </a:tc>
                <a:extLst>
                  <a:ext uri="{0D108BD9-81ED-4DB2-BD59-A6C34878D82A}">
                    <a16:rowId xmlns:a16="http://schemas.microsoft.com/office/drawing/2014/main" val="10003"/>
                  </a:ext>
                </a:extLst>
              </a:tr>
              <a:tr h="1419246">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dirty="0">
                          <a:latin typeface="Andalus" pitchFamily="18" charset="-78"/>
                          <a:cs typeface="Andalus" pitchFamily="18" charset="-78"/>
                        </a:rPr>
                        <a:t>Mobile connection provided on pre-paid basis</a:t>
                      </a:r>
                      <a:r>
                        <a:rPr lang="en-IN" sz="2100" dirty="0">
                          <a:latin typeface="Andalus" pitchFamily="18" charset="-78"/>
                          <a:cs typeface="Andalus" pitchFamily="18" charset="-78"/>
                        </a:rPr>
                        <a:t> </a:t>
                      </a:r>
                      <a:r>
                        <a:rPr lang="en-US" sz="2100" dirty="0">
                          <a:latin typeface="Andalus" pitchFamily="18" charset="-78"/>
                          <a:cs typeface="Andalus" pitchFamily="18" charset="-78"/>
                        </a:rPr>
                        <a:t>by any person to final subscriber</a:t>
                      </a:r>
                      <a:endParaRPr lang="en-IN" sz="2100" dirty="0">
                        <a:latin typeface="Andalus" pitchFamily="18" charset="-78"/>
                        <a:cs typeface="Andalus" pitchFamily="18" charset="-78"/>
                      </a:endParaRPr>
                    </a:p>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endParaRPr lang="en-IN" sz="2100" dirty="0">
                        <a:latin typeface="Andalus" pitchFamily="18" charset="-78"/>
                        <a:cs typeface="Andalus" pitchFamily="18" charset="-78"/>
                      </a:endParaRP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kern="1200" dirty="0">
                          <a:solidFill>
                            <a:schemeClr val="dk1"/>
                          </a:solidFill>
                          <a:latin typeface="Andalus" pitchFamily="18" charset="-78"/>
                          <a:ea typeface="+mn-ea"/>
                          <a:cs typeface="Andalus" pitchFamily="18" charset="-78"/>
                        </a:rPr>
                        <a:t>Location of receipt of pre-payment or sale of vouchers</a:t>
                      </a:r>
                      <a:endParaRPr lang="en-IN" sz="2100" dirty="0">
                        <a:latin typeface="Andalus" pitchFamily="18" charset="-78"/>
                        <a:cs typeface="Andalus" pitchFamily="18" charset="-78"/>
                      </a:endParaRPr>
                    </a:p>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endParaRPr lang="en-IN" sz="2100" dirty="0">
                        <a:latin typeface="Andalus" pitchFamily="18" charset="-78"/>
                        <a:cs typeface="Andalus" pitchFamily="18" charset="-78"/>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0977412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99392"/>
            <a:ext cx="9361040" cy="868362"/>
          </a:xfrm>
        </p:spPr>
        <p:txBody>
          <a:bodyPr>
            <a:normAutofit/>
          </a:bodyPr>
          <a:lstStyle/>
          <a:p>
            <a:pPr algn="l"/>
            <a:r>
              <a:rPr lang="en-IN" sz="2400" b="1" dirty="0">
                <a:solidFill>
                  <a:srgbClr val="002060"/>
                </a:solidFill>
                <a:latin typeface="Andalus" pitchFamily="18" charset="-78"/>
                <a:ea typeface="Verdana" pitchFamily="34" charset="0"/>
                <a:cs typeface="Andalus" pitchFamily="18" charset="-78"/>
              </a:rPr>
              <a:t>Place of supply</a:t>
            </a:r>
            <a:r>
              <a:rPr lang="en-IN" sz="2400" dirty="0">
                <a:solidFill>
                  <a:srgbClr val="FF0000"/>
                </a:solidFill>
                <a:latin typeface="Andalus" pitchFamily="18" charset="-78"/>
                <a:cs typeface="Andalus" pitchFamily="18" charset="-78"/>
              </a:rPr>
              <a:t> </a:t>
            </a:r>
            <a:r>
              <a:rPr lang="en-IN" sz="2400" b="1" dirty="0">
                <a:solidFill>
                  <a:srgbClr val="002060"/>
                </a:solidFill>
                <a:latin typeface="Andalus" pitchFamily="18" charset="-78"/>
                <a:ea typeface="Verdana" pitchFamily="34" charset="0"/>
                <a:cs typeface="Andalus" pitchFamily="18" charset="-78"/>
              </a:rPr>
              <a:t>where location of supplier and recipient is in India</a:t>
            </a:r>
            <a:r>
              <a:rPr lang="en-IN" sz="2400" dirty="0">
                <a:solidFill>
                  <a:srgbClr val="FF0000"/>
                </a:solidFill>
                <a:latin typeface="Andalus" pitchFamily="18" charset="-78"/>
                <a:cs typeface="Andalus" pitchFamily="18" charset="-78"/>
              </a:rPr>
              <a:t>:</a:t>
            </a:r>
            <a:r>
              <a:rPr lang="en-US" sz="2400" b="1" dirty="0">
                <a:solidFill>
                  <a:srgbClr val="002060"/>
                </a:solidFill>
                <a:latin typeface="Andalus" pitchFamily="18" charset="-78"/>
                <a:ea typeface="Verdana" pitchFamily="34" charset="0"/>
                <a:cs typeface="Andalus" pitchFamily="18" charset="-78"/>
              </a:rPr>
              <a:t>(</a:t>
            </a:r>
            <a:r>
              <a:rPr lang="en-US" sz="2400" b="1" dirty="0">
                <a:solidFill>
                  <a:srgbClr val="FF0000"/>
                </a:solidFill>
                <a:latin typeface="Andalus" pitchFamily="18" charset="-78"/>
                <a:ea typeface="Verdana" pitchFamily="34" charset="0"/>
                <a:cs typeface="Andalus" pitchFamily="18" charset="-78"/>
              </a:rPr>
              <a:t>7/11</a:t>
            </a:r>
            <a:r>
              <a:rPr lang="en-US" sz="2400" b="1" dirty="0">
                <a:solidFill>
                  <a:srgbClr val="002060"/>
                </a:solidFill>
                <a:latin typeface="Andalus" pitchFamily="18" charset="-78"/>
                <a:ea typeface="Verdana" pitchFamily="34" charset="0"/>
                <a:cs typeface="Andalus" pitchFamily="18" charset="-78"/>
              </a:rPr>
              <a:t>) </a:t>
            </a:r>
            <a:endParaRPr lang="en-IN" sz="2400" dirty="0"/>
          </a:p>
        </p:txBody>
      </p:sp>
      <p:sp>
        <p:nvSpPr>
          <p:cNvPr id="3" name="Content Placeholder 2"/>
          <p:cNvSpPr>
            <a:spLocks noGrp="1"/>
          </p:cNvSpPr>
          <p:nvPr>
            <p:ph idx="1"/>
          </p:nvPr>
        </p:nvSpPr>
        <p:spPr>
          <a:xfrm>
            <a:off x="457200" y="7976045"/>
            <a:ext cx="8229600" cy="4525963"/>
          </a:xfrm>
        </p:spPr>
        <p:txBody>
          <a:bodyPr/>
          <a:lstStyle/>
          <a:p>
            <a:endParaRPr lang="en-IN"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CC0BBEAA-B4FC-41A2-85B6-9369FD4AE745}" type="slidenum">
              <a:rPr lang="en-GB" smtClean="0"/>
              <a:pPr/>
              <a:t>15</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383931576"/>
              </p:ext>
            </p:extLst>
          </p:nvPr>
        </p:nvGraphicFramePr>
        <p:xfrm>
          <a:off x="152400" y="965834"/>
          <a:ext cx="8686800" cy="5246799"/>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1074358">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1432478">
                <a:tc>
                  <a:txBody>
                    <a:bodyPr/>
                    <a:lstStyle/>
                    <a:p>
                      <a:pPr marL="465138" indent="-465138" algn="just">
                        <a:buSzPct val="75000"/>
                        <a:buFont typeface="Wingdings" pitchFamily="2" charset="2"/>
                        <a:buChar char="Ø"/>
                      </a:pPr>
                      <a:r>
                        <a:rPr lang="en-US" sz="2200" kern="1200" dirty="0">
                          <a:solidFill>
                            <a:schemeClr val="dk1"/>
                          </a:solidFill>
                          <a:latin typeface="Andalus" pitchFamily="18" charset="-78"/>
                          <a:ea typeface="+mn-ea"/>
                          <a:cs typeface="Andalus" pitchFamily="18" charset="-78"/>
                        </a:rPr>
                        <a:t>Banking and other financial services including</a:t>
                      </a:r>
                      <a:r>
                        <a:rPr lang="en-US" sz="2200" kern="1200" baseline="0" dirty="0">
                          <a:solidFill>
                            <a:schemeClr val="dk1"/>
                          </a:solidFill>
                          <a:latin typeface="Andalus" pitchFamily="18" charset="-78"/>
                          <a:ea typeface="+mn-ea"/>
                          <a:cs typeface="Andalus" pitchFamily="18" charset="-78"/>
                        </a:rPr>
                        <a:t> stock brokering</a:t>
                      </a:r>
                      <a:endParaRPr lang="en-IN" sz="2200" dirty="0">
                        <a:latin typeface="Andalus" pitchFamily="18" charset="-78"/>
                        <a:cs typeface="Andalus" pitchFamily="18" charset="-78"/>
                      </a:endParaRP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200" kern="1200" dirty="0">
                          <a:solidFill>
                            <a:schemeClr val="dk1"/>
                          </a:solidFill>
                          <a:latin typeface="Andalus" pitchFamily="18" charset="-78"/>
                          <a:ea typeface="+mn-ea"/>
                          <a:cs typeface="Andalus" pitchFamily="18" charset="-78"/>
                        </a:rPr>
                        <a:t>Location of service recipient on record of supplier of service</a:t>
                      </a:r>
                    </a:p>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200" kern="1200" dirty="0">
                          <a:solidFill>
                            <a:schemeClr val="dk1"/>
                          </a:solidFill>
                          <a:latin typeface="Andalus" pitchFamily="18" charset="-78"/>
                          <a:ea typeface="+mn-ea"/>
                          <a:cs typeface="Andalus" pitchFamily="18" charset="-78"/>
                        </a:rPr>
                        <a:t>If the location is not on record POS shall be the location of supplier</a:t>
                      </a:r>
                      <a:endParaRPr lang="en-IN" sz="2200" dirty="0">
                        <a:latin typeface="Andalus" pitchFamily="18" charset="-78"/>
                        <a:cs typeface="Andalus" pitchFamily="18" charset="-78"/>
                      </a:endParaRPr>
                    </a:p>
                  </a:txBody>
                  <a:tcPr/>
                </a:tc>
                <a:extLst>
                  <a:ext uri="{0D108BD9-81ED-4DB2-BD59-A6C34878D82A}">
                    <a16:rowId xmlns:a16="http://schemas.microsoft.com/office/drawing/2014/main" val="10001"/>
                  </a:ext>
                </a:extLst>
              </a:tr>
              <a:tr h="994776">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200" kern="1200" dirty="0">
                          <a:solidFill>
                            <a:schemeClr val="dk1"/>
                          </a:solidFill>
                          <a:latin typeface="Andalus" pitchFamily="18" charset="-78"/>
                          <a:ea typeface="+mn-ea"/>
                          <a:cs typeface="Andalus" pitchFamily="18" charset="-78"/>
                        </a:rPr>
                        <a:t>Insurance services to an unregistered person</a:t>
                      </a:r>
                      <a:endParaRPr lang="en-IN" sz="2200" dirty="0">
                        <a:latin typeface="Andalus" pitchFamily="18" charset="-78"/>
                        <a:cs typeface="Andalus" pitchFamily="18" charset="-78"/>
                      </a:endParaRP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200" kern="1200" dirty="0">
                          <a:solidFill>
                            <a:schemeClr val="dk1"/>
                          </a:solidFill>
                          <a:latin typeface="Andalus" pitchFamily="18" charset="-78"/>
                          <a:ea typeface="+mn-ea"/>
                          <a:cs typeface="Andalus" pitchFamily="18" charset="-78"/>
                        </a:rPr>
                        <a:t>Location of service recipient on record of supplier of service</a:t>
                      </a:r>
                      <a:endParaRPr lang="en-IN" sz="2200" dirty="0">
                        <a:latin typeface="Andalus" pitchFamily="18" charset="-78"/>
                        <a:cs typeface="Andalus" pitchFamily="18" charset="-78"/>
                      </a:endParaRPr>
                    </a:p>
                  </a:txBody>
                  <a:tcPr/>
                </a:tc>
                <a:extLst>
                  <a:ext uri="{0D108BD9-81ED-4DB2-BD59-A6C34878D82A}">
                    <a16:rowId xmlns:a16="http://schemas.microsoft.com/office/drawing/2014/main" val="10002"/>
                  </a:ext>
                </a:extLst>
              </a:tr>
              <a:tr h="1409825">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100" dirty="0">
                          <a:latin typeface="Andalus" pitchFamily="18" charset="-78"/>
                          <a:cs typeface="Andalus" pitchFamily="18" charset="-78"/>
                        </a:rPr>
                        <a:t>Advertisement services</a:t>
                      </a: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kern="1200" dirty="0">
                          <a:solidFill>
                            <a:schemeClr val="dk1"/>
                          </a:solidFill>
                          <a:latin typeface="Andalus" pitchFamily="18" charset="-78"/>
                          <a:ea typeface="+mn-ea"/>
                          <a:cs typeface="Andalus" pitchFamily="18" charset="-78"/>
                        </a:rPr>
                        <a:t>Location in State</a:t>
                      </a:r>
                      <a:r>
                        <a:rPr lang="en-US" sz="2100" kern="1200" baseline="0" dirty="0">
                          <a:solidFill>
                            <a:schemeClr val="dk1"/>
                          </a:solidFill>
                          <a:latin typeface="Andalus" pitchFamily="18" charset="-78"/>
                          <a:ea typeface="+mn-ea"/>
                          <a:cs typeface="Andalus" pitchFamily="18" charset="-78"/>
                        </a:rPr>
                        <a:t> or Union territories identified in the contract or agreement</a:t>
                      </a:r>
                      <a:endParaRPr lang="en-IN" sz="2100" dirty="0">
                        <a:latin typeface="Andalus" pitchFamily="18" charset="-78"/>
                        <a:cs typeface="Andalus" pitchFamily="18" charset="-78"/>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0977412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80994" y="-71462"/>
            <a:ext cx="8991600" cy="1052190"/>
          </a:xfrm>
        </p:spPr>
        <p:txBody>
          <a:bodyPr>
            <a:normAutofit/>
          </a:bodyPr>
          <a:lstStyle/>
          <a:p>
            <a:pPr algn="l"/>
            <a:r>
              <a:rPr lang="en-IN" sz="3000" b="1" dirty="0">
                <a:solidFill>
                  <a:srgbClr val="002060"/>
                </a:solidFill>
                <a:latin typeface="Andalus" pitchFamily="18" charset="-78"/>
                <a:ea typeface="Verdana" pitchFamily="34" charset="0"/>
                <a:cs typeface="Andalus" pitchFamily="18" charset="-78"/>
              </a:rPr>
              <a:t>Place of supply- location of either supplier or recipient is outside India</a:t>
            </a:r>
            <a:r>
              <a:rPr lang="en-IN" sz="3200" dirty="0">
                <a:solidFill>
                  <a:srgbClr val="FF0000"/>
                </a:solidFill>
                <a:latin typeface="Andalus" pitchFamily="18" charset="-78"/>
                <a:ea typeface="+mn-ea"/>
                <a:cs typeface="Andalus" pitchFamily="18" charset="-78"/>
              </a:rPr>
              <a:t> </a:t>
            </a:r>
            <a:r>
              <a:rPr lang="en-US" sz="3000" b="1" dirty="0">
                <a:solidFill>
                  <a:srgbClr val="002060"/>
                </a:solidFill>
                <a:latin typeface="Andalus" pitchFamily="18" charset="-78"/>
                <a:ea typeface="Verdana" pitchFamily="34" charset="0"/>
                <a:cs typeface="Andalus" pitchFamily="18" charset="-78"/>
              </a:rPr>
              <a:t>(</a:t>
            </a:r>
            <a:r>
              <a:rPr lang="en-US" sz="3000" b="1" dirty="0">
                <a:solidFill>
                  <a:srgbClr val="FF0000"/>
                </a:solidFill>
                <a:latin typeface="Andalus" pitchFamily="18" charset="-78"/>
                <a:ea typeface="Verdana" pitchFamily="34" charset="0"/>
                <a:cs typeface="Andalus" pitchFamily="18" charset="-78"/>
              </a:rPr>
              <a:t>8/11</a:t>
            </a:r>
            <a:r>
              <a:rPr lang="en-US" sz="3000" b="1" dirty="0">
                <a:solidFill>
                  <a:srgbClr val="002060"/>
                </a:solidFill>
                <a:latin typeface="Andalus" pitchFamily="18" charset="-78"/>
                <a:ea typeface="Verdana" pitchFamily="34" charset="0"/>
                <a:cs typeface="Andalus" pitchFamily="18" charset="-78"/>
              </a:rPr>
              <a:t>) </a:t>
            </a:r>
            <a:endParaRPr lang="en-US" sz="3000" b="1" dirty="0">
              <a:latin typeface="Andalus" pitchFamily="18" charset="-78"/>
              <a:ea typeface="Verdana" pitchFamily="34" charset="0"/>
              <a:cs typeface="Andalus" pitchFamily="18" charset="-78"/>
            </a:endParaRPr>
          </a:p>
        </p:txBody>
      </p:sp>
      <p:sp>
        <p:nvSpPr>
          <p:cNvPr id="2" name="Slide Number Placeholder 1"/>
          <p:cNvSpPr>
            <a:spLocks noGrp="1"/>
          </p:cNvSpPr>
          <p:nvPr>
            <p:ph type="sldNum" sz="quarter" idx="4294967295"/>
          </p:nvPr>
        </p:nvSpPr>
        <p:spPr>
          <a:xfrm>
            <a:off x="7010400" y="6492875"/>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BBEAA-B4FC-41A2-85B6-9369FD4AE745}"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Content Placeholder 2"/>
          <p:cNvSpPr txBox="1">
            <a:spLocks/>
          </p:cNvSpPr>
          <p:nvPr/>
        </p:nvSpPr>
        <p:spPr>
          <a:xfrm>
            <a:off x="53280" y="1340768"/>
            <a:ext cx="8839200" cy="497396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5138" lvl="0" indent="-465138" algn="just">
              <a:spcBef>
                <a:spcPts val="600"/>
              </a:spcBef>
              <a:buSzPct val="75000"/>
              <a:buFont typeface="Wingdings" pitchFamily="2" charset="2"/>
              <a:buChar char="§"/>
            </a:pPr>
            <a:r>
              <a:rPr kumimoji="0" lang="en-IN" sz="2400" b="0" i="0"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Other </a:t>
            </a:r>
            <a:r>
              <a:rPr lang="en-IN" sz="2400" dirty="0">
                <a:solidFill>
                  <a:srgbClr val="FF0000"/>
                </a:solidFill>
                <a:latin typeface="Andalus" pitchFamily="18" charset="-78"/>
                <a:cs typeface="Andalus" pitchFamily="18" charset="-78"/>
              </a:rPr>
              <a:t>than 10 specified services</a:t>
            </a:r>
            <a:r>
              <a:rPr kumimoji="0" lang="en-IN" sz="2400" b="0" i="0"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a:t>
            </a:r>
          </a:p>
          <a:p>
            <a:pPr marL="900113" marR="0" lvl="1" indent="-342900" algn="just" defTabSz="914400" rtl="0" eaLnBrk="1" fontAlgn="auto" latinLnBrk="0" hangingPunct="1">
              <a:lnSpc>
                <a:spcPct val="100000"/>
              </a:lnSpc>
              <a:spcBef>
                <a:spcPts val="600"/>
              </a:spcBef>
              <a:spcAft>
                <a:spcPts val="600"/>
              </a:spcAft>
              <a:buClrTx/>
              <a:buSzPct val="75000"/>
              <a:buFont typeface="Wingdings" panose="05000000000000000000" pitchFamily="2" charset="2"/>
              <a:buChar char="v"/>
              <a:tabLst/>
              <a:defRPr/>
            </a:pPr>
            <a:r>
              <a:rPr kumimoji="0" lang="en-IN" sz="2400" b="0"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Location of recipient of services </a:t>
            </a:r>
          </a:p>
          <a:p>
            <a:pPr marL="900113" lvl="1" indent="-342900" algn="just">
              <a:spcBef>
                <a:spcPts val="600"/>
              </a:spcBef>
              <a:spcAft>
                <a:spcPts val="600"/>
              </a:spcAft>
              <a:buSzPct val="75000"/>
              <a:buFont typeface="Wingdings" panose="05000000000000000000" pitchFamily="2" charset="2"/>
              <a:buChar char="v"/>
            </a:pPr>
            <a:r>
              <a:rPr lang="en-IN" sz="2400" dirty="0">
                <a:solidFill>
                  <a:prstClr val="black"/>
                </a:solidFill>
                <a:latin typeface="Andalus" pitchFamily="18" charset="-78"/>
                <a:cs typeface="Andalus" pitchFamily="18" charset="-78"/>
              </a:rPr>
              <a:t>Location of supplier of service in other cases</a:t>
            </a:r>
            <a:endParaRPr lang="en-US" sz="2400" dirty="0">
              <a:solidFill>
                <a:prstClr val="black"/>
              </a:solidFill>
              <a:latin typeface="Andalus" pitchFamily="18" charset="-78"/>
              <a:cs typeface="Andalus" pitchFamily="18" charset="-78"/>
            </a:endParaRPr>
          </a:p>
        </p:txBody>
      </p:sp>
    </p:spTree>
    <p:extLst>
      <p:ext uri="{BB962C8B-B14F-4D97-AF65-F5344CB8AC3E}">
        <p14:creationId xmlns:p14="http://schemas.microsoft.com/office/powerpoint/2010/main" val="236019406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31650"/>
            <a:ext cx="8229600" cy="868362"/>
          </a:xfrm>
        </p:spPr>
        <p:txBody>
          <a:bodyPr>
            <a:normAutofit fontScale="90000"/>
          </a:bodyPr>
          <a:lstStyle/>
          <a:p>
            <a:pPr algn="l"/>
            <a:r>
              <a:rPr lang="en-IN" sz="3000" b="1" dirty="0">
                <a:solidFill>
                  <a:srgbClr val="002060"/>
                </a:solidFill>
                <a:latin typeface="Andalus" pitchFamily="18" charset="-78"/>
                <a:ea typeface="Verdana" pitchFamily="34" charset="0"/>
                <a:cs typeface="Andalus" pitchFamily="18" charset="-78"/>
              </a:rPr>
              <a:t>Place of supply</a:t>
            </a:r>
            <a:r>
              <a:rPr lang="en-IN" sz="2800" dirty="0">
                <a:solidFill>
                  <a:srgbClr val="FF0000"/>
                </a:solidFill>
                <a:latin typeface="Andalus" pitchFamily="18" charset="-78"/>
                <a:cs typeface="Andalus" pitchFamily="18" charset="-78"/>
              </a:rPr>
              <a:t> location of either supplier or recipient is outside India </a:t>
            </a:r>
            <a:r>
              <a:rPr lang="en-US" sz="3000" b="1" dirty="0">
                <a:solidFill>
                  <a:srgbClr val="002060"/>
                </a:solidFill>
                <a:latin typeface="Andalus" pitchFamily="18" charset="-78"/>
                <a:ea typeface="Verdana" pitchFamily="34" charset="0"/>
                <a:cs typeface="Andalus" pitchFamily="18" charset="-78"/>
              </a:rPr>
              <a:t>(</a:t>
            </a:r>
            <a:r>
              <a:rPr lang="en-US" sz="3000" b="1" dirty="0">
                <a:solidFill>
                  <a:srgbClr val="FF0000"/>
                </a:solidFill>
                <a:latin typeface="Andalus" pitchFamily="18" charset="-78"/>
                <a:ea typeface="Verdana" pitchFamily="34" charset="0"/>
                <a:cs typeface="Andalus" pitchFamily="18" charset="-78"/>
              </a:rPr>
              <a:t>9/11</a:t>
            </a:r>
            <a:r>
              <a:rPr lang="en-US" sz="3000" b="1" dirty="0">
                <a:solidFill>
                  <a:srgbClr val="002060"/>
                </a:solidFill>
                <a:latin typeface="Andalus" pitchFamily="18" charset="-78"/>
                <a:ea typeface="Verdana" pitchFamily="34" charset="0"/>
                <a:cs typeface="Andalus" pitchFamily="18" charset="-78"/>
              </a:rPr>
              <a:t>)</a:t>
            </a:r>
            <a:endParaRPr lang="en-IN" sz="3600" dirty="0"/>
          </a:p>
        </p:txBody>
      </p:sp>
      <p:sp>
        <p:nvSpPr>
          <p:cNvPr id="3" name="Content Placeholder 2"/>
          <p:cNvSpPr>
            <a:spLocks noGrp="1"/>
          </p:cNvSpPr>
          <p:nvPr>
            <p:ph idx="1"/>
          </p:nvPr>
        </p:nvSpPr>
        <p:spPr/>
        <p:txBody>
          <a:bodyPr/>
          <a:lstStyle/>
          <a:p>
            <a:endParaRPr lang="en-IN"/>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BBEAA-B4FC-41A2-85B6-9369FD4AE745}"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875855226"/>
              </p:ext>
            </p:extLst>
          </p:nvPr>
        </p:nvGraphicFramePr>
        <p:xfrm>
          <a:off x="152400" y="1000108"/>
          <a:ext cx="8686800" cy="5335896"/>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570435">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733416">
                <a:tc>
                  <a:txBody>
                    <a:bodyPr/>
                    <a:lstStyle/>
                    <a:p>
                      <a:pPr marL="465138" indent="-465138">
                        <a:buSzPct val="75000"/>
                        <a:buFont typeface="Wingdings" pitchFamily="2" charset="2"/>
                        <a:buChar char="Ø"/>
                      </a:pPr>
                      <a:r>
                        <a:rPr lang="en-IN" sz="2300" dirty="0">
                          <a:latin typeface="Andalus" pitchFamily="18" charset="-78"/>
                          <a:cs typeface="Andalus" pitchFamily="18" charset="-78"/>
                        </a:rPr>
                        <a:t>Goods which are required to be made physically available</a:t>
                      </a: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where the services are actually performed</a:t>
                      </a:r>
                      <a:endParaRPr lang="en-IN" sz="2300" dirty="0">
                        <a:latin typeface="Andalus" pitchFamily="18" charset="-78"/>
                        <a:cs typeface="Andalus" pitchFamily="18" charset="-78"/>
                      </a:endParaRPr>
                    </a:p>
                  </a:txBody>
                  <a:tcPr/>
                </a:tc>
                <a:extLst>
                  <a:ext uri="{0D108BD9-81ED-4DB2-BD59-A6C34878D82A}">
                    <a16:rowId xmlns:a16="http://schemas.microsoft.com/office/drawing/2014/main" val="3781995680"/>
                  </a:ext>
                </a:extLst>
              </a:tr>
              <a:tr h="733416">
                <a:tc>
                  <a:txBody>
                    <a:bodyPr/>
                    <a:lstStyle/>
                    <a:p>
                      <a:pPr marL="465138" indent="-465138">
                        <a:buSzPct val="75000"/>
                        <a:buFont typeface="Wingdings" pitchFamily="2" charset="2"/>
                        <a:buChar char="Ø"/>
                      </a:pPr>
                      <a:r>
                        <a:rPr lang="en-IN" sz="2300" dirty="0">
                          <a:latin typeface="Andalus" pitchFamily="18" charset="-78"/>
                          <a:cs typeface="Andalus" pitchFamily="18" charset="-78"/>
                        </a:rPr>
                        <a:t>Immovable property </a:t>
                      </a:r>
                    </a:p>
                  </a:txBody>
                  <a:tcPr/>
                </a:tc>
                <a:tc>
                  <a:txBody>
                    <a:bodyPr/>
                    <a:lstStyle/>
                    <a:p>
                      <a:pPr marL="465138" indent="-465138">
                        <a:buSzPct val="75000"/>
                        <a:buFont typeface="Wingdings" pitchFamily="2" charset="2"/>
                        <a:buChar char="Ø"/>
                      </a:pPr>
                      <a:r>
                        <a:rPr lang="en-IN" sz="2300" dirty="0">
                          <a:latin typeface="Andalus" pitchFamily="18" charset="-78"/>
                          <a:cs typeface="Andalus" pitchFamily="18" charset="-78"/>
                        </a:rPr>
                        <a:t>Location of immovable property </a:t>
                      </a:r>
                    </a:p>
                  </a:txBody>
                  <a:tcPr/>
                </a:tc>
                <a:extLst>
                  <a:ext uri="{0D108BD9-81ED-4DB2-BD59-A6C34878D82A}">
                    <a16:rowId xmlns:a16="http://schemas.microsoft.com/office/drawing/2014/main" val="10001"/>
                  </a:ext>
                </a:extLst>
              </a:tr>
              <a:tr h="1080194">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Admission to an educational, scientific, cultural,</a:t>
                      </a:r>
                      <a:r>
                        <a:rPr lang="en-IN" sz="2300" kern="1200" baseline="0" dirty="0">
                          <a:solidFill>
                            <a:schemeClr val="dk1"/>
                          </a:solidFill>
                          <a:latin typeface="Andalus" pitchFamily="18" charset="-78"/>
                          <a:ea typeface="+mn-ea"/>
                          <a:cs typeface="Andalus" pitchFamily="18" charset="-78"/>
                        </a:rPr>
                        <a:t> artistic </a:t>
                      </a:r>
                      <a:r>
                        <a:rPr lang="en-IN" sz="2300" kern="1200" dirty="0">
                          <a:solidFill>
                            <a:schemeClr val="dk1"/>
                          </a:solidFill>
                          <a:latin typeface="Andalus" pitchFamily="18" charset="-78"/>
                          <a:ea typeface="+mn-ea"/>
                          <a:cs typeface="Andalus" pitchFamily="18" charset="-78"/>
                        </a:rPr>
                        <a:t> event etc. or amusement park</a:t>
                      </a:r>
                      <a:endParaRPr lang="en-US" sz="2300" kern="1200" dirty="0">
                        <a:solidFill>
                          <a:schemeClr val="dk1"/>
                        </a:solidFill>
                        <a:latin typeface="+mn-lt"/>
                        <a:ea typeface="+mn-ea"/>
                        <a:cs typeface="+mn-cs"/>
                      </a:endParaRP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of event or park.</a:t>
                      </a:r>
                      <a:endParaRPr lang="en-US" sz="2300" kern="1200" dirty="0">
                        <a:solidFill>
                          <a:schemeClr val="dk1"/>
                        </a:solidFill>
                        <a:latin typeface="Andalus" pitchFamily="18" charset="-78"/>
                        <a:ea typeface="+mn-ea"/>
                        <a:cs typeface="Andalus" pitchFamily="18" charset="-78"/>
                      </a:endParaRPr>
                    </a:p>
                  </a:txBody>
                  <a:tcPr/>
                </a:tc>
                <a:extLst>
                  <a:ext uri="{0D108BD9-81ED-4DB2-BD59-A6C34878D82A}">
                    <a16:rowId xmlns:a16="http://schemas.microsoft.com/office/drawing/2014/main" val="3599970253"/>
                  </a:ext>
                </a:extLst>
              </a:tr>
              <a:tr h="1080194">
                <a:tc>
                  <a:txBody>
                    <a:bodyPr/>
                    <a:lstStyle/>
                    <a:p>
                      <a:pPr marL="465138" indent="-465138" algn="just">
                        <a:buSzPct val="75000"/>
                        <a:buFont typeface="Wingdings" pitchFamily="2" charset="2"/>
                        <a:buChar char="Ø"/>
                      </a:pPr>
                      <a:r>
                        <a:rPr lang="en-IN" sz="2300" kern="1200" dirty="0">
                          <a:solidFill>
                            <a:schemeClr val="dk1"/>
                          </a:solidFill>
                          <a:latin typeface="Andalus" pitchFamily="18" charset="-78"/>
                          <a:ea typeface="+mn-ea"/>
                          <a:cs typeface="Andalus" pitchFamily="18" charset="-78"/>
                        </a:rPr>
                        <a:t>services supplied by a banking company, or a financial institution, or a non-banking financial company, to account holders</a:t>
                      </a:r>
                      <a:endParaRPr lang="en-IN" sz="2300" dirty="0">
                        <a:latin typeface="Andalus" pitchFamily="18" charset="-78"/>
                        <a:cs typeface="Andalus" pitchFamily="18" charset="-78"/>
                      </a:endParaRP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of the supplier of services</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937178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27384"/>
            <a:ext cx="8229600" cy="868362"/>
          </a:xfrm>
        </p:spPr>
        <p:txBody>
          <a:bodyPr>
            <a:normAutofit fontScale="90000"/>
          </a:bodyPr>
          <a:lstStyle/>
          <a:p>
            <a:pPr algn="l"/>
            <a:r>
              <a:rPr lang="en-IN" sz="3000" b="1" dirty="0">
                <a:solidFill>
                  <a:srgbClr val="002060"/>
                </a:solidFill>
                <a:latin typeface="Andalus" pitchFamily="18" charset="-78"/>
                <a:ea typeface="Verdana" pitchFamily="34" charset="0"/>
                <a:cs typeface="Andalus" pitchFamily="18" charset="-78"/>
              </a:rPr>
              <a:t>Place of supply location of either supplier or recipient is outside India</a:t>
            </a:r>
            <a:r>
              <a:rPr lang="en-IN" sz="2800" dirty="0">
                <a:solidFill>
                  <a:srgbClr val="FF0000"/>
                </a:solidFill>
                <a:latin typeface="Andalus" pitchFamily="18" charset="-78"/>
                <a:cs typeface="Andalus" pitchFamily="18" charset="-78"/>
              </a:rPr>
              <a:t> </a:t>
            </a:r>
            <a:r>
              <a:rPr lang="en-US" sz="3000" b="1" dirty="0">
                <a:solidFill>
                  <a:srgbClr val="002060"/>
                </a:solidFill>
                <a:latin typeface="Andalus" pitchFamily="18" charset="-78"/>
                <a:ea typeface="Verdana" pitchFamily="34" charset="0"/>
                <a:cs typeface="Andalus" pitchFamily="18" charset="-78"/>
              </a:rPr>
              <a:t>(</a:t>
            </a:r>
            <a:r>
              <a:rPr lang="en-US" sz="3000" b="1" dirty="0">
                <a:solidFill>
                  <a:srgbClr val="FF0000"/>
                </a:solidFill>
                <a:latin typeface="Andalus" pitchFamily="18" charset="-78"/>
                <a:ea typeface="Verdana" pitchFamily="34" charset="0"/>
                <a:cs typeface="Andalus" pitchFamily="18" charset="-78"/>
              </a:rPr>
              <a:t>10/11</a:t>
            </a:r>
            <a:r>
              <a:rPr lang="en-US" sz="3000" b="1" dirty="0">
                <a:solidFill>
                  <a:srgbClr val="002060"/>
                </a:solidFill>
                <a:latin typeface="Andalus" pitchFamily="18" charset="-78"/>
                <a:ea typeface="Verdana" pitchFamily="34" charset="0"/>
                <a:cs typeface="Andalus" pitchFamily="18" charset="-78"/>
              </a:rPr>
              <a:t>)</a:t>
            </a:r>
            <a:endParaRPr lang="en-IN" sz="3600" dirty="0"/>
          </a:p>
        </p:txBody>
      </p:sp>
      <p:sp>
        <p:nvSpPr>
          <p:cNvPr id="3" name="Content Placeholder 2"/>
          <p:cNvSpPr>
            <a:spLocks noGrp="1"/>
          </p:cNvSpPr>
          <p:nvPr>
            <p:ph idx="1"/>
          </p:nvPr>
        </p:nvSpPr>
        <p:spPr/>
        <p:txBody>
          <a:bodyPr/>
          <a:lstStyle/>
          <a:p>
            <a:endParaRPr lang="en-IN"/>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BBEAA-B4FC-41A2-85B6-9369FD4AE745}"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4248977228"/>
              </p:ext>
            </p:extLst>
          </p:nvPr>
        </p:nvGraphicFramePr>
        <p:xfrm>
          <a:off x="152400" y="1037278"/>
          <a:ext cx="8686800" cy="5684196"/>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956633">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1255340">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intermediary services</a:t>
                      </a: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of the supplier of services</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1"/>
                  </a:ext>
                </a:extLst>
              </a:tr>
              <a:tr h="2143566">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latin typeface="Andalus" pitchFamily="18" charset="-78"/>
                          <a:cs typeface="Andalus" pitchFamily="18" charset="-78"/>
                        </a:rPr>
                        <a:t>hiring of means of transport, including yachts but excluding aircrafts and vessels, </a:t>
                      </a:r>
                      <a:r>
                        <a:rPr lang="en-IN" sz="2300" dirty="0" err="1">
                          <a:latin typeface="Andalus" pitchFamily="18" charset="-78"/>
                          <a:cs typeface="Andalus" pitchFamily="18" charset="-78"/>
                        </a:rPr>
                        <a:t>upto</a:t>
                      </a:r>
                      <a:r>
                        <a:rPr lang="en-IN" sz="2300" dirty="0">
                          <a:latin typeface="Andalus" pitchFamily="18" charset="-78"/>
                          <a:cs typeface="Andalus" pitchFamily="18" charset="-78"/>
                        </a:rPr>
                        <a:t> a period of one month </a:t>
                      </a: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Location of the supplier of services</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2"/>
                  </a:ext>
                </a:extLst>
              </a:tr>
              <a:tr h="1328657">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latin typeface="Andalus" pitchFamily="18" charset="-78"/>
                          <a:cs typeface="Andalus" pitchFamily="18" charset="-78"/>
                        </a:rPr>
                        <a:t>transportation of goods, other than by way of mail or courier</a:t>
                      </a: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kern="1200" dirty="0">
                          <a:solidFill>
                            <a:schemeClr val="dk1"/>
                          </a:solidFill>
                          <a:latin typeface="Andalus" pitchFamily="18" charset="-78"/>
                          <a:ea typeface="+mn-ea"/>
                          <a:cs typeface="Andalus" pitchFamily="18" charset="-78"/>
                        </a:rPr>
                        <a:t>Place of destination of such goods</a:t>
                      </a:r>
                      <a:endParaRPr lang="en-IN" sz="2300" dirty="0">
                        <a:latin typeface="Andalus" pitchFamily="18" charset="-78"/>
                        <a:cs typeface="Andalus" pitchFamily="18" charset="-78"/>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7449182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27384"/>
            <a:ext cx="8229600" cy="868362"/>
          </a:xfrm>
        </p:spPr>
        <p:txBody>
          <a:bodyPr>
            <a:normAutofit fontScale="90000"/>
          </a:bodyPr>
          <a:lstStyle/>
          <a:p>
            <a:pPr algn="l"/>
            <a:r>
              <a:rPr lang="en-IN" sz="2800" dirty="0" err="1">
                <a:latin typeface="Andalus" pitchFamily="18" charset="-78"/>
                <a:cs typeface="Andalus" pitchFamily="18" charset="-78"/>
              </a:rPr>
              <a:t>l</a:t>
            </a:r>
            <a:r>
              <a:rPr lang="en-IN" sz="2800" b="1" dirty="0" err="1">
                <a:solidFill>
                  <a:srgbClr val="002060"/>
                </a:solidFill>
                <a:latin typeface="Andalus" pitchFamily="18" charset="-78"/>
                <a:ea typeface="Verdana" pitchFamily="34" charset="0"/>
                <a:cs typeface="Andalus" pitchFamily="18" charset="-78"/>
              </a:rPr>
              <a:t>Place</a:t>
            </a:r>
            <a:r>
              <a:rPr lang="en-IN" sz="2800" b="1" dirty="0">
                <a:solidFill>
                  <a:srgbClr val="002060"/>
                </a:solidFill>
                <a:latin typeface="Andalus" pitchFamily="18" charset="-78"/>
                <a:ea typeface="Verdana" pitchFamily="34" charset="0"/>
                <a:cs typeface="Andalus" pitchFamily="18" charset="-78"/>
              </a:rPr>
              <a:t> of supply </a:t>
            </a:r>
            <a:r>
              <a:rPr lang="en-IN" sz="3000" b="1" dirty="0" err="1">
                <a:solidFill>
                  <a:srgbClr val="002060"/>
                </a:solidFill>
                <a:latin typeface="Andalus" pitchFamily="18" charset="-78"/>
                <a:ea typeface="Verdana" pitchFamily="34" charset="0"/>
                <a:cs typeface="Andalus" pitchFamily="18" charset="-78"/>
              </a:rPr>
              <a:t>ocation</a:t>
            </a:r>
            <a:r>
              <a:rPr lang="en-IN" sz="3000" b="1" dirty="0">
                <a:solidFill>
                  <a:srgbClr val="002060"/>
                </a:solidFill>
                <a:latin typeface="Andalus" pitchFamily="18" charset="-78"/>
                <a:ea typeface="Verdana" pitchFamily="34" charset="0"/>
                <a:cs typeface="Andalus" pitchFamily="18" charset="-78"/>
              </a:rPr>
              <a:t> of either supplier or recipient is outside India </a:t>
            </a:r>
            <a:r>
              <a:rPr lang="en-US" sz="3000" b="1" dirty="0">
                <a:solidFill>
                  <a:srgbClr val="002060"/>
                </a:solidFill>
                <a:latin typeface="Andalus" pitchFamily="18" charset="-78"/>
                <a:ea typeface="Verdana" pitchFamily="34" charset="0"/>
                <a:cs typeface="Andalus" pitchFamily="18" charset="-78"/>
              </a:rPr>
              <a:t>(</a:t>
            </a:r>
            <a:r>
              <a:rPr lang="en-US" sz="3000" b="1" dirty="0">
                <a:solidFill>
                  <a:srgbClr val="FF0000"/>
                </a:solidFill>
                <a:latin typeface="Andalus" pitchFamily="18" charset="-78"/>
                <a:ea typeface="Verdana" pitchFamily="34" charset="0"/>
                <a:cs typeface="Andalus" pitchFamily="18" charset="-78"/>
              </a:rPr>
              <a:t>11/11</a:t>
            </a:r>
            <a:r>
              <a:rPr lang="en-US" sz="3000" b="1" dirty="0">
                <a:solidFill>
                  <a:srgbClr val="002060"/>
                </a:solidFill>
                <a:latin typeface="Andalus" pitchFamily="18" charset="-78"/>
                <a:ea typeface="Verdana" pitchFamily="34" charset="0"/>
                <a:cs typeface="Andalus" pitchFamily="18" charset="-78"/>
              </a:rPr>
              <a:t>)</a:t>
            </a:r>
            <a:endParaRPr lang="en-IN" sz="3600" dirty="0"/>
          </a:p>
        </p:txBody>
      </p:sp>
      <p:sp>
        <p:nvSpPr>
          <p:cNvPr id="3" name="Content Placeholder 2"/>
          <p:cNvSpPr>
            <a:spLocks noGrp="1"/>
          </p:cNvSpPr>
          <p:nvPr>
            <p:ph idx="1"/>
          </p:nvPr>
        </p:nvSpPr>
        <p:spPr/>
        <p:txBody>
          <a:bodyPr/>
          <a:lstStyle/>
          <a:p>
            <a:endParaRPr lang="en-IN"/>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BBEAA-B4FC-41A2-85B6-9369FD4AE745}"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441674274"/>
              </p:ext>
            </p:extLst>
          </p:nvPr>
        </p:nvGraphicFramePr>
        <p:xfrm>
          <a:off x="152400" y="965834"/>
          <a:ext cx="8686800" cy="5390517"/>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1099595">
                <a:tc>
                  <a:txBody>
                    <a:bodyPr/>
                    <a:lstStyle/>
                    <a:p>
                      <a:pPr algn="ctr"/>
                      <a:r>
                        <a:rPr lang="en-IN" sz="2400" dirty="0">
                          <a:latin typeface="Andalus" pitchFamily="18" charset="-78"/>
                          <a:cs typeface="Andalus" pitchFamily="18" charset="-78"/>
                        </a:rPr>
                        <a:t>SERVICE  IN </a:t>
                      </a:r>
                    </a:p>
                    <a:p>
                      <a:pPr algn="ctr"/>
                      <a:r>
                        <a:rPr lang="en-IN" sz="2400" dirty="0">
                          <a:latin typeface="Andalus" pitchFamily="18" charset="-78"/>
                          <a:cs typeface="Andalus" pitchFamily="18" charset="-78"/>
                        </a:rPr>
                        <a:t>RELATION  TO</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1442942">
                <a:tc>
                  <a:txBody>
                    <a:bodyPr/>
                    <a:lstStyle/>
                    <a:p>
                      <a:pPr marL="465138" marR="0" lvl="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US" sz="2100" kern="1200" dirty="0">
                          <a:solidFill>
                            <a:schemeClr val="dk1"/>
                          </a:solidFill>
                          <a:latin typeface="Andalus" pitchFamily="18" charset="-78"/>
                          <a:ea typeface="+mn-ea"/>
                          <a:cs typeface="Andalus" pitchFamily="18" charset="-78"/>
                        </a:rPr>
                        <a:t>passenger transportation </a:t>
                      </a:r>
                      <a:endParaRPr lang="en-IN" sz="2100" dirty="0">
                        <a:latin typeface="Andalus" pitchFamily="18" charset="-78"/>
                        <a:cs typeface="Andalus" pitchFamily="18" charset="-78"/>
                      </a:endParaRP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100" kern="1200" dirty="0">
                          <a:solidFill>
                            <a:schemeClr val="dk1"/>
                          </a:solidFill>
                          <a:latin typeface="Andalus" pitchFamily="18" charset="-78"/>
                          <a:ea typeface="+mn-ea"/>
                          <a:cs typeface="Andalus" pitchFamily="18" charset="-78"/>
                        </a:rPr>
                        <a:t>place where the passenger embarks on the conveyance for a continuous journey</a:t>
                      </a:r>
                      <a:r>
                        <a:rPr lang="en-US" sz="2100" kern="1200" dirty="0">
                          <a:solidFill>
                            <a:schemeClr val="dk1"/>
                          </a:solidFill>
                          <a:latin typeface="Andalus" pitchFamily="18" charset="-78"/>
                          <a:ea typeface="+mn-ea"/>
                          <a:cs typeface="Andalus" pitchFamily="18" charset="-78"/>
                        </a:rPr>
                        <a:t> </a:t>
                      </a:r>
                      <a:endParaRPr lang="en-IN" sz="2100" dirty="0">
                        <a:latin typeface="Andalus" pitchFamily="18" charset="-78"/>
                        <a:cs typeface="Andalus" pitchFamily="18" charset="-78"/>
                      </a:endParaRPr>
                    </a:p>
                  </a:txBody>
                  <a:tcPr/>
                </a:tc>
                <a:extLst>
                  <a:ext uri="{0D108BD9-81ED-4DB2-BD59-A6C34878D82A}">
                    <a16:rowId xmlns:a16="http://schemas.microsoft.com/office/drawing/2014/main" val="10001"/>
                  </a:ext>
                </a:extLst>
              </a:tr>
              <a:tr h="1405038">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100" dirty="0">
                          <a:latin typeface="Andalus" pitchFamily="18" charset="-78"/>
                          <a:cs typeface="Andalus" pitchFamily="18" charset="-78"/>
                        </a:rPr>
                        <a:t>on board a conveyance during the course of a passenger transport operation</a:t>
                      </a:r>
                    </a:p>
                  </a:txBody>
                  <a:tcPr/>
                </a:tc>
                <a:tc>
                  <a:txBody>
                    <a:bodyPr/>
                    <a:lstStyle/>
                    <a:p>
                      <a:pPr marL="465138" indent="-465138" algn="just">
                        <a:buSzPct val="75000"/>
                        <a:buFont typeface="Wingdings" pitchFamily="2" charset="2"/>
                        <a:buChar char="Ø"/>
                      </a:pPr>
                      <a:r>
                        <a:rPr lang="en-IN" sz="2100" dirty="0">
                          <a:latin typeface="Andalus" pitchFamily="18" charset="-78"/>
                          <a:cs typeface="Andalus" pitchFamily="18" charset="-78"/>
                        </a:rPr>
                        <a:t>first scheduled point of departure of that conveyance</a:t>
                      </a:r>
                    </a:p>
                  </a:txBody>
                  <a:tcPr/>
                </a:tc>
                <a:extLst>
                  <a:ext uri="{0D108BD9-81ED-4DB2-BD59-A6C34878D82A}">
                    <a16:rowId xmlns:a16="http://schemas.microsoft.com/office/drawing/2014/main" val="10002"/>
                  </a:ext>
                </a:extLst>
              </a:tr>
              <a:tr h="1442942">
                <a:tc>
                  <a:txBody>
                    <a:bodyPr/>
                    <a:lstStyle/>
                    <a:p>
                      <a:pPr marL="465138" marR="0"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100" dirty="0">
                          <a:latin typeface="Andalus" pitchFamily="18" charset="-78"/>
                          <a:cs typeface="Andalus" pitchFamily="18" charset="-78"/>
                        </a:rPr>
                        <a:t>online information and database access or retrieval services</a:t>
                      </a:r>
                    </a:p>
                  </a:txBody>
                  <a:tcPr/>
                </a:tc>
                <a:tc>
                  <a:txBody>
                    <a:bodyPr/>
                    <a:lstStyle/>
                    <a:p>
                      <a:pPr marL="465138" marR="0" lvl="1" indent="-465138" algn="just"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100" kern="1200" dirty="0">
                          <a:solidFill>
                            <a:schemeClr val="dk1"/>
                          </a:solidFill>
                          <a:latin typeface="Andalus" pitchFamily="18" charset="-78"/>
                          <a:ea typeface="+mn-ea"/>
                          <a:cs typeface="Andalus" pitchFamily="18" charset="-78"/>
                        </a:rPr>
                        <a:t>Location of the recipient of services</a:t>
                      </a:r>
                      <a:endParaRPr lang="en-IN" sz="2100" dirty="0">
                        <a:latin typeface="Andalus" pitchFamily="18" charset="-78"/>
                        <a:cs typeface="Andalus" pitchFamily="18" charset="-78"/>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972256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429000" y="0"/>
            <a:ext cx="8839200" cy="868363"/>
          </a:xfrm>
        </p:spPr>
        <p:txBody>
          <a:bodyPr>
            <a:normAutofit/>
          </a:bodyPr>
          <a:lstStyle/>
          <a:p>
            <a:pPr lvl="0"/>
            <a:r>
              <a:rPr lang="en-US" sz="3200" b="1" dirty="0">
                <a:solidFill>
                  <a:srgbClr val="002060"/>
                </a:solidFill>
                <a:latin typeface="Andalus" pitchFamily="18" charset="-78"/>
                <a:ea typeface="Verdana" pitchFamily="34" charset="0"/>
                <a:cs typeface="Andalus" pitchFamily="18" charset="-78"/>
              </a:rPr>
              <a:t>Agenda</a:t>
            </a:r>
          </a:p>
        </p:txBody>
      </p:sp>
      <p:sp>
        <p:nvSpPr>
          <p:cNvPr id="16387" name="Rectangle 11"/>
          <p:cNvSpPr>
            <a:spLocks noChangeArrowheads="1"/>
          </p:cNvSpPr>
          <p:nvPr/>
        </p:nvSpPr>
        <p:spPr bwMode="auto">
          <a:xfrm>
            <a:off x="228600" y="1022350"/>
            <a:ext cx="8893175" cy="5334000"/>
          </a:xfrm>
          <a:prstGeom prst="rect">
            <a:avLst/>
          </a:prstGeom>
          <a:noFill/>
          <a:ln w="9525" algn="ctr">
            <a:noFill/>
            <a:miter lim="800000"/>
            <a:headEnd/>
            <a:tailEnd/>
          </a:ln>
        </p:spPr>
        <p:txBody>
          <a:bodyPr lIns="0" tIns="0" rIns="0" bIns="0"/>
          <a:lstStyle/>
          <a:p>
            <a:pPr marL="475488" indent="-457200" algn="just">
              <a:spcBef>
                <a:spcPts val="600"/>
              </a:spcBef>
              <a:spcAft>
                <a:spcPts val="600"/>
              </a:spcAft>
              <a:buSzPct val="75000"/>
              <a:buFont typeface="Wingdings" panose="05000000000000000000" pitchFamily="2" charset="2"/>
              <a:buChar char="§"/>
              <a:defRPr/>
            </a:pPr>
            <a:r>
              <a:rPr lang="en-US" sz="2800" dirty="0">
                <a:latin typeface="Andalus" pitchFamily="18" charset="-78"/>
                <a:ea typeface="Verdana" pitchFamily="34" charset="0"/>
                <a:cs typeface="Andalus" pitchFamily="18" charset="-78"/>
              </a:rPr>
              <a:t>Constitutional Background</a:t>
            </a:r>
          </a:p>
          <a:p>
            <a:pPr marL="475488" indent="-457200" algn="just">
              <a:spcBef>
                <a:spcPts val="600"/>
              </a:spcBef>
              <a:spcAft>
                <a:spcPts val="600"/>
              </a:spcAft>
              <a:buSzPct val="75000"/>
              <a:buFont typeface="Wingdings" panose="05000000000000000000" pitchFamily="2" charset="2"/>
              <a:buChar char="§"/>
              <a:defRPr/>
            </a:pPr>
            <a:r>
              <a:rPr lang="en-US" sz="2800" dirty="0">
                <a:latin typeface="Andalus" pitchFamily="18" charset="-78"/>
                <a:ea typeface="Verdana" pitchFamily="34" charset="0"/>
                <a:cs typeface="Andalus" pitchFamily="18" charset="-78"/>
              </a:rPr>
              <a:t>IGST  &amp; CST </a:t>
            </a:r>
          </a:p>
          <a:p>
            <a:pPr marL="475488" indent="-457200" algn="just">
              <a:spcBef>
                <a:spcPts val="600"/>
              </a:spcBef>
              <a:spcAft>
                <a:spcPts val="600"/>
              </a:spcAft>
              <a:buSzPct val="75000"/>
              <a:buFont typeface="Wingdings" panose="05000000000000000000" pitchFamily="2" charset="2"/>
              <a:buChar char="§"/>
              <a:defRPr/>
            </a:pPr>
            <a:r>
              <a:rPr lang="en-US" sz="2800" dirty="0">
                <a:latin typeface="Andalus" pitchFamily="18" charset="-78"/>
                <a:ea typeface="Verdana" pitchFamily="34" charset="0"/>
                <a:cs typeface="Andalus" pitchFamily="18" charset="-78"/>
              </a:rPr>
              <a:t>Main Features of IGST Act</a:t>
            </a:r>
          </a:p>
          <a:p>
            <a:pPr marL="475488" indent="-457200" algn="just">
              <a:spcBef>
                <a:spcPts val="600"/>
              </a:spcBef>
              <a:spcAft>
                <a:spcPts val="600"/>
              </a:spcAft>
              <a:buSzPct val="75000"/>
              <a:buFont typeface="Wingdings" panose="05000000000000000000" pitchFamily="2" charset="2"/>
              <a:buChar char="§"/>
              <a:defRPr/>
            </a:pPr>
            <a:r>
              <a:rPr lang="en-US" sz="2800" dirty="0">
                <a:latin typeface="Andalus" pitchFamily="18" charset="-78"/>
                <a:ea typeface="Verdana" pitchFamily="34" charset="0"/>
                <a:cs typeface="Andalus" pitchFamily="18" charset="-78"/>
              </a:rPr>
              <a:t>Place of Supply</a:t>
            </a:r>
          </a:p>
          <a:p>
            <a:pPr marL="475488" indent="-457200" algn="just">
              <a:spcBef>
                <a:spcPts val="600"/>
              </a:spcBef>
              <a:spcAft>
                <a:spcPts val="600"/>
              </a:spcAft>
              <a:buSzPct val="75000"/>
              <a:buFont typeface="Wingdings" panose="05000000000000000000" pitchFamily="2" charset="2"/>
              <a:buChar char="§"/>
              <a:defRPr/>
            </a:pPr>
            <a:r>
              <a:rPr lang="en-US" sz="2800" dirty="0">
                <a:latin typeface="Andalus" pitchFamily="18" charset="-78"/>
                <a:ea typeface="Verdana" pitchFamily="34" charset="0"/>
                <a:cs typeface="Andalus" pitchFamily="18" charset="-78"/>
              </a:rPr>
              <a:t>Payment</a:t>
            </a:r>
          </a:p>
          <a:p>
            <a:pPr marL="475488" indent="-457200" algn="just">
              <a:spcBef>
                <a:spcPts val="600"/>
              </a:spcBef>
              <a:spcAft>
                <a:spcPts val="600"/>
              </a:spcAft>
              <a:buSzPct val="75000"/>
              <a:buFont typeface="Wingdings" panose="05000000000000000000" pitchFamily="2" charset="2"/>
              <a:buChar char="§"/>
              <a:defRPr/>
            </a:pPr>
            <a:r>
              <a:rPr lang="en-US" sz="2800" dirty="0">
                <a:latin typeface="Andalus" pitchFamily="18" charset="-78"/>
                <a:ea typeface="Verdana" pitchFamily="34" charset="0"/>
                <a:cs typeface="Andalus" pitchFamily="18" charset="-78"/>
              </a:rPr>
              <a:t>Refund</a:t>
            </a:r>
          </a:p>
          <a:p>
            <a:pPr marL="475488" indent="-457200" algn="just">
              <a:spcBef>
                <a:spcPts val="600"/>
              </a:spcBef>
              <a:spcAft>
                <a:spcPts val="600"/>
              </a:spcAft>
              <a:buSzPct val="75000"/>
              <a:buFont typeface="Wingdings" panose="05000000000000000000" pitchFamily="2" charset="2"/>
              <a:buChar char="§"/>
              <a:defRPr/>
            </a:pPr>
            <a:endParaRPr lang="en-US" sz="2800" dirty="0">
              <a:latin typeface="Andalus" pitchFamily="18" charset="-78"/>
              <a:ea typeface="Verdana" pitchFamily="34" charset="0"/>
              <a:cs typeface="Andalus" pitchFamily="18" charset="-78"/>
            </a:endParaRPr>
          </a:p>
          <a:p>
            <a:pPr marL="475488" indent="-457200" algn="just">
              <a:spcBef>
                <a:spcPts val="600"/>
              </a:spcBef>
              <a:spcAft>
                <a:spcPts val="600"/>
              </a:spcAft>
              <a:buSzPct val="75000"/>
              <a:buFont typeface="Wingdings" panose="05000000000000000000" pitchFamily="2" charset="2"/>
              <a:buChar char="§"/>
              <a:defRPr/>
            </a:pPr>
            <a:endParaRPr lang="en-US" sz="2800" dirty="0">
              <a:latin typeface="Andalus" pitchFamily="18" charset="-78"/>
              <a:ea typeface="Verdana" pitchFamily="34" charset="0"/>
              <a:cs typeface="Andalus" pitchFamily="18" charset="-78"/>
            </a:endParaRPr>
          </a:p>
          <a:p>
            <a:pPr marL="475488" indent="-457200" algn="just">
              <a:spcBef>
                <a:spcPts val="600"/>
              </a:spcBef>
              <a:spcAft>
                <a:spcPts val="600"/>
              </a:spcAft>
              <a:buSzPct val="75000"/>
              <a:buFont typeface="Wingdings" pitchFamily="2" charset="2"/>
              <a:buChar char="v"/>
              <a:defRPr/>
            </a:pPr>
            <a:endParaRPr lang="en-US" sz="2800" dirty="0">
              <a:latin typeface="Andalus" pitchFamily="18" charset="-78"/>
              <a:ea typeface="Verdana" pitchFamily="34" charset="0"/>
              <a:cs typeface="Andalus" pitchFamily="18" charset="-78"/>
            </a:endParaRPr>
          </a:p>
          <a:p>
            <a:pPr marL="465138" indent="-342900" algn="just" defTabSz="774700">
              <a:spcBef>
                <a:spcPts val="600"/>
              </a:spcBef>
              <a:spcAft>
                <a:spcPts val="1200"/>
              </a:spcAft>
              <a:buClr>
                <a:schemeClr val="tx1"/>
              </a:buClr>
              <a:buSzPct val="75000"/>
            </a:pPr>
            <a:endParaRPr lang="en-US" sz="2800" dirty="0">
              <a:latin typeface="Andalus" pitchFamily="18" charset="-78"/>
              <a:ea typeface="Verdana" pitchFamily="34" charset="0"/>
              <a:cs typeface="Andalus" pitchFamily="18"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3071" y="0"/>
            <a:ext cx="1199026" cy="494027"/>
          </a:xfrm>
          <a:prstGeom prst="rect">
            <a:avLst/>
          </a:prstGeom>
        </p:spPr>
      </p:pic>
    </p:spTree>
    <p:extLst>
      <p:ext uri="{BB962C8B-B14F-4D97-AF65-F5344CB8AC3E}">
        <p14:creationId xmlns:p14="http://schemas.microsoft.com/office/powerpoint/2010/main" val="218153912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131802"/>
            <a:ext cx="7600950" cy="553998"/>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Payments (</a:t>
            </a:r>
            <a:r>
              <a:rPr lang="en-US" sz="3000" b="1" dirty="0">
                <a:solidFill>
                  <a:srgbClr val="FF0000"/>
                </a:solidFill>
                <a:latin typeface="Andalus" pitchFamily="18" charset="-78"/>
                <a:ea typeface="Verdana" pitchFamily="34" charset="0"/>
                <a:cs typeface="Andalus" pitchFamily="18" charset="-78"/>
              </a:rPr>
              <a:t>1/2</a:t>
            </a:r>
            <a:r>
              <a:rPr lang="en-US" sz="3000" b="1" dirty="0">
                <a:solidFill>
                  <a:srgbClr val="002060"/>
                </a:solidFill>
                <a:latin typeface="Andalus" pitchFamily="18" charset="-78"/>
                <a:ea typeface="Verdana" pitchFamily="34" charset="0"/>
                <a:cs typeface="Andalus" pitchFamily="18" charset="-78"/>
              </a:rPr>
              <a:t>)</a:t>
            </a:r>
          </a:p>
        </p:txBody>
      </p:sp>
      <p:sp>
        <p:nvSpPr>
          <p:cNvPr id="3" name="Rectangle 2"/>
          <p:cNvSpPr/>
          <p:nvPr/>
        </p:nvSpPr>
        <p:spPr>
          <a:xfrm>
            <a:off x="-137910" y="990600"/>
            <a:ext cx="8864816" cy="7417415"/>
          </a:xfrm>
          <a:prstGeom prst="rect">
            <a:avLst/>
          </a:prstGeom>
        </p:spPr>
        <p:txBody>
          <a:bodyPr wrap="square">
            <a:spAutoFit/>
          </a:bodyPr>
          <a:lstStyle/>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System of electronic cash ledger and electronic ITC ledger</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Option of internet banking, NEFT / RTGS and debit/credit card</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Liability to be discharged by way of the debit in the electronic cash or credit ledger</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Cross-utilization of ITC between CGST &amp; IGST, between SGST/UTGST &amp; IGST allowed </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Hierarchy for discharging payments of various tax liabilities</a:t>
            </a:r>
          </a:p>
          <a:p>
            <a:pPr marL="1343025" lvl="2" indent="-342900" algn="just">
              <a:spcBef>
                <a:spcPts val="600"/>
              </a:spcBef>
              <a:buSzPct val="75000"/>
              <a:buFont typeface="Courier New"/>
              <a:buChar char="o"/>
            </a:pPr>
            <a:r>
              <a:rPr lang="en-US" sz="2100" dirty="0">
                <a:latin typeface="Andalus" pitchFamily="18" charset="-78"/>
                <a:cs typeface="Andalus" pitchFamily="18" charset="-78"/>
              </a:rPr>
              <a:t>Self-assessed liability of earlier tax periods</a:t>
            </a:r>
          </a:p>
          <a:p>
            <a:pPr marL="1343025" lvl="2" indent="-342900" algn="just">
              <a:spcBef>
                <a:spcPts val="600"/>
              </a:spcBef>
              <a:buSzPct val="75000"/>
              <a:buFont typeface="Courier New"/>
              <a:buChar char="o"/>
            </a:pPr>
            <a:r>
              <a:rPr lang="en-US" sz="2100" dirty="0">
                <a:latin typeface="Andalus" pitchFamily="18" charset="-78"/>
                <a:cs typeface="Andalus" pitchFamily="18" charset="-78"/>
              </a:rPr>
              <a:t>Self-assessed liability of current tax period</a:t>
            </a:r>
          </a:p>
          <a:p>
            <a:pPr marL="1343025" lvl="2" indent="-342900" algn="just">
              <a:spcBef>
                <a:spcPts val="600"/>
              </a:spcBef>
              <a:buSzPct val="75000"/>
              <a:buFont typeface="Courier New"/>
              <a:buChar char="o"/>
            </a:pPr>
            <a:r>
              <a:rPr lang="en-US" sz="2100" dirty="0">
                <a:latin typeface="Andalus" pitchFamily="18" charset="-78"/>
                <a:cs typeface="Andalus" pitchFamily="18" charset="-78"/>
              </a:rPr>
              <a:t>Other liabilities</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Delayed payment of taxes to attract tax </a:t>
            </a:r>
            <a:r>
              <a:rPr lang="en-US" sz="2300" dirty="0" err="1">
                <a:latin typeface="Andalus" pitchFamily="18" charset="-78"/>
                <a:cs typeface="Andalus" pitchFamily="18" charset="-78"/>
              </a:rPr>
              <a:t>upto</a:t>
            </a:r>
            <a:r>
              <a:rPr lang="en-US" sz="2300" dirty="0">
                <a:latin typeface="Andalus" pitchFamily="18" charset="-78"/>
                <a:cs typeface="Andalus" pitchFamily="18" charset="-78"/>
              </a:rPr>
              <a:t> 18%</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Undue claim of ITC or seeking undue reduction in liability to attract interest </a:t>
            </a:r>
            <a:r>
              <a:rPr lang="en-US" sz="2300" dirty="0" err="1">
                <a:latin typeface="Andalus" pitchFamily="18" charset="-78"/>
                <a:cs typeface="Andalus" pitchFamily="18" charset="-78"/>
              </a:rPr>
              <a:t>upto</a:t>
            </a:r>
            <a:r>
              <a:rPr lang="en-US" sz="2300" dirty="0">
                <a:latin typeface="Andalus" pitchFamily="18" charset="-78"/>
                <a:cs typeface="Andalus" pitchFamily="18" charset="-78"/>
              </a:rPr>
              <a:t> 24%</a:t>
            </a:r>
          </a:p>
          <a:p>
            <a:pPr marL="885825" lvl="1" indent="-342900" algn="just">
              <a:spcBef>
                <a:spcPts val="600"/>
              </a:spcBef>
              <a:buSzPct val="75000"/>
              <a:buFont typeface="Wingdings" panose="05000000000000000000" pitchFamily="2" charset="2"/>
              <a:buChar char="§"/>
            </a:pPr>
            <a:r>
              <a:rPr lang="en-US" sz="2300" dirty="0">
                <a:latin typeface="Andalus" pitchFamily="18" charset="-78"/>
                <a:cs typeface="Andalus" pitchFamily="18" charset="-78"/>
              </a:rPr>
              <a:t>Concept of TDS and TCS</a:t>
            </a:r>
          </a:p>
          <a:p>
            <a:pPr marL="1000125" lvl="2" algn="just">
              <a:spcBef>
                <a:spcPts val="600"/>
              </a:spcBef>
              <a:buSzPct val="75000"/>
            </a:pPr>
            <a:endParaRPr lang="en-US" sz="22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000" dirty="0">
              <a:latin typeface="Andalus" pitchFamily="18" charset="-78"/>
              <a:cs typeface="Andalus" pitchFamily="18" charset="-78"/>
            </a:endParaRPr>
          </a:p>
          <a:p>
            <a:pPr marL="0" lvl="1" indent="0" algn="just">
              <a:spcBef>
                <a:spcPts val="600"/>
              </a:spcBef>
              <a:buSzPct val="75000"/>
              <a:buNone/>
            </a:pPr>
            <a:endParaRPr lang="en-US" sz="2400" dirty="0">
              <a:latin typeface="Andalus" pitchFamily="18" charset="-78"/>
              <a:cs typeface="Andalus" pitchFamily="18" charset="-78"/>
            </a:endParaRPr>
          </a:p>
          <a:p>
            <a:pPr marL="885825" lvl="1" indent="-342900" algn="just">
              <a:spcBef>
                <a:spcPts val="600"/>
              </a:spcBef>
              <a:buSzPct val="75000"/>
              <a:buFont typeface="Wingdings" panose="05000000000000000000" pitchFamily="2" charset="2"/>
              <a:buChar char="§"/>
            </a:pPr>
            <a:endParaRPr lang="en-US" sz="2400" dirty="0">
              <a:ea typeface="Verdana" pitchFamily="34" charset="0"/>
              <a:cs typeface="Andalus" pitchFamily="18" charset="-78"/>
            </a:endParaRPr>
          </a:p>
        </p:txBody>
      </p:sp>
      <p:sp>
        <p:nvSpPr>
          <p:cNvPr id="2" name="Slide Number Placeholder 1"/>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20</a:t>
            </a:fld>
            <a:endParaRPr lang="en-US"/>
          </a:p>
        </p:txBody>
      </p:sp>
    </p:spTree>
    <p:extLst>
      <p:ext uri="{BB962C8B-B14F-4D97-AF65-F5344CB8AC3E}">
        <p14:creationId xmlns:p14="http://schemas.microsoft.com/office/powerpoint/2010/main" val="1337114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131802"/>
            <a:ext cx="7600950" cy="553998"/>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Payments (</a:t>
            </a:r>
            <a:r>
              <a:rPr lang="en-US" sz="3000" b="1" dirty="0">
                <a:solidFill>
                  <a:srgbClr val="FF0000"/>
                </a:solidFill>
                <a:latin typeface="Andalus" pitchFamily="18" charset="-78"/>
                <a:ea typeface="Verdana" pitchFamily="34" charset="0"/>
                <a:cs typeface="Andalus" pitchFamily="18" charset="-78"/>
              </a:rPr>
              <a:t>2/2</a:t>
            </a:r>
            <a:r>
              <a:rPr lang="en-US" sz="3000" b="1" dirty="0">
                <a:solidFill>
                  <a:srgbClr val="002060"/>
                </a:solidFill>
                <a:latin typeface="Andalus" pitchFamily="18" charset="-78"/>
                <a:ea typeface="Verdana" pitchFamily="34" charset="0"/>
                <a:cs typeface="Andalus" pitchFamily="18" charset="-78"/>
              </a:rPr>
              <a:t>)</a:t>
            </a:r>
          </a:p>
        </p:txBody>
      </p:sp>
      <p:sp>
        <p:nvSpPr>
          <p:cNvPr id="3" name="Rectangle 2"/>
          <p:cNvSpPr/>
          <p:nvPr/>
        </p:nvSpPr>
        <p:spPr>
          <a:xfrm>
            <a:off x="-137910" y="990600"/>
            <a:ext cx="8864816" cy="4570481"/>
          </a:xfrm>
          <a:prstGeom prst="rect">
            <a:avLst/>
          </a:prstGeom>
        </p:spPr>
        <p:txBody>
          <a:bodyPr wrap="square">
            <a:spAutoFit/>
          </a:bodyPr>
          <a:lstStyle/>
          <a:p>
            <a:pPr marL="885825" lvl="1" indent="-342900" algn="just">
              <a:spcBef>
                <a:spcPts val="600"/>
              </a:spcBef>
              <a:buSzPct val="75000"/>
              <a:buFont typeface="Wingdings" panose="05000000000000000000" pitchFamily="2" charset="2"/>
              <a:buChar char="§"/>
            </a:pPr>
            <a:r>
              <a:rPr lang="en-US" sz="2400" dirty="0">
                <a:latin typeface="Andalus" pitchFamily="18" charset="-78"/>
                <a:cs typeface="Andalus" pitchFamily="18" charset="-78"/>
              </a:rPr>
              <a:t>Rules provide for:</a:t>
            </a:r>
          </a:p>
          <a:p>
            <a:pPr marL="1343025" lvl="2" indent="-342900" algn="just">
              <a:spcBef>
                <a:spcPts val="600"/>
              </a:spcBef>
              <a:buSzPct val="75000"/>
              <a:buFont typeface="Wingdings" panose="05000000000000000000" pitchFamily="2" charset="2"/>
              <a:buChar char="§"/>
            </a:pPr>
            <a:r>
              <a:rPr lang="en-US" sz="2200" dirty="0">
                <a:latin typeface="Andalus" pitchFamily="18" charset="-78"/>
                <a:cs typeface="Andalus" pitchFamily="18" charset="-78"/>
              </a:rPr>
              <a:t>Maintenance of Electronic Liability Register</a:t>
            </a:r>
          </a:p>
          <a:p>
            <a:pPr marL="1343025" lvl="2" indent="-342900" algn="just">
              <a:spcBef>
                <a:spcPts val="600"/>
              </a:spcBef>
              <a:buSzPct val="75000"/>
              <a:buFont typeface="Wingdings" panose="05000000000000000000" pitchFamily="2" charset="2"/>
              <a:buChar char="§"/>
            </a:pPr>
            <a:r>
              <a:rPr lang="en-US" sz="2200" dirty="0">
                <a:latin typeface="Andalus" pitchFamily="18" charset="-78"/>
                <a:cs typeface="Andalus" pitchFamily="18" charset="-78"/>
              </a:rPr>
              <a:t>Maintenance of Electronic Credit Ledger</a:t>
            </a:r>
          </a:p>
          <a:p>
            <a:pPr marL="1343025" lvl="2" indent="-342900" algn="just">
              <a:spcBef>
                <a:spcPts val="600"/>
              </a:spcBef>
              <a:buSzPct val="75000"/>
              <a:buFont typeface="Wingdings" panose="05000000000000000000" pitchFamily="2" charset="2"/>
              <a:buChar char="§"/>
            </a:pPr>
            <a:r>
              <a:rPr lang="en-US" sz="2200" dirty="0">
                <a:latin typeface="Andalus" pitchFamily="18" charset="-78"/>
                <a:cs typeface="Andalus" pitchFamily="18" charset="-78"/>
              </a:rPr>
              <a:t>Maintenance of Electronic Cash Ledger</a:t>
            </a:r>
          </a:p>
          <a:p>
            <a:pPr marL="1343025" lvl="2" indent="-342900" algn="just">
              <a:spcBef>
                <a:spcPts val="600"/>
              </a:spcBef>
              <a:buSzPct val="75000"/>
              <a:buFont typeface="Wingdings" panose="05000000000000000000" pitchFamily="2" charset="2"/>
              <a:buChar char="§"/>
            </a:pPr>
            <a:r>
              <a:rPr lang="en-US" sz="2200" dirty="0">
                <a:latin typeface="Andalus" pitchFamily="18" charset="-78"/>
                <a:cs typeface="Andalus" pitchFamily="18" charset="-78"/>
              </a:rPr>
              <a:t>Manner of entries in these ledgers</a:t>
            </a:r>
          </a:p>
          <a:p>
            <a:pPr marL="1343025" lvl="2" indent="-342900" algn="just">
              <a:spcBef>
                <a:spcPts val="600"/>
              </a:spcBef>
              <a:buSzPct val="75000"/>
              <a:buFont typeface="Wingdings" panose="05000000000000000000" pitchFamily="2" charset="2"/>
              <a:buChar char="§"/>
            </a:pPr>
            <a:r>
              <a:rPr lang="en-US" sz="2200" dirty="0">
                <a:latin typeface="Andalus" pitchFamily="18" charset="-78"/>
                <a:cs typeface="Andalus" pitchFamily="18" charset="-78"/>
              </a:rPr>
              <a:t>Generation of unique identification number for each debit or credit in ledger</a:t>
            </a:r>
          </a:p>
          <a:p>
            <a:pPr marL="1343025" lvl="2" indent="-342900" algn="just">
              <a:spcBef>
                <a:spcPts val="600"/>
              </a:spcBef>
              <a:buSzPct val="75000"/>
              <a:buFont typeface="Wingdings" panose="05000000000000000000" pitchFamily="2" charset="2"/>
              <a:buChar char="§"/>
            </a:pPr>
            <a:endParaRPr lang="en-US" sz="22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000" dirty="0">
              <a:latin typeface="Andalus" pitchFamily="18" charset="-78"/>
              <a:cs typeface="Andalus" pitchFamily="18" charset="-78"/>
            </a:endParaRPr>
          </a:p>
          <a:p>
            <a:pPr marL="0" lvl="1" indent="0" algn="just">
              <a:spcBef>
                <a:spcPts val="600"/>
              </a:spcBef>
              <a:buSzPct val="75000"/>
              <a:buNone/>
            </a:pPr>
            <a:endParaRPr lang="en-US" sz="2400" dirty="0">
              <a:latin typeface="Andalus" pitchFamily="18" charset="-78"/>
              <a:cs typeface="Andalus" pitchFamily="18" charset="-78"/>
            </a:endParaRPr>
          </a:p>
          <a:p>
            <a:pPr marL="885825" lvl="1" indent="-342900" algn="just">
              <a:spcBef>
                <a:spcPts val="600"/>
              </a:spcBef>
              <a:buSzPct val="75000"/>
              <a:buFont typeface="Wingdings" panose="05000000000000000000" pitchFamily="2" charset="2"/>
              <a:buChar char="§"/>
            </a:pPr>
            <a:endParaRPr lang="en-US" sz="2400" dirty="0">
              <a:ea typeface="Verdana" pitchFamily="34" charset="0"/>
              <a:cs typeface="Andalus" pitchFamily="18" charset="-78"/>
            </a:endParaRPr>
          </a:p>
        </p:txBody>
      </p:sp>
      <p:sp>
        <p:nvSpPr>
          <p:cNvPr id="2" name="Slide Number Placeholder 1"/>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21</a:t>
            </a:fld>
            <a:endParaRPr lang="en-US"/>
          </a:p>
        </p:txBody>
      </p:sp>
    </p:spTree>
    <p:extLst>
      <p:ext uri="{BB962C8B-B14F-4D97-AF65-F5344CB8AC3E}">
        <p14:creationId xmlns:p14="http://schemas.microsoft.com/office/powerpoint/2010/main" val="2831978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131802"/>
            <a:ext cx="7600950" cy="553998"/>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Refunds (</a:t>
            </a:r>
            <a:r>
              <a:rPr lang="en-US" sz="3000" b="1" dirty="0">
                <a:solidFill>
                  <a:srgbClr val="FF0000"/>
                </a:solidFill>
                <a:latin typeface="Andalus" pitchFamily="18" charset="-78"/>
                <a:ea typeface="Verdana" pitchFamily="34" charset="0"/>
                <a:cs typeface="Andalus" pitchFamily="18" charset="-78"/>
              </a:rPr>
              <a:t>1/2</a:t>
            </a:r>
            <a:r>
              <a:rPr lang="en-US" sz="3000" b="1" dirty="0">
                <a:solidFill>
                  <a:srgbClr val="002060"/>
                </a:solidFill>
                <a:latin typeface="Andalus" pitchFamily="18" charset="-78"/>
                <a:ea typeface="Verdana" pitchFamily="34" charset="0"/>
                <a:cs typeface="Andalus" pitchFamily="18" charset="-78"/>
              </a:rPr>
              <a:t>)</a:t>
            </a:r>
          </a:p>
        </p:txBody>
      </p:sp>
      <p:sp>
        <p:nvSpPr>
          <p:cNvPr id="3" name="Rectangle 2"/>
          <p:cNvSpPr/>
          <p:nvPr/>
        </p:nvSpPr>
        <p:spPr>
          <a:xfrm>
            <a:off x="-137910" y="990600"/>
            <a:ext cx="8864816" cy="7409721"/>
          </a:xfrm>
          <a:prstGeom prst="rect">
            <a:avLst/>
          </a:prstGeom>
        </p:spPr>
        <p:txBody>
          <a:bodyPr wrap="square">
            <a:spAutoFit/>
          </a:bodyPr>
          <a:lstStyle/>
          <a:p>
            <a:pPr marL="885825" indent="-342900" algn="just">
              <a:spcBef>
                <a:spcPts val="600"/>
              </a:spcBef>
              <a:spcAft>
                <a:spcPts val="600"/>
              </a:spcAft>
              <a:buSzPct val="75000"/>
              <a:buFont typeface="Wingdings" panose="05000000000000000000" pitchFamily="2" charset="2"/>
              <a:buChar char="§"/>
            </a:pPr>
            <a:r>
              <a:rPr lang="en-US" sz="2400" dirty="0">
                <a:latin typeface="Andalus" pitchFamily="18" charset="-78"/>
                <a:cs typeface="Andalus" pitchFamily="18" charset="-78"/>
              </a:rPr>
              <a:t>Time limit for refund - two years </a:t>
            </a:r>
          </a:p>
          <a:p>
            <a:pPr marL="885825" indent="-342900" algn="just">
              <a:spcBef>
                <a:spcPts val="600"/>
              </a:spcBef>
              <a:spcAft>
                <a:spcPts val="600"/>
              </a:spcAft>
              <a:buSzPct val="75000"/>
              <a:buFont typeface="Wingdings" panose="05000000000000000000" pitchFamily="2" charset="2"/>
              <a:buChar char="§"/>
            </a:pPr>
            <a:r>
              <a:rPr lang="en-US" sz="2400" dirty="0">
                <a:latin typeface="Andalus" pitchFamily="18" charset="-78"/>
                <a:cs typeface="Andalus" pitchFamily="18" charset="-78"/>
              </a:rPr>
              <a:t>Relevant date for eligibility for refund under different circumstances</a:t>
            </a:r>
          </a:p>
          <a:p>
            <a:pPr marL="885825" indent="-342900" algn="just">
              <a:spcBef>
                <a:spcPts val="600"/>
              </a:spcBef>
              <a:spcAft>
                <a:spcPts val="600"/>
              </a:spcAft>
              <a:buSzPct val="75000"/>
              <a:buFont typeface="Wingdings" panose="05000000000000000000" pitchFamily="2" charset="2"/>
              <a:buChar char="§"/>
            </a:pPr>
            <a:r>
              <a:rPr lang="en-US" sz="2400" dirty="0">
                <a:latin typeface="Andalus" pitchFamily="18" charset="-78"/>
                <a:cs typeface="Andalus" pitchFamily="18" charset="-78"/>
              </a:rPr>
              <a:t>Refund of accumulated ITC allowed in case of zero-rated supplies or inverted duty structure</a:t>
            </a:r>
          </a:p>
          <a:p>
            <a:pPr marL="885825" indent="-342900" algn="just">
              <a:spcBef>
                <a:spcPts val="600"/>
              </a:spcBef>
              <a:spcAft>
                <a:spcPts val="600"/>
              </a:spcAft>
              <a:buSzPct val="75000"/>
              <a:buFont typeface="Wingdings" panose="05000000000000000000" pitchFamily="2" charset="2"/>
              <a:buChar char="§"/>
            </a:pPr>
            <a:r>
              <a:rPr lang="en-US" sz="2400" dirty="0">
                <a:latin typeface="Andalus" pitchFamily="18" charset="-78"/>
                <a:cs typeface="Andalus" pitchFamily="18" charset="-78"/>
              </a:rPr>
              <a:t>Refund to be granted within 60 days </a:t>
            </a:r>
          </a:p>
          <a:p>
            <a:pPr marL="885825" indent="-342900" algn="just">
              <a:spcBef>
                <a:spcPts val="600"/>
              </a:spcBef>
              <a:spcAft>
                <a:spcPts val="600"/>
              </a:spcAft>
              <a:buSzPct val="75000"/>
              <a:buFont typeface="Wingdings" panose="05000000000000000000" pitchFamily="2" charset="2"/>
              <a:buChar char="§"/>
            </a:pPr>
            <a:r>
              <a:rPr lang="en-IN" sz="2400" dirty="0">
                <a:latin typeface="Andalus" pitchFamily="18" charset="-78"/>
                <a:cs typeface="Andalus" pitchFamily="18" charset="-78"/>
              </a:rPr>
              <a:t>Interest @ 6% / 9% in case of delayed refund</a:t>
            </a:r>
          </a:p>
          <a:p>
            <a:pPr marL="895350" indent="-352425" algn="just">
              <a:spcBef>
                <a:spcPts val="600"/>
              </a:spcBef>
              <a:spcAft>
                <a:spcPts val="600"/>
              </a:spcAft>
              <a:buSzPct val="75000"/>
              <a:buFont typeface="Wingdings" panose="05000000000000000000" pitchFamily="2" charset="2"/>
              <a:buChar char="§"/>
            </a:pPr>
            <a:r>
              <a:rPr lang="en-IN" sz="2400" dirty="0">
                <a:latin typeface="Andalus" pitchFamily="18" charset="-78"/>
                <a:cs typeface="Andalus" pitchFamily="18" charset="-78"/>
              </a:rPr>
              <a:t>All refunds online</a:t>
            </a:r>
          </a:p>
          <a:p>
            <a:pPr marL="895350" indent="-352425" algn="just">
              <a:spcBef>
                <a:spcPts val="600"/>
              </a:spcBef>
              <a:spcAft>
                <a:spcPts val="600"/>
              </a:spcAft>
              <a:buSzPct val="75000"/>
              <a:buFont typeface="Wingdings" panose="05000000000000000000" pitchFamily="2" charset="2"/>
              <a:buChar char="§"/>
            </a:pPr>
            <a:r>
              <a:rPr lang="en-IN" sz="2400" dirty="0">
                <a:latin typeface="Andalus" pitchFamily="18" charset="-78"/>
                <a:cs typeface="Andalus" pitchFamily="18" charset="-78"/>
              </a:rPr>
              <a:t>Grant of 90% of refund on account of zero-rated supplies within seven days on provisional basis</a:t>
            </a:r>
            <a:endParaRPr lang="en-IN" sz="2400" strike="sngStrike" dirty="0">
              <a:latin typeface="Andalus" pitchFamily="18" charset="-78"/>
              <a:cs typeface="Andalus" pitchFamily="18" charset="-78"/>
            </a:endParaRPr>
          </a:p>
          <a:p>
            <a:pPr marL="895350" indent="-352425" algn="just">
              <a:spcBef>
                <a:spcPts val="600"/>
              </a:spcBef>
              <a:spcAft>
                <a:spcPts val="600"/>
              </a:spcAft>
              <a:buSzPct val="75000"/>
              <a:buFont typeface="Wingdings" panose="05000000000000000000" pitchFamily="2" charset="2"/>
              <a:buChar char="§"/>
            </a:pPr>
            <a:r>
              <a:rPr lang="en-IN" sz="2400" dirty="0">
                <a:latin typeface="Andalus" pitchFamily="18" charset="-78"/>
                <a:cs typeface="Andalus" pitchFamily="18" charset="-78"/>
              </a:rPr>
              <a:t>Directly credited to the bank account of the tax payer</a:t>
            </a:r>
          </a:p>
          <a:p>
            <a:pPr marL="542925" algn="just">
              <a:spcAft>
                <a:spcPts val="300"/>
              </a:spcAft>
              <a:buSzPct val="75000"/>
            </a:pPr>
            <a:endParaRPr lang="en-US" sz="24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2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000" dirty="0">
              <a:latin typeface="Andalus" pitchFamily="18" charset="-78"/>
              <a:cs typeface="Andalus" pitchFamily="18" charset="-78"/>
            </a:endParaRPr>
          </a:p>
          <a:p>
            <a:pPr marL="0" lvl="1" indent="0" algn="just">
              <a:spcBef>
                <a:spcPts val="600"/>
              </a:spcBef>
              <a:buSzPct val="75000"/>
              <a:buNone/>
            </a:pPr>
            <a:endParaRPr lang="en-US" sz="2400" dirty="0">
              <a:latin typeface="Andalus" pitchFamily="18" charset="-78"/>
              <a:cs typeface="Andalus" pitchFamily="18" charset="-78"/>
            </a:endParaRPr>
          </a:p>
          <a:p>
            <a:pPr marL="885825" lvl="1" indent="-342900" algn="just">
              <a:spcBef>
                <a:spcPts val="600"/>
              </a:spcBef>
              <a:buSzPct val="75000"/>
              <a:buFont typeface="Wingdings" panose="05000000000000000000" pitchFamily="2" charset="2"/>
              <a:buChar char="§"/>
            </a:pPr>
            <a:endParaRPr lang="en-US" sz="2400" dirty="0">
              <a:ea typeface="Verdana" pitchFamily="34" charset="0"/>
              <a:cs typeface="Andalus" pitchFamily="18" charset="-78"/>
            </a:endParaRPr>
          </a:p>
        </p:txBody>
      </p:sp>
      <p:sp>
        <p:nvSpPr>
          <p:cNvPr id="2" name="Slide Number Placeholder 1"/>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22</a:t>
            </a:fld>
            <a:endParaRPr lang="en-US"/>
          </a:p>
        </p:txBody>
      </p:sp>
    </p:spTree>
    <p:extLst>
      <p:ext uri="{BB962C8B-B14F-4D97-AF65-F5344CB8AC3E}">
        <p14:creationId xmlns:p14="http://schemas.microsoft.com/office/powerpoint/2010/main" val="1247812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131802"/>
            <a:ext cx="7600950" cy="553998"/>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Refunds (</a:t>
            </a:r>
            <a:r>
              <a:rPr lang="en-US" sz="3000" b="1" dirty="0">
                <a:solidFill>
                  <a:srgbClr val="FF0000"/>
                </a:solidFill>
                <a:latin typeface="Andalus" pitchFamily="18" charset="-78"/>
                <a:ea typeface="Verdana" pitchFamily="34" charset="0"/>
                <a:cs typeface="Andalus" pitchFamily="18" charset="-78"/>
              </a:rPr>
              <a:t>2/2</a:t>
            </a:r>
            <a:r>
              <a:rPr lang="en-US" sz="3000" b="1" dirty="0">
                <a:solidFill>
                  <a:srgbClr val="002060"/>
                </a:solidFill>
                <a:latin typeface="Andalus" pitchFamily="18" charset="-78"/>
                <a:ea typeface="Verdana" pitchFamily="34" charset="0"/>
                <a:cs typeface="Andalus" pitchFamily="18" charset="-78"/>
              </a:rPr>
              <a:t>)</a:t>
            </a:r>
          </a:p>
        </p:txBody>
      </p:sp>
      <p:sp>
        <p:nvSpPr>
          <p:cNvPr id="3" name="Rectangle 2"/>
          <p:cNvSpPr/>
          <p:nvPr/>
        </p:nvSpPr>
        <p:spPr>
          <a:xfrm>
            <a:off x="-137910" y="990600"/>
            <a:ext cx="8864816" cy="6263252"/>
          </a:xfrm>
          <a:prstGeom prst="rect">
            <a:avLst/>
          </a:prstGeom>
        </p:spPr>
        <p:txBody>
          <a:bodyPr wrap="square">
            <a:spAutoFit/>
          </a:bodyPr>
          <a:lstStyle/>
          <a:p>
            <a:pPr marL="895350" indent="-352425" algn="just">
              <a:spcAft>
                <a:spcPts val="300"/>
              </a:spcAft>
              <a:buSzPct val="75000"/>
              <a:buFont typeface="Wingdings" panose="05000000000000000000" pitchFamily="2" charset="2"/>
              <a:buChar char="§"/>
            </a:pPr>
            <a:r>
              <a:rPr lang="en-IN" sz="2400" dirty="0">
                <a:latin typeface="Andalus" pitchFamily="18" charset="-78"/>
                <a:cs typeface="Andalus" pitchFamily="18" charset="-78"/>
              </a:rPr>
              <a:t>Rules provide for:</a:t>
            </a:r>
          </a:p>
          <a:p>
            <a:pPr marL="1352550" lvl="1" indent="-352425" algn="just">
              <a:spcAft>
                <a:spcPts val="300"/>
              </a:spcAft>
              <a:buSzPct val="75000"/>
              <a:buFont typeface="Courier New"/>
              <a:buChar char="o"/>
            </a:pPr>
            <a:r>
              <a:rPr lang="en-IN" sz="2200" dirty="0">
                <a:latin typeface="Andalus" pitchFamily="18" charset="-78"/>
                <a:cs typeface="Andalus" pitchFamily="18" charset="-78"/>
              </a:rPr>
              <a:t>Procedure for filing of refund application </a:t>
            </a:r>
          </a:p>
          <a:p>
            <a:pPr marL="1809750" lvl="2" indent="-352425" algn="just">
              <a:spcAft>
                <a:spcPts val="300"/>
              </a:spcAft>
              <a:buSzPct val="75000"/>
              <a:buFont typeface="Wingdings" charset="2"/>
              <a:buChar char="ü"/>
            </a:pPr>
            <a:r>
              <a:rPr lang="en-IN" sz="2200" dirty="0">
                <a:latin typeface="Andalus" pitchFamily="18" charset="-78"/>
                <a:cs typeface="Andalus" pitchFamily="18" charset="-78"/>
              </a:rPr>
              <a:t>Time period</a:t>
            </a:r>
          </a:p>
          <a:p>
            <a:pPr marL="1809750" lvl="2" indent="-352425" algn="just">
              <a:spcAft>
                <a:spcPts val="300"/>
              </a:spcAft>
              <a:buSzPct val="75000"/>
              <a:buFont typeface="Wingdings" charset="2"/>
              <a:buChar char="ü"/>
            </a:pPr>
            <a:r>
              <a:rPr lang="en-IN" sz="2200" dirty="0">
                <a:latin typeface="Andalus" pitchFamily="18" charset="-78"/>
                <a:cs typeface="Andalus" pitchFamily="18" charset="-78"/>
              </a:rPr>
              <a:t>Documents required</a:t>
            </a:r>
          </a:p>
          <a:p>
            <a:pPr marL="1809750" lvl="2" indent="-352425" algn="just">
              <a:spcAft>
                <a:spcPts val="300"/>
              </a:spcAft>
              <a:buSzPct val="75000"/>
              <a:buFont typeface="Wingdings" charset="2"/>
              <a:buChar char="ü"/>
            </a:pPr>
            <a:r>
              <a:rPr lang="en-IN" sz="2200" dirty="0">
                <a:latin typeface="Andalus" pitchFamily="18" charset="-78"/>
                <a:cs typeface="Andalus" pitchFamily="18" charset="-78"/>
              </a:rPr>
              <a:t>Return itself treated as refund application</a:t>
            </a:r>
          </a:p>
          <a:p>
            <a:pPr marL="1352550" lvl="1" indent="-352425" algn="just">
              <a:spcAft>
                <a:spcPts val="300"/>
              </a:spcAft>
              <a:buSzPct val="75000"/>
              <a:buFont typeface="Courier New"/>
              <a:buChar char="o"/>
            </a:pPr>
            <a:r>
              <a:rPr lang="en-IN" sz="2200" dirty="0">
                <a:latin typeface="Andalus" pitchFamily="18" charset="-78"/>
                <a:cs typeface="Andalus" pitchFamily="18" charset="-78"/>
              </a:rPr>
              <a:t>Procedure for deficiency notice, acknowledgement &amp; timelines </a:t>
            </a:r>
          </a:p>
          <a:p>
            <a:pPr marL="1352550" lvl="1" indent="-352425" algn="just">
              <a:spcAft>
                <a:spcPts val="300"/>
              </a:spcAft>
              <a:buSzPct val="75000"/>
              <a:buFont typeface="Courier New"/>
              <a:buChar char="o"/>
            </a:pPr>
            <a:r>
              <a:rPr lang="en-IN" sz="2200" dirty="0">
                <a:latin typeface="Andalus" pitchFamily="18" charset="-78"/>
                <a:cs typeface="Andalus" pitchFamily="18" charset="-78"/>
              </a:rPr>
              <a:t>Formula for calculation of refund arising on account of exports</a:t>
            </a:r>
          </a:p>
          <a:p>
            <a:pPr marL="1352550" lvl="1" indent="-352425" algn="just">
              <a:spcAft>
                <a:spcPts val="300"/>
              </a:spcAft>
              <a:buSzPct val="75000"/>
              <a:buFont typeface="Courier New"/>
              <a:buChar char="o"/>
            </a:pPr>
            <a:r>
              <a:rPr lang="en-IN" sz="2200" dirty="0">
                <a:latin typeface="Andalus" pitchFamily="18" charset="-78"/>
                <a:cs typeface="Andalus" pitchFamily="18" charset="-78"/>
              </a:rPr>
              <a:t>Grant of provisional refund</a:t>
            </a:r>
          </a:p>
          <a:p>
            <a:pPr marL="1352550" lvl="1" indent="-352425" algn="just">
              <a:spcAft>
                <a:spcPts val="300"/>
              </a:spcAft>
              <a:buSzPct val="75000"/>
              <a:buFont typeface="Courier New"/>
              <a:buChar char="o"/>
            </a:pPr>
            <a:r>
              <a:rPr lang="en-IN" sz="2200" dirty="0">
                <a:latin typeface="Andalus" pitchFamily="18" charset="-78"/>
                <a:cs typeface="Andalus" pitchFamily="18" charset="-78"/>
              </a:rPr>
              <a:t>Procedure for refund in case of holders of UIN</a:t>
            </a:r>
          </a:p>
          <a:p>
            <a:pPr marL="1352550" lvl="1" indent="-352425" algn="just">
              <a:spcAft>
                <a:spcPts val="300"/>
              </a:spcAft>
              <a:buSzPct val="75000"/>
              <a:buFont typeface="Courier New"/>
              <a:buChar char="o"/>
            </a:pPr>
            <a:r>
              <a:rPr lang="en-IN" sz="2200" dirty="0">
                <a:latin typeface="Andalus" pitchFamily="18" charset="-78"/>
                <a:cs typeface="Andalus" pitchFamily="18" charset="-78"/>
              </a:rPr>
              <a:t>Provisions relating to Consumer Welfare Fund</a:t>
            </a:r>
            <a:endParaRPr lang="en-US" sz="2400" dirty="0">
              <a:latin typeface="Andalus" pitchFamily="18" charset="-78"/>
              <a:cs typeface="Andalus" pitchFamily="18" charset="-78"/>
            </a:endParaRPr>
          </a:p>
          <a:p>
            <a:pPr marL="1000125" lvl="2" algn="just">
              <a:spcBef>
                <a:spcPts val="600"/>
              </a:spcBef>
              <a:buSzPct val="75000"/>
            </a:pPr>
            <a:endParaRPr lang="en-US" sz="22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000" dirty="0">
              <a:latin typeface="Andalus" pitchFamily="18" charset="-78"/>
              <a:cs typeface="Andalus" pitchFamily="18" charset="-78"/>
            </a:endParaRPr>
          </a:p>
          <a:p>
            <a:pPr marL="0" lvl="1" indent="0" algn="just">
              <a:spcBef>
                <a:spcPts val="600"/>
              </a:spcBef>
              <a:buSzPct val="75000"/>
              <a:buNone/>
            </a:pPr>
            <a:endParaRPr lang="en-US" sz="2400" dirty="0">
              <a:latin typeface="Andalus" pitchFamily="18" charset="-78"/>
              <a:cs typeface="Andalus" pitchFamily="18" charset="-78"/>
            </a:endParaRPr>
          </a:p>
          <a:p>
            <a:pPr marL="885825" lvl="1" indent="-342900" algn="just">
              <a:spcBef>
                <a:spcPts val="600"/>
              </a:spcBef>
              <a:buSzPct val="75000"/>
              <a:buFont typeface="Wingdings" panose="05000000000000000000" pitchFamily="2" charset="2"/>
              <a:buChar char="§"/>
            </a:pPr>
            <a:endParaRPr lang="en-US" sz="2400" dirty="0">
              <a:ea typeface="Verdana" pitchFamily="34" charset="0"/>
              <a:cs typeface="Andalus" pitchFamily="18" charset="-78"/>
            </a:endParaRPr>
          </a:p>
        </p:txBody>
      </p:sp>
      <p:sp>
        <p:nvSpPr>
          <p:cNvPr id="2" name="Slide Number Placeholder 1"/>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23</a:t>
            </a:fld>
            <a:endParaRPr lang="en-US"/>
          </a:p>
        </p:txBody>
      </p:sp>
    </p:spTree>
    <p:extLst>
      <p:ext uri="{BB962C8B-B14F-4D97-AF65-F5344CB8AC3E}">
        <p14:creationId xmlns:p14="http://schemas.microsoft.com/office/powerpoint/2010/main" val="3064082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fld id="{AF2400D7-6062-41BE-805D-3D0A3FBBAE82}" type="slidenum">
              <a:rPr lang="en-US" smtClean="0"/>
              <a:pPr/>
              <a:t>24</a:t>
            </a:fld>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113"/>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670092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936" y="113847"/>
            <a:ext cx="7600950" cy="1015663"/>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Constitutional Background (</a:t>
            </a:r>
            <a:r>
              <a:rPr lang="en-US" sz="3000" b="1" dirty="0">
                <a:solidFill>
                  <a:srgbClr val="FF0000"/>
                </a:solidFill>
                <a:latin typeface="Andalus" pitchFamily="18" charset="-78"/>
                <a:ea typeface="Verdana" pitchFamily="34" charset="0"/>
                <a:cs typeface="Andalus" pitchFamily="18" charset="-78"/>
              </a:rPr>
              <a:t>1/2</a:t>
            </a:r>
            <a:r>
              <a:rPr lang="en-US" sz="3000" b="1" dirty="0">
                <a:solidFill>
                  <a:srgbClr val="002060"/>
                </a:solidFill>
                <a:latin typeface="Andalus" pitchFamily="18" charset="-78"/>
                <a:ea typeface="Verdana" pitchFamily="34" charset="0"/>
                <a:cs typeface="Andalus" pitchFamily="18" charset="-78"/>
              </a:rPr>
              <a:t>)</a:t>
            </a:r>
          </a:p>
          <a:p>
            <a:endParaRPr lang="en-US" sz="3000" b="1" dirty="0">
              <a:solidFill>
                <a:srgbClr val="002060"/>
              </a:solidFill>
              <a:latin typeface="Andalus" pitchFamily="18" charset="-78"/>
              <a:ea typeface="Verdana" pitchFamily="34" charset="0"/>
              <a:cs typeface="Andalus" pitchFamily="18" charset="-78"/>
            </a:endParaRPr>
          </a:p>
        </p:txBody>
      </p:sp>
      <p:sp>
        <p:nvSpPr>
          <p:cNvPr id="2" name="Rectangle 1"/>
          <p:cNvSpPr/>
          <p:nvPr/>
        </p:nvSpPr>
        <p:spPr>
          <a:xfrm>
            <a:off x="-152401" y="914400"/>
            <a:ext cx="9064359" cy="5549211"/>
          </a:xfrm>
          <a:prstGeom prst="rect">
            <a:avLst/>
          </a:prstGeom>
        </p:spPr>
        <p:txBody>
          <a:bodyPr wrap="square">
            <a:spAutoFit/>
          </a:bodyPr>
          <a:lstStyle/>
          <a:p>
            <a:pPr marL="838200" lvl="2" indent="-457200" algn="just">
              <a:lnSpc>
                <a:spcPct val="110000"/>
              </a:lnSpc>
              <a:spcBef>
                <a:spcPts val="600"/>
              </a:spcBef>
              <a:spcAft>
                <a:spcPts val="600"/>
              </a:spcAft>
              <a:buSzPct val="75000"/>
              <a:buFont typeface="Wingdings" pitchFamily="2" charset="2"/>
              <a:buChar char="§"/>
              <a:defRPr/>
            </a:pPr>
            <a:r>
              <a:rPr lang="en-US" sz="2600" b="1" dirty="0">
                <a:solidFill>
                  <a:srgbClr val="FF0000"/>
                </a:solidFill>
                <a:latin typeface="Andalus" pitchFamily="18" charset="-78"/>
                <a:ea typeface="Verdana" pitchFamily="34" charset="0"/>
                <a:cs typeface="Andalus" pitchFamily="18" charset="-78"/>
              </a:rPr>
              <a:t>Article 269A:</a:t>
            </a:r>
          </a:p>
          <a:p>
            <a:pPr marL="838200" lvl="2" indent="-457200" algn="just">
              <a:lnSpc>
                <a:spcPct val="110000"/>
              </a:lnSpc>
              <a:spcBef>
                <a:spcPts val="600"/>
              </a:spcBef>
              <a:spcAft>
                <a:spcPts val="600"/>
              </a:spcAft>
              <a:buSzPct val="75000"/>
              <a:buFont typeface="Wingdings" pitchFamily="2" charset="2"/>
              <a:buChar char="v"/>
              <a:defRPr/>
            </a:pPr>
            <a:r>
              <a:rPr lang="en-IN" sz="2200" dirty="0">
                <a:latin typeface="Andalus" pitchFamily="18" charset="-78"/>
                <a:ea typeface="Verdana" pitchFamily="34" charset="0"/>
                <a:cs typeface="Andalus" pitchFamily="18" charset="-78"/>
              </a:rPr>
              <a:t>Goods and services tax on supplies in the course of inter-State trade or commerce shall be levied and collected by the Government of India and such tax shall be apportioned between the Union and the States in the manner as may be provided by Parliament by law on the recommendations of the Goods and Services Tax Council.</a:t>
            </a:r>
          </a:p>
          <a:p>
            <a:pPr marL="838200" lvl="2" indent="-457200" algn="just">
              <a:lnSpc>
                <a:spcPct val="110000"/>
              </a:lnSpc>
              <a:spcBef>
                <a:spcPts val="600"/>
              </a:spcBef>
              <a:spcAft>
                <a:spcPts val="600"/>
              </a:spcAft>
              <a:buSzPct val="75000"/>
              <a:buFont typeface="Wingdings" pitchFamily="2" charset="2"/>
              <a:buChar char="v"/>
              <a:defRPr/>
            </a:pPr>
            <a:r>
              <a:rPr lang="en-IN" sz="2200" dirty="0">
                <a:latin typeface="Andalus" pitchFamily="18" charset="-78"/>
                <a:ea typeface="Verdana" pitchFamily="34" charset="0"/>
                <a:cs typeface="Andalus" pitchFamily="18" charset="-78"/>
              </a:rPr>
              <a:t>Explanation.—For the purposes of this clause, supply of goods, or of services, or both in the course of import into the territory of India shall be deemed to be supply of goods, or of services, or both in the course of inter-State trade or commerce.</a:t>
            </a:r>
          </a:p>
          <a:p>
            <a:pPr marL="838200" lvl="2" indent="-457200" algn="just">
              <a:lnSpc>
                <a:spcPct val="110000"/>
              </a:lnSpc>
              <a:spcBef>
                <a:spcPts val="600"/>
              </a:spcBef>
              <a:spcAft>
                <a:spcPts val="600"/>
              </a:spcAft>
              <a:buSzPct val="75000"/>
              <a:buFont typeface="Wingdings" pitchFamily="2" charset="2"/>
              <a:buChar char="v"/>
              <a:defRPr/>
            </a:pPr>
            <a:r>
              <a:rPr lang="en-IN" sz="2200" dirty="0">
                <a:latin typeface="Andalus" pitchFamily="18" charset="-78"/>
                <a:ea typeface="Verdana" pitchFamily="34" charset="0"/>
                <a:cs typeface="Andalus" pitchFamily="18" charset="-78"/>
              </a:rPr>
              <a:t>(2) The amount apportioned to a State under clause (1) shall not form part of the Consolidated Fund of India.</a:t>
            </a:r>
          </a:p>
          <a:p>
            <a:pPr marL="838200" lvl="2" indent="-457200" algn="just">
              <a:lnSpc>
                <a:spcPct val="110000"/>
              </a:lnSpc>
              <a:spcBef>
                <a:spcPts val="600"/>
              </a:spcBef>
              <a:spcAft>
                <a:spcPts val="600"/>
              </a:spcAft>
              <a:buSzPct val="75000"/>
              <a:buFont typeface="Wingdings" pitchFamily="2" charset="2"/>
              <a:buChar char="§"/>
              <a:defRPr/>
            </a:pPr>
            <a:endParaRPr lang="en-IN" dirty="0">
              <a:latin typeface="Andalus" pitchFamily="18" charset="-78"/>
              <a:ea typeface="Verdana" pitchFamily="34" charset="0"/>
              <a:cs typeface="Andalus" pitchFamily="18" charset="-78"/>
            </a:endParaRPr>
          </a:p>
        </p:txBody>
      </p:sp>
      <p:sp>
        <p:nvSpPr>
          <p:cNvPr id="3" name="Slide Number Placeholder 2"/>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3</a:t>
            </a:fld>
            <a:endParaRPr lang="en-US"/>
          </a:p>
        </p:txBody>
      </p:sp>
    </p:spTree>
    <p:extLst>
      <p:ext uri="{BB962C8B-B14F-4D97-AF65-F5344CB8AC3E}">
        <p14:creationId xmlns:p14="http://schemas.microsoft.com/office/powerpoint/2010/main" val="2271731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936" y="113847"/>
            <a:ext cx="7600950" cy="553998"/>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Constitutional Background</a:t>
            </a:r>
          </a:p>
        </p:txBody>
      </p:sp>
      <p:sp>
        <p:nvSpPr>
          <p:cNvPr id="2" name="Rectangle 1"/>
          <p:cNvSpPr/>
          <p:nvPr/>
        </p:nvSpPr>
        <p:spPr>
          <a:xfrm>
            <a:off x="-152401" y="914400"/>
            <a:ext cx="9064359" cy="4345805"/>
          </a:xfrm>
          <a:prstGeom prst="rect">
            <a:avLst/>
          </a:prstGeom>
        </p:spPr>
        <p:txBody>
          <a:bodyPr wrap="square">
            <a:spAutoFit/>
          </a:bodyPr>
          <a:lstStyle/>
          <a:p>
            <a:pPr marL="838200" lvl="2" indent="-457200" algn="just">
              <a:lnSpc>
                <a:spcPct val="110000"/>
              </a:lnSpc>
              <a:spcBef>
                <a:spcPts val="600"/>
              </a:spcBef>
              <a:spcAft>
                <a:spcPts val="600"/>
              </a:spcAft>
              <a:buSzPct val="75000"/>
              <a:buFont typeface="Wingdings" pitchFamily="2" charset="2"/>
              <a:buChar char="§"/>
              <a:defRPr/>
            </a:pPr>
            <a:r>
              <a:rPr lang="en-US" sz="2600" b="1" dirty="0">
                <a:solidFill>
                  <a:srgbClr val="FF0000"/>
                </a:solidFill>
                <a:latin typeface="Andalus" pitchFamily="18" charset="-78"/>
                <a:ea typeface="Verdana" pitchFamily="34" charset="0"/>
                <a:cs typeface="Andalus" pitchFamily="18" charset="-78"/>
              </a:rPr>
              <a:t>Article 269A:</a:t>
            </a:r>
          </a:p>
          <a:p>
            <a:pPr marL="838200" lvl="2" indent="-457200" algn="just">
              <a:lnSpc>
                <a:spcPct val="110000"/>
              </a:lnSpc>
              <a:spcBef>
                <a:spcPts val="600"/>
              </a:spcBef>
              <a:spcAft>
                <a:spcPts val="600"/>
              </a:spcAft>
              <a:buSzPct val="75000"/>
              <a:buFont typeface="Wingdings" pitchFamily="2" charset="2"/>
              <a:buChar char="v"/>
              <a:defRPr/>
            </a:pPr>
            <a:r>
              <a:rPr lang="en-IN" sz="2200" dirty="0">
                <a:latin typeface="Andalus" pitchFamily="18" charset="-78"/>
                <a:ea typeface="Verdana" pitchFamily="34" charset="0"/>
                <a:cs typeface="Andalus" pitchFamily="18" charset="-78"/>
              </a:rPr>
              <a:t>(3) Where an amount collected as tax levied under clause (1) has been used for payment of the tax levied by a State under article 246A, such amount shall not form part of the Consolidated Fund of India.</a:t>
            </a:r>
          </a:p>
          <a:p>
            <a:pPr marL="838200" lvl="2" indent="-457200" algn="just">
              <a:lnSpc>
                <a:spcPct val="110000"/>
              </a:lnSpc>
              <a:spcBef>
                <a:spcPts val="600"/>
              </a:spcBef>
              <a:spcAft>
                <a:spcPts val="600"/>
              </a:spcAft>
              <a:buSzPct val="75000"/>
              <a:buFont typeface="Wingdings" pitchFamily="2" charset="2"/>
              <a:buChar char="v"/>
              <a:defRPr/>
            </a:pPr>
            <a:r>
              <a:rPr lang="en-IN" sz="2200" dirty="0">
                <a:latin typeface="Andalus" pitchFamily="18" charset="-78"/>
                <a:ea typeface="Verdana" pitchFamily="34" charset="0"/>
                <a:cs typeface="Andalus" pitchFamily="18" charset="-78"/>
              </a:rPr>
              <a:t>(4) Where an amount collected as tax levied by a State under article 246A has been used for payment of the tax levied under clause (1), such amount shall not form part of the Consolidated Fund of the State.</a:t>
            </a:r>
          </a:p>
          <a:p>
            <a:pPr marL="838200" lvl="2" indent="-457200" algn="just">
              <a:lnSpc>
                <a:spcPct val="110000"/>
              </a:lnSpc>
              <a:spcBef>
                <a:spcPts val="600"/>
              </a:spcBef>
              <a:spcAft>
                <a:spcPts val="600"/>
              </a:spcAft>
              <a:buSzPct val="75000"/>
              <a:buFont typeface="Wingdings" pitchFamily="2" charset="2"/>
              <a:buChar char="v"/>
              <a:defRPr/>
            </a:pPr>
            <a:r>
              <a:rPr lang="en-IN" sz="2200" dirty="0">
                <a:latin typeface="Andalus" pitchFamily="18" charset="-78"/>
                <a:ea typeface="Verdana" pitchFamily="34" charset="0"/>
                <a:cs typeface="Andalus" pitchFamily="18" charset="-78"/>
              </a:rPr>
              <a:t>(5) Parliament may, by law, formulate the principles for determining the place of supply, and when a supply of goods, or of services, or both takes place in the course of inter-State trade or commerce.’’.</a:t>
            </a:r>
          </a:p>
        </p:txBody>
      </p:sp>
      <p:sp>
        <p:nvSpPr>
          <p:cNvPr id="3" name="Slide Number Placeholder 2"/>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4</a:t>
            </a:fld>
            <a:endParaRPr lang="en-US"/>
          </a:p>
        </p:txBody>
      </p:sp>
    </p:spTree>
    <p:extLst>
      <p:ext uri="{BB962C8B-B14F-4D97-AF65-F5344CB8AC3E}">
        <p14:creationId xmlns:p14="http://schemas.microsoft.com/office/powerpoint/2010/main" val="2271731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199" y="152400"/>
            <a:ext cx="7818523" cy="523220"/>
          </a:xfrm>
          <a:prstGeom prst="rect">
            <a:avLst/>
          </a:prstGeom>
          <a:noFill/>
        </p:spPr>
        <p:txBody>
          <a:bodyPr wrap="square" rtlCol="0">
            <a:spAutoFit/>
          </a:bodyPr>
          <a:lstStyle/>
          <a:p>
            <a:r>
              <a:rPr lang="en-US" sz="2800" b="1" dirty="0">
                <a:solidFill>
                  <a:srgbClr val="002060"/>
                </a:solidFill>
                <a:latin typeface="Andalus" pitchFamily="18" charset="-78"/>
                <a:ea typeface="Verdana" pitchFamily="34" charset="0"/>
                <a:cs typeface="Andalus" pitchFamily="18" charset="-78"/>
              </a:rPr>
              <a:t>Understanding CGST, SGST, UTGST &amp; IGST </a:t>
            </a:r>
          </a:p>
        </p:txBody>
      </p:sp>
      <p:pic>
        <p:nvPicPr>
          <p:cNvPr id="2" name="Picture 1"/>
          <p:cNvPicPr>
            <a:picLocks noChangeAspect="1"/>
          </p:cNvPicPr>
          <p:nvPr/>
        </p:nvPicPr>
        <p:blipFill>
          <a:blip r:embed="rId3" cstate="print"/>
          <a:stretch>
            <a:fillRect/>
          </a:stretch>
        </p:blipFill>
        <p:spPr>
          <a:xfrm>
            <a:off x="280354" y="1331017"/>
            <a:ext cx="2588596" cy="1449614"/>
          </a:xfrm>
          <a:prstGeom prst="rect">
            <a:avLst/>
          </a:prstGeom>
        </p:spPr>
      </p:pic>
      <p:sp>
        <p:nvSpPr>
          <p:cNvPr id="5" name="TextBox 4"/>
          <p:cNvSpPr txBox="1"/>
          <p:nvPr/>
        </p:nvSpPr>
        <p:spPr>
          <a:xfrm>
            <a:off x="678590" y="2931217"/>
            <a:ext cx="2061028" cy="400110"/>
          </a:xfrm>
          <a:prstGeom prst="rect">
            <a:avLst/>
          </a:prstGeom>
          <a:noFill/>
        </p:spPr>
        <p:txBody>
          <a:bodyPr wrap="square" rtlCol="0">
            <a:spAutoFit/>
          </a:bodyPr>
          <a:lstStyle/>
          <a:p>
            <a:r>
              <a:rPr lang="en-US" sz="2000" b="1" dirty="0"/>
              <a:t>Foreign Territory</a:t>
            </a:r>
          </a:p>
        </p:txBody>
      </p:sp>
      <p:pic>
        <p:nvPicPr>
          <p:cNvPr id="19" name="Picture 18"/>
          <p:cNvPicPr>
            <a:picLocks noChangeAspect="1"/>
          </p:cNvPicPr>
          <p:nvPr/>
        </p:nvPicPr>
        <p:blipFill>
          <a:blip r:embed="rId4" cstate="print"/>
          <a:stretch>
            <a:fillRect/>
          </a:stretch>
        </p:blipFill>
        <p:spPr>
          <a:xfrm>
            <a:off x="5174162" y="1507342"/>
            <a:ext cx="1096963" cy="1096963"/>
          </a:xfrm>
          <a:prstGeom prst="rect">
            <a:avLst/>
          </a:prstGeom>
        </p:spPr>
      </p:pic>
      <p:pic>
        <p:nvPicPr>
          <p:cNvPr id="20" name="Picture 19"/>
          <p:cNvPicPr>
            <a:picLocks noChangeAspect="1"/>
          </p:cNvPicPr>
          <p:nvPr/>
        </p:nvPicPr>
        <p:blipFill>
          <a:blip r:embed="rId5" cstate="print"/>
          <a:stretch>
            <a:fillRect/>
          </a:stretch>
        </p:blipFill>
        <p:spPr>
          <a:xfrm>
            <a:off x="2883464" y="4609205"/>
            <a:ext cx="1316736" cy="1097280"/>
          </a:xfrm>
          <a:prstGeom prst="rect">
            <a:avLst/>
          </a:prstGeom>
        </p:spPr>
      </p:pic>
      <p:pic>
        <p:nvPicPr>
          <p:cNvPr id="22" name="Picture 21"/>
          <p:cNvPicPr>
            <a:picLocks noChangeAspect="1"/>
          </p:cNvPicPr>
          <p:nvPr/>
        </p:nvPicPr>
        <p:blipFill>
          <a:blip r:embed="rId6" cstate="print"/>
          <a:stretch>
            <a:fillRect/>
          </a:stretch>
        </p:blipFill>
        <p:spPr>
          <a:xfrm>
            <a:off x="6875284" y="4425480"/>
            <a:ext cx="548640" cy="878566"/>
          </a:xfrm>
          <a:prstGeom prst="rect">
            <a:avLst/>
          </a:prstGeom>
        </p:spPr>
      </p:pic>
      <p:sp>
        <p:nvSpPr>
          <p:cNvPr id="23" name="TextBox 22"/>
          <p:cNvSpPr txBox="1"/>
          <p:nvPr/>
        </p:nvSpPr>
        <p:spPr>
          <a:xfrm>
            <a:off x="4692129" y="2596356"/>
            <a:ext cx="2061028" cy="400110"/>
          </a:xfrm>
          <a:prstGeom prst="rect">
            <a:avLst/>
          </a:prstGeom>
          <a:noFill/>
        </p:spPr>
        <p:txBody>
          <a:bodyPr wrap="square" rtlCol="0">
            <a:spAutoFit/>
          </a:bodyPr>
          <a:lstStyle/>
          <a:p>
            <a:pPr algn="ctr"/>
            <a:r>
              <a:rPr lang="en-US" sz="2000" b="1" dirty="0"/>
              <a:t>State 1</a:t>
            </a:r>
          </a:p>
        </p:txBody>
      </p:sp>
      <p:sp>
        <p:nvSpPr>
          <p:cNvPr id="24" name="TextBox 23"/>
          <p:cNvSpPr txBox="1"/>
          <p:nvPr/>
        </p:nvSpPr>
        <p:spPr>
          <a:xfrm>
            <a:off x="2334366" y="5720999"/>
            <a:ext cx="2061028" cy="707886"/>
          </a:xfrm>
          <a:prstGeom prst="rect">
            <a:avLst/>
          </a:prstGeom>
          <a:noFill/>
        </p:spPr>
        <p:txBody>
          <a:bodyPr wrap="square" rtlCol="0">
            <a:spAutoFit/>
          </a:bodyPr>
          <a:lstStyle/>
          <a:p>
            <a:pPr algn="ctr"/>
            <a:r>
              <a:rPr lang="en-US" sz="2000" b="1" dirty="0"/>
              <a:t>Union territory w/o legislature </a:t>
            </a:r>
          </a:p>
        </p:txBody>
      </p:sp>
      <p:sp>
        <p:nvSpPr>
          <p:cNvPr id="25" name="TextBox 24"/>
          <p:cNvSpPr txBox="1"/>
          <p:nvPr/>
        </p:nvSpPr>
        <p:spPr>
          <a:xfrm>
            <a:off x="6125985" y="5362102"/>
            <a:ext cx="2061028" cy="400110"/>
          </a:xfrm>
          <a:prstGeom prst="rect">
            <a:avLst/>
          </a:prstGeom>
          <a:noFill/>
        </p:spPr>
        <p:txBody>
          <a:bodyPr wrap="square" rtlCol="0">
            <a:spAutoFit/>
          </a:bodyPr>
          <a:lstStyle/>
          <a:p>
            <a:pPr algn="ctr"/>
            <a:r>
              <a:rPr lang="en-US" sz="2000" b="1" dirty="0"/>
              <a:t>State 2</a:t>
            </a:r>
          </a:p>
        </p:txBody>
      </p:sp>
      <p:cxnSp>
        <p:nvCxnSpPr>
          <p:cNvPr id="27" name="Straight Arrow Connector 26"/>
          <p:cNvCxnSpPr/>
          <p:nvPr/>
        </p:nvCxnSpPr>
        <p:spPr>
          <a:xfrm flipV="1">
            <a:off x="2757283" y="2200060"/>
            <a:ext cx="2298274" cy="159657"/>
          </a:xfrm>
          <a:prstGeom prst="straightConnector1">
            <a:avLst/>
          </a:prstGeom>
          <a:ln w="25400">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29" name="Straight Arrow Connector 28"/>
          <p:cNvCxnSpPr/>
          <p:nvPr/>
        </p:nvCxnSpPr>
        <p:spPr>
          <a:xfrm>
            <a:off x="2206524" y="3474723"/>
            <a:ext cx="731520" cy="1097280"/>
          </a:xfrm>
          <a:prstGeom prst="straightConnector1">
            <a:avLst/>
          </a:prstGeom>
          <a:ln w="25400">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32" name="Straight Arrow Connector 31"/>
          <p:cNvCxnSpPr/>
          <p:nvPr/>
        </p:nvCxnSpPr>
        <p:spPr>
          <a:xfrm>
            <a:off x="6227013" y="2984820"/>
            <a:ext cx="749299" cy="1194464"/>
          </a:xfrm>
          <a:prstGeom prst="straightConnector1">
            <a:avLst/>
          </a:prstGeom>
          <a:ln w="25400">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35" name="Straight Arrow Connector 34"/>
          <p:cNvCxnSpPr/>
          <p:nvPr/>
        </p:nvCxnSpPr>
        <p:spPr>
          <a:xfrm flipH="1">
            <a:off x="3773476" y="4914827"/>
            <a:ext cx="2842702" cy="275176"/>
          </a:xfrm>
          <a:prstGeom prst="straightConnector1">
            <a:avLst/>
          </a:prstGeom>
          <a:ln w="25400">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38" name="TextBox 37"/>
          <p:cNvSpPr txBox="1"/>
          <p:nvPr/>
        </p:nvSpPr>
        <p:spPr>
          <a:xfrm rot="21386184">
            <a:off x="3476929" y="1786724"/>
            <a:ext cx="1171423" cy="457200"/>
          </a:xfrm>
          <a:prstGeom prst="rect">
            <a:avLst/>
          </a:prstGeom>
          <a:noFill/>
        </p:spPr>
        <p:txBody>
          <a:bodyPr wrap="square" rtlCol="0">
            <a:spAutoFit/>
          </a:bodyPr>
          <a:lstStyle/>
          <a:p>
            <a:r>
              <a:rPr lang="en-US" sz="2400" b="1" dirty="0">
                <a:solidFill>
                  <a:srgbClr val="002060"/>
                </a:solidFill>
              </a:rPr>
              <a:t>IGST</a:t>
            </a:r>
          </a:p>
        </p:txBody>
      </p:sp>
      <p:sp>
        <p:nvSpPr>
          <p:cNvPr id="39" name="TextBox 38"/>
          <p:cNvSpPr txBox="1"/>
          <p:nvPr/>
        </p:nvSpPr>
        <p:spPr>
          <a:xfrm rot="20370143">
            <a:off x="5758794" y="896088"/>
            <a:ext cx="1988726" cy="1200329"/>
          </a:xfrm>
          <a:prstGeom prst="rect">
            <a:avLst/>
          </a:prstGeom>
          <a:noFill/>
        </p:spPr>
        <p:txBody>
          <a:bodyPr wrap="square" rtlCol="0">
            <a:spAutoFit/>
          </a:bodyPr>
          <a:lstStyle/>
          <a:p>
            <a:pPr algn="ctr"/>
            <a:r>
              <a:rPr lang="en-US" sz="2400" b="1" dirty="0">
                <a:solidFill>
                  <a:srgbClr val="FF0000"/>
                </a:solidFill>
              </a:rPr>
              <a:t>CGST </a:t>
            </a:r>
          </a:p>
          <a:p>
            <a:pPr algn="ctr"/>
            <a:r>
              <a:rPr lang="en-US" sz="2400" b="1" dirty="0">
                <a:solidFill>
                  <a:srgbClr val="FF0000"/>
                </a:solidFill>
              </a:rPr>
              <a:t>+ </a:t>
            </a:r>
          </a:p>
          <a:p>
            <a:pPr algn="ctr"/>
            <a:r>
              <a:rPr lang="en-US" sz="2400" b="1" dirty="0">
                <a:solidFill>
                  <a:srgbClr val="FF0000"/>
                </a:solidFill>
              </a:rPr>
              <a:t>SGST</a:t>
            </a:r>
          </a:p>
        </p:txBody>
      </p:sp>
      <p:sp>
        <p:nvSpPr>
          <p:cNvPr id="40" name="TextBox 39"/>
          <p:cNvSpPr txBox="1"/>
          <p:nvPr/>
        </p:nvSpPr>
        <p:spPr>
          <a:xfrm rot="3438572">
            <a:off x="6176057" y="3181851"/>
            <a:ext cx="1171423" cy="457200"/>
          </a:xfrm>
          <a:prstGeom prst="rect">
            <a:avLst/>
          </a:prstGeom>
          <a:noFill/>
        </p:spPr>
        <p:txBody>
          <a:bodyPr wrap="square" rtlCol="0">
            <a:spAutoFit/>
          </a:bodyPr>
          <a:lstStyle/>
          <a:p>
            <a:pPr algn="ctr"/>
            <a:r>
              <a:rPr lang="en-US" sz="2400" b="1" dirty="0">
                <a:solidFill>
                  <a:srgbClr val="002060"/>
                </a:solidFill>
              </a:rPr>
              <a:t>IGST</a:t>
            </a:r>
          </a:p>
        </p:txBody>
      </p:sp>
      <p:sp>
        <p:nvSpPr>
          <p:cNvPr id="41" name="TextBox 40"/>
          <p:cNvSpPr txBox="1"/>
          <p:nvPr/>
        </p:nvSpPr>
        <p:spPr>
          <a:xfrm rot="21202140">
            <a:off x="4968114" y="4526692"/>
            <a:ext cx="1171423" cy="457200"/>
          </a:xfrm>
          <a:prstGeom prst="rect">
            <a:avLst/>
          </a:prstGeom>
          <a:noFill/>
        </p:spPr>
        <p:txBody>
          <a:bodyPr wrap="square" rtlCol="0">
            <a:spAutoFit/>
          </a:bodyPr>
          <a:lstStyle/>
          <a:p>
            <a:r>
              <a:rPr lang="en-US" sz="2400" b="1" dirty="0">
                <a:solidFill>
                  <a:srgbClr val="002060"/>
                </a:solidFill>
              </a:rPr>
              <a:t>IGST</a:t>
            </a:r>
          </a:p>
        </p:txBody>
      </p:sp>
      <p:sp>
        <p:nvSpPr>
          <p:cNvPr id="42" name="TextBox 41"/>
          <p:cNvSpPr txBox="1"/>
          <p:nvPr/>
        </p:nvSpPr>
        <p:spPr>
          <a:xfrm rot="3375201">
            <a:off x="1748654" y="3921103"/>
            <a:ext cx="1171423" cy="457200"/>
          </a:xfrm>
          <a:prstGeom prst="rect">
            <a:avLst/>
          </a:prstGeom>
          <a:noFill/>
        </p:spPr>
        <p:txBody>
          <a:bodyPr wrap="square" rtlCol="0">
            <a:spAutoFit/>
          </a:bodyPr>
          <a:lstStyle/>
          <a:p>
            <a:pPr algn="ctr"/>
            <a:r>
              <a:rPr lang="en-US" sz="2400" b="1" dirty="0">
                <a:solidFill>
                  <a:srgbClr val="002060"/>
                </a:solidFill>
              </a:rPr>
              <a:t>IGST</a:t>
            </a:r>
          </a:p>
        </p:txBody>
      </p:sp>
      <p:sp>
        <p:nvSpPr>
          <p:cNvPr id="43" name="Circular Arrow 42"/>
          <p:cNvSpPr/>
          <p:nvPr/>
        </p:nvSpPr>
        <p:spPr>
          <a:xfrm rot="3987896">
            <a:off x="6619083" y="3932617"/>
            <a:ext cx="1406536" cy="1354941"/>
          </a:xfrm>
          <a:prstGeom prst="circular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Circular Arrow 43"/>
          <p:cNvSpPr/>
          <p:nvPr/>
        </p:nvSpPr>
        <p:spPr>
          <a:xfrm rot="3987896">
            <a:off x="5090799" y="1239630"/>
            <a:ext cx="1406536" cy="1354941"/>
          </a:xfrm>
          <a:prstGeom prst="circular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Circular Arrow 44"/>
          <p:cNvSpPr/>
          <p:nvPr/>
        </p:nvSpPr>
        <p:spPr>
          <a:xfrm rot="15435879">
            <a:off x="2339774" y="4474168"/>
            <a:ext cx="1266580" cy="1354941"/>
          </a:xfrm>
          <a:prstGeom prst="circular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TextBox 46"/>
          <p:cNvSpPr txBox="1"/>
          <p:nvPr/>
        </p:nvSpPr>
        <p:spPr>
          <a:xfrm rot="20594910">
            <a:off x="7274474" y="3618415"/>
            <a:ext cx="1988726" cy="1200329"/>
          </a:xfrm>
          <a:prstGeom prst="rect">
            <a:avLst/>
          </a:prstGeom>
          <a:noFill/>
        </p:spPr>
        <p:txBody>
          <a:bodyPr wrap="square" rtlCol="0">
            <a:spAutoFit/>
          </a:bodyPr>
          <a:lstStyle/>
          <a:p>
            <a:pPr algn="ctr"/>
            <a:r>
              <a:rPr lang="en-US" sz="2400" b="1" dirty="0">
                <a:solidFill>
                  <a:schemeClr val="accent6">
                    <a:lumMod val="50000"/>
                  </a:schemeClr>
                </a:solidFill>
              </a:rPr>
              <a:t>CGST </a:t>
            </a:r>
          </a:p>
          <a:p>
            <a:pPr algn="ctr"/>
            <a:r>
              <a:rPr lang="en-US" sz="2400" b="1" dirty="0">
                <a:solidFill>
                  <a:schemeClr val="accent6">
                    <a:lumMod val="50000"/>
                  </a:schemeClr>
                </a:solidFill>
              </a:rPr>
              <a:t>+ </a:t>
            </a:r>
          </a:p>
          <a:p>
            <a:pPr algn="ctr"/>
            <a:r>
              <a:rPr lang="en-US" sz="2400" b="1" dirty="0">
                <a:solidFill>
                  <a:schemeClr val="accent6">
                    <a:lumMod val="50000"/>
                  </a:schemeClr>
                </a:solidFill>
              </a:rPr>
              <a:t>SGST</a:t>
            </a:r>
          </a:p>
        </p:txBody>
      </p:sp>
      <p:sp>
        <p:nvSpPr>
          <p:cNvPr id="48" name="TextBox 47"/>
          <p:cNvSpPr txBox="1"/>
          <p:nvPr/>
        </p:nvSpPr>
        <p:spPr>
          <a:xfrm rot="21321888">
            <a:off x="950852" y="4715730"/>
            <a:ext cx="1988726" cy="1200329"/>
          </a:xfrm>
          <a:prstGeom prst="rect">
            <a:avLst/>
          </a:prstGeom>
          <a:noFill/>
        </p:spPr>
        <p:txBody>
          <a:bodyPr wrap="square" rtlCol="0">
            <a:spAutoFit/>
          </a:bodyPr>
          <a:lstStyle/>
          <a:p>
            <a:pPr algn="ctr"/>
            <a:r>
              <a:rPr lang="en-US" sz="2400" b="1" dirty="0">
                <a:solidFill>
                  <a:schemeClr val="accent1">
                    <a:lumMod val="50000"/>
                  </a:schemeClr>
                </a:solidFill>
              </a:rPr>
              <a:t>CGST </a:t>
            </a:r>
          </a:p>
          <a:p>
            <a:pPr algn="ctr"/>
            <a:r>
              <a:rPr lang="en-US" sz="2400" b="1" dirty="0">
                <a:solidFill>
                  <a:schemeClr val="accent1">
                    <a:lumMod val="50000"/>
                  </a:schemeClr>
                </a:solidFill>
              </a:rPr>
              <a:t>+ </a:t>
            </a:r>
          </a:p>
          <a:p>
            <a:pPr algn="ctr"/>
            <a:r>
              <a:rPr lang="en-US" sz="2400" b="1" dirty="0">
                <a:solidFill>
                  <a:schemeClr val="accent1">
                    <a:lumMod val="50000"/>
                  </a:schemeClr>
                </a:solidFill>
              </a:rPr>
              <a:t>UTGST</a:t>
            </a:r>
          </a:p>
        </p:txBody>
      </p:sp>
      <p:sp>
        <p:nvSpPr>
          <p:cNvPr id="3" name="TextBox 2"/>
          <p:cNvSpPr txBox="1"/>
          <p:nvPr/>
        </p:nvSpPr>
        <p:spPr>
          <a:xfrm>
            <a:off x="197330" y="6233403"/>
            <a:ext cx="8667268" cy="400110"/>
          </a:xfrm>
          <a:prstGeom prst="rect">
            <a:avLst/>
          </a:prstGeom>
          <a:noFill/>
        </p:spPr>
        <p:txBody>
          <a:bodyPr wrap="square" rtlCol="0">
            <a:spAutoFit/>
          </a:bodyPr>
          <a:lstStyle/>
          <a:p>
            <a:r>
              <a:rPr lang="en-US" sz="2000" b="1" dirty="0">
                <a:solidFill>
                  <a:schemeClr val="accent1">
                    <a:lumMod val="50000"/>
                  </a:schemeClr>
                </a:solidFill>
              </a:rPr>
              <a:t>IGST Credit can be used for payment of IGST, CGST, SGST / UTGST in that order</a:t>
            </a:r>
          </a:p>
        </p:txBody>
      </p:sp>
      <p:sp>
        <p:nvSpPr>
          <p:cNvPr id="6" name="Slide Number Placeholder 5"/>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5</a:t>
            </a:fld>
            <a:endParaRPr lang="en-US"/>
          </a:p>
        </p:txBody>
      </p:sp>
    </p:spTree>
    <p:extLst>
      <p:ext uri="{BB962C8B-B14F-4D97-AF65-F5344CB8AC3E}">
        <p14:creationId xmlns:p14="http://schemas.microsoft.com/office/powerpoint/2010/main" val="207689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ppt_x"/>
                                          </p:val>
                                        </p:tav>
                                        <p:tav tm="100000">
                                          <p:val>
                                            <p:strVal val="#ppt_x"/>
                                          </p:val>
                                        </p:tav>
                                      </p:tavLst>
                                    </p:anim>
                                    <p:anim calcmode="lin" valueType="num">
                                      <p:cBhvr additive="base">
                                        <p:cTn id="2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ppt_x"/>
                                          </p:val>
                                        </p:tav>
                                        <p:tav tm="100000">
                                          <p:val>
                                            <p:strVal val="#ppt_x"/>
                                          </p:val>
                                        </p:tav>
                                      </p:tavLst>
                                    </p:anim>
                                    <p:anim calcmode="lin" valueType="num">
                                      <p:cBhvr additive="base">
                                        <p:cTn id="30" dur="500" fill="hold"/>
                                        <p:tgtEl>
                                          <p:spTgt spid="2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additive="base">
                                        <p:cTn id="33" dur="500" fill="hold"/>
                                        <p:tgtEl>
                                          <p:spTgt spid="47"/>
                                        </p:tgtEl>
                                        <p:attrNameLst>
                                          <p:attrName>ppt_x</p:attrName>
                                        </p:attrNameLst>
                                      </p:cBhvr>
                                      <p:tavLst>
                                        <p:tav tm="0">
                                          <p:val>
                                            <p:strVal val="#ppt_x"/>
                                          </p:val>
                                        </p:tav>
                                        <p:tav tm="100000">
                                          <p:val>
                                            <p:strVal val="#ppt_x"/>
                                          </p:val>
                                        </p:tav>
                                      </p:tavLst>
                                    </p:anim>
                                    <p:anim calcmode="lin" valueType="num">
                                      <p:cBhvr additive="base">
                                        <p:cTn id="34" dur="500" fill="hold"/>
                                        <p:tgtEl>
                                          <p:spTgt spid="4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500" fill="hold"/>
                                        <p:tgtEl>
                                          <p:spTgt spid="43"/>
                                        </p:tgtEl>
                                        <p:attrNameLst>
                                          <p:attrName>ppt_x</p:attrName>
                                        </p:attrNameLst>
                                      </p:cBhvr>
                                      <p:tavLst>
                                        <p:tav tm="0">
                                          <p:val>
                                            <p:strVal val="#ppt_x"/>
                                          </p:val>
                                        </p:tav>
                                        <p:tav tm="100000">
                                          <p:val>
                                            <p:strVal val="#ppt_x"/>
                                          </p:val>
                                        </p:tav>
                                      </p:tavLst>
                                    </p:anim>
                                    <p:anim calcmode="lin" valueType="num">
                                      <p:cBhvr additive="base">
                                        <p:cTn id="3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additive="base">
                                        <p:cTn id="51" dur="500" fill="hold"/>
                                        <p:tgtEl>
                                          <p:spTgt spid="45"/>
                                        </p:tgtEl>
                                        <p:attrNameLst>
                                          <p:attrName>ppt_x</p:attrName>
                                        </p:attrNameLst>
                                      </p:cBhvr>
                                      <p:tavLst>
                                        <p:tav tm="0">
                                          <p:val>
                                            <p:strVal val="#ppt_x"/>
                                          </p:val>
                                        </p:tav>
                                        <p:tav tm="100000">
                                          <p:val>
                                            <p:strVal val="#ppt_x"/>
                                          </p:val>
                                        </p:tav>
                                      </p:tavLst>
                                    </p:anim>
                                    <p:anim calcmode="lin" valueType="num">
                                      <p:cBhvr additive="base">
                                        <p:cTn id="52" dur="500" fill="hold"/>
                                        <p:tgtEl>
                                          <p:spTgt spid="4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 calcmode="lin" valueType="num">
                                      <p:cBhvr additive="base">
                                        <p:cTn id="55" dur="500" fill="hold"/>
                                        <p:tgtEl>
                                          <p:spTgt spid="48"/>
                                        </p:tgtEl>
                                        <p:attrNameLst>
                                          <p:attrName>ppt_x</p:attrName>
                                        </p:attrNameLst>
                                      </p:cBhvr>
                                      <p:tavLst>
                                        <p:tav tm="0">
                                          <p:val>
                                            <p:strVal val="#ppt_x"/>
                                          </p:val>
                                        </p:tav>
                                        <p:tav tm="100000">
                                          <p:val>
                                            <p:strVal val="#ppt_x"/>
                                          </p:val>
                                        </p:tav>
                                      </p:tavLst>
                                    </p:anim>
                                    <p:anim calcmode="lin" valueType="num">
                                      <p:cBhvr additive="base">
                                        <p:cTn id="5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ppt_x"/>
                                          </p:val>
                                        </p:tav>
                                        <p:tav tm="100000">
                                          <p:val>
                                            <p:strVal val="#ppt_x"/>
                                          </p:val>
                                        </p:tav>
                                      </p:tavLst>
                                    </p:anim>
                                    <p:anim calcmode="lin" valueType="num">
                                      <p:cBhvr additive="base">
                                        <p:cTn id="62" dur="500" fill="hold"/>
                                        <p:tgtEl>
                                          <p:spTgt spid="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ppt_x"/>
                                          </p:val>
                                        </p:tav>
                                        <p:tav tm="100000">
                                          <p:val>
                                            <p:strVal val="#ppt_x"/>
                                          </p:val>
                                        </p:tav>
                                      </p:tavLst>
                                    </p:anim>
                                    <p:anim calcmode="lin" valueType="num">
                                      <p:cBhvr additive="base">
                                        <p:cTn id="66" dur="500" fill="hold"/>
                                        <p:tgtEl>
                                          <p:spTgt spid="5"/>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8"/>
                                        </p:tgtEl>
                                        <p:attrNameLst>
                                          <p:attrName>style.visibility</p:attrName>
                                        </p:attrNameLst>
                                      </p:cBhvr>
                                      <p:to>
                                        <p:strVal val="visible"/>
                                      </p:to>
                                    </p:set>
                                    <p:anim calcmode="lin" valueType="num">
                                      <p:cBhvr additive="base">
                                        <p:cTn id="69" dur="500" fill="hold"/>
                                        <p:tgtEl>
                                          <p:spTgt spid="38"/>
                                        </p:tgtEl>
                                        <p:attrNameLst>
                                          <p:attrName>ppt_x</p:attrName>
                                        </p:attrNameLst>
                                      </p:cBhvr>
                                      <p:tavLst>
                                        <p:tav tm="0">
                                          <p:val>
                                            <p:strVal val="#ppt_x"/>
                                          </p:val>
                                        </p:tav>
                                        <p:tav tm="100000">
                                          <p:val>
                                            <p:strVal val="#ppt_x"/>
                                          </p:val>
                                        </p:tav>
                                      </p:tavLst>
                                    </p:anim>
                                    <p:anim calcmode="lin" valueType="num">
                                      <p:cBhvr additive="base">
                                        <p:cTn id="70" dur="500" fill="hold"/>
                                        <p:tgtEl>
                                          <p:spTgt spid="38"/>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additive="base">
                                        <p:cTn id="73" dur="500" fill="hold"/>
                                        <p:tgtEl>
                                          <p:spTgt spid="27"/>
                                        </p:tgtEl>
                                        <p:attrNameLst>
                                          <p:attrName>ppt_x</p:attrName>
                                        </p:attrNameLst>
                                      </p:cBhvr>
                                      <p:tavLst>
                                        <p:tav tm="0">
                                          <p:val>
                                            <p:strVal val="#ppt_x"/>
                                          </p:val>
                                        </p:tav>
                                        <p:tav tm="100000">
                                          <p:val>
                                            <p:strVal val="#ppt_x"/>
                                          </p:val>
                                        </p:tav>
                                      </p:tavLst>
                                    </p:anim>
                                    <p:anim calcmode="lin" valueType="num">
                                      <p:cBhvr additive="base">
                                        <p:cTn id="7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0"/>
                                        </p:tgtEl>
                                        <p:attrNameLst>
                                          <p:attrName>style.visibility</p:attrName>
                                        </p:attrNameLst>
                                      </p:cBhvr>
                                      <p:to>
                                        <p:strVal val="visible"/>
                                      </p:to>
                                    </p:set>
                                    <p:anim calcmode="lin" valueType="num">
                                      <p:cBhvr additive="base">
                                        <p:cTn id="79" dur="500" fill="hold"/>
                                        <p:tgtEl>
                                          <p:spTgt spid="40"/>
                                        </p:tgtEl>
                                        <p:attrNameLst>
                                          <p:attrName>ppt_x</p:attrName>
                                        </p:attrNameLst>
                                      </p:cBhvr>
                                      <p:tavLst>
                                        <p:tav tm="0">
                                          <p:val>
                                            <p:strVal val="#ppt_x"/>
                                          </p:val>
                                        </p:tav>
                                        <p:tav tm="100000">
                                          <p:val>
                                            <p:strVal val="#ppt_x"/>
                                          </p:val>
                                        </p:tav>
                                      </p:tavLst>
                                    </p:anim>
                                    <p:anim calcmode="lin" valueType="num">
                                      <p:cBhvr additive="base">
                                        <p:cTn id="80" dur="500" fill="hold"/>
                                        <p:tgtEl>
                                          <p:spTgt spid="40"/>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32"/>
                                        </p:tgtEl>
                                        <p:attrNameLst>
                                          <p:attrName>style.visibility</p:attrName>
                                        </p:attrNameLst>
                                      </p:cBhvr>
                                      <p:to>
                                        <p:strVal val="visible"/>
                                      </p:to>
                                    </p:set>
                                    <p:anim calcmode="lin" valueType="num">
                                      <p:cBhvr additive="base">
                                        <p:cTn id="83" dur="500" fill="hold"/>
                                        <p:tgtEl>
                                          <p:spTgt spid="32"/>
                                        </p:tgtEl>
                                        <p:attrNameLst>
                                          <p:attrName>ppt_x</p:attrName>
                                        </p:attrNameLst>
                                      </p:cBhvr>
                                      <p:tavLst>
                                        <p:tav tm="0">
                                          <p:val>
                                            <p:strVal val="#ppt_x"/>
                                          </p:val>
                                        </p:tav>
                                        <p:tav tm="100000">
                                          <p:val>
                                            <p:strVal val="#ppt_x"/>
                                          </p:val>
                                        </p:tav>
                                      </p:tavLst>
                                    </p:anim>
                                    <p:anim calcmode="lin" valueType="num">
                                      <p:cBhvr additive="base">
                                        <p:cTn id="8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 calcmode="lin" valueType="num">
                                      <p:cBhvr additive="base">
                                        <p:cTn id="89" dur="500" fill="hold"/>
                                        <p:tgtEl>
                                          <p:spTgt spid="41"/>
                                        </p:tgtEl>
                                        <p:attrNameLst>
                                          <p:attrName>ppt_x</p:attrName>
                                        </p:attrNameLst>
                                      </p:cBhvr>
                                      <p:tavLst>
                                        <p:tav tm="0">
                                          <p:val>
                                            <p:strVal val="#ppt_x"/>
                                          </p:val>
                                        </p:tav>
                                        <p:tav tm="100000">
                                          <p:val>
                                            <p:strVal val="#ppt_x"/>
                                          </p:val>
                                        </p:tav>
                                      </p:tavLst>
                                    </p:anim>
                                    <p:anim calcmode="lin" valueType="num">
                                      <p:cBhvr additive="base">
                                        <p:cTn id="90" dur="500" fill="hold"/>
                                        <p:tgtEl>
                                          <p:spTgt spid="41"/>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35"/>
                                        </p:tgtEl>
                                        <p:attrNameLst>
                                          <p:attrName>style.visibility</p:attrName>
                                        </p:attrNameLst>
                                      </p:cBhvr>
                                      <p:to>
                                        <p:strVal val="visible"/>
                                      </p:to>
                                    </p:set>
                                    <p:anim calcmode="lin" valueType="num">
                                      <p:cBhvr additive="base">
                                        <p:cTn id="93" dur="500" fill="hold"/>
                                        <p:tgtEl>
                                          <p:spTgt spid="35"/>
                                        </p:tgtEl>
                                        <p:attrNameLst>
                                          <p:attrName>ppt_x</p:attrName>
                                        </p:attrNameLst>
                                      </p:cBhvr>
                                      <p:tavLst>
                                        <p:tav tm="0">
                                          <p:val>
                                            <p:strVal val="#ppt_x"/>
                                          </p:val>
                                        </p:tav>
                                        <p:tav tm="100000">
                                          <p:val>
                                            <p:strVal val="#ppt_x"/>
                                          </p:val>
                                        </p:tav>
                                      </p:tavLst>
                                    </p:anim>
                                    <p:anim calcmode="lin" valueType="num">
                                      <p:cBhvr additive="base">
                                        <p:cTn id="9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500" fill="hold"/>
                                        <p:tgtEl>
                                          <p:spTgt spid="42"/>
                                        </p:tgtEl>
                                        <p:attrNameLst>
                                          <p:attrName>ppt_x</p:attrName>
                                        </p:attrNameLst>
                                      </p:cBhvr>
                                      <p:tavLst>
                                        <p:tav tm="0">
                                          <p:val>
                                            <p:strVal val="#ppt_x"/>
                                          </p:val>
                                        </p:tav>
                                        <p:tav tm="100000">
                                          <p:val>
                                            <p:strVal val="#ppt_x"/>
                                          </p:val>
                                        </p:tav>
                                      </p:tavLst>
                                    </p:anim>
                                    <p:anim calcmode="lin" valueType="num">
                                      <p:cBhvr additive="base">
                                        <p:cTn id="100" dur="500" fill="hold"/>
                                        <p:tgtEl>
                                          <p:spTgt spid="42"/>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additive="base">
                                        <p:cTn id="103" dur="500" fill="hold"/>
                                        <p:tgtEl>
                                          <p:spTgt spid="29"/>
                                        </p:tgtEl>
                                        <p:attrNameLst>
                                          <p:attrName>ppt_x</p:attrName>
                                        </p:attrNameLst>
                                      </p:cBhvr>
                                      <p:tavLst>
                                        <p:tav tm="0">
                                          <p:val>
                                            <p:strVal val="#ppt_x"/>
                                          </p:val>
                                        </p:tav>
                                        <p:tav tm="100000">
                                          <p:val>
                                            <p:strVal val="#ppt_x"/>
                                          </p:val>
                                        </p:tav>
                                      </p:tavLst>
                                    </p:anim>
                                    <p:anim calcmode="lin" valueType="num">
                                      <p:cBhvr additive="base">
                                        <p:cTn id="104" dur="500" fill="hold"/>
                                        <p:tgtEl>
                                          <p:spTgt spid="29"/>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3"/>
                                        </p:tgtEl>
                                        <p:attrNameLst>
                                          <p:attrName>style.visibility</p:attrName>
                                        </p:attrNameLst>
                                      </p:cBhvr>
                                      <p:to>
                                        <p:strVal val="visible"/>
                                      </p:to>
                                    </p:set>
                                    <p:anim calcmode="lin" valueType="num">
                                      <p:cBhvr additive="base">
                                        <p:cTn id="107" dur="500" fill="hold"/>
                                        <p:tgtEl>
                                          <p:spTgt spid="3"/>
                                        </p:tgtEl>
                                        <p:attrNameLst>
                                          <p:attrName>ppt_x</p:attrName>
                                        </p:attrNameLst>
                                      </p:cBhvr>
                                      <p:tavLst>
                                        <p:tav tm="0">
                                          <p:val>
                                            <p:strVal val="#ppt_x"/>
                                          </p:val>
                                        </p:tav>
                                        <p:tav tm="100000">
                                          <p:val>
                                            <p:strVal val="#ppt_x"/>
                                          </p:val>
                                        </p:tav>
                                      </p:tavLst>
                                    </p:anim>
                                    <p:anim calcmode="lin" valueType="num">
                                      <p:cBhvr additive="base">
                                        <p:cTn id="10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P spid="24" grpId="0"/>
      <p:bldP spid="25" grpId="0"/>
      <p:bldP spid="38" grpId="0"/>
      <p:bldP spid="39" grpId="0"/>
      <p:bldP spid="40" grpId="0"/>
      <p:bldP spid="41" grpId="0"/>
      <p:bldP spid="42" grpId="0"/>
      <p:bldP spid="43" grpId="0" animBg="1"/>
      <p:bldP spid="44" grpId="0" animBg="1"/>
      <p:bldP spid="45" grpId="0" animBg="1"/>
      <p:bldP spid="47" grpId="0"/>
      <p:bldP spid="48"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p:cNvCxnSpPr/>
          <p:nvPr/>
        </p:nvCxnSpPr>
        <p:spPr>
          <a:xfrm>
            <a:off x="0" y="762000"/>
            <a:ext cx="8534400" cy="0"/>
          </a:xfrm>
          <a:prstGeom prst="straightConnector1">
            <a:avLst/>
          </a:prstGeom>
          <a:ln>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2400" y="152404"/>
            <a:ext cx="8610600" cy="553998"/>
          </a:xfrm>
          <a:prstGeom prst="rect">
            <a:avLst/>
          </a:prstGeom>
          <a:noFill/>
        </p:spPr>
        <p:txBody>
          <a:bodyPr wrap="square" rtlCol="0">
            <a:spAutoFit/>
          </a:bodyPr>
          <a:lstStyle/>
          <a:p>
            <a:r>
              <a:rPr lang="en-US" sz="3000" b="1" dirty="0">
                <a:solidFill>
                  <a:srgbClr val="002060"/>
                </a:solidFill>
                <a:cs typeface="Andalus"/>
              </a:rPr>
              <a:t>IGST  &amp; CST</a:t>
            </a:r>
            <a:r>
              <a:rPr lang="en-US" sz="2400" b="1" dirty="0"/>
              <a:t> </a:t>
            </a:r>
          </a:p>
        </p:txBody>
      </p:sp>
      <p:sp>
        <p:nvSpPr>
          <p:cNvPr id="2" name="Rectangle 1"/>
          <p:cNvSpPr/>
          <p:nvPr/>
        </p:nvSpPr>
        <p:spPr>
          <a:xfrm>
            <a:off x="533400" y="836712"/>
            <a:ext cx="8153400" cy="5447645"/>
          </a:xfrm>
          <a:prstGeom prst="rect">
            <a:avLst/>
          </a:prstGeom>
        </p:spPr>
        <p:txBody>
          <a:bodyPr wrap="square">
            <a:spAutoFit/>
          </a:bodyPr>
          <a:lstStyle/>
          <a:p>
            <a:pPr marL="268288" indent="-268288" algn="just">
              <a:spcBef>
                <a:spcPts val="600"/>
              </a:spcBef>
              <a:spcAft>
                <a:spcPts val="600"/>
              </a:spcAft>
              <a:buFont typeface="Wingdings" pitchFamily="2" charset="2"/>
              <a:buChar char="Ø"/>
            </a:pPr>
            <a:r>
              <a:rPr lang="en-US" sz="2400" dirty="0">
                <a:latin typeface="Andalus" pitchFamily="18" charset="-78"/>
                <a:cs typeface="Andalus" pitchFamily="18" charset="-78"/>
              </a:rPr>
              <a:t>CST is origin based levy which is collected and retained by the originating State </a:t>
            </a:r>
            <a:r>
              <a:rPr lang="mr-IN" sz="2400" dirty="0">
                <a:latin typeface="Andalus" pitchFamily="18" charset="-78"/>
                <a:cs typeface="Andalus" pitchFamily="18" charset="-78"/>
              </a:rPr>
              <a:t>–</a:t>
            </a:r>
            <a:r>
              <a:rPr lang="en-US" sz="2400" dirty="0">
                <a:latin typeface="Andalus" pitchFamily="18" charset="-78"/>
                <a:cs typeface="Andalus" pitchFamily="18" charset="-78"/>
              </a:rPr>
              <a:t> taxpayer not registered with Centre</a:t>
            </a:r>
          </a:p>
          <a:p>
            <a:pPr marL="268288" indent="-268288" algn="just">
              <a:spcBef>
                <a:spcPts val="600"/>
              </a:spcBef>
              <a:spcAft>
                <a:spcPts val="600"/>
              </a:spcAft>
              <a:buFont typeface="Wingdings" pitchFamily="2" charset="2"/>
              <a:buChar char="Ø"/>
            </a:pPr>
            <a:r>
              <a:rPr lang="en-US" sz="2400" dirty="0">
                <a:latin typeface="Andalus" pitchFamily="18" charset="-78"/>
                <a:cs typeface="Andalus" pitchFamily="18" charset="-78"/>
              </a:rPr>
              <a:t>IGST is destination based levy </a:t>
            </a:r>
          </a:p>
          <a:p>
            <a:pPr marL="800100" lvl="1" indent="-342900" algn="just">
              <a:spcBef>
                <a:spcPts val="600"/>
              </a:spcBef>
              <a:spcAft>
                <a:spcPts val="600"/>
              </a:spcAft>
              <a:buFont typeface="Courier New"/>
              <a:buChar char="o"/>
            </a:pPr>
            <a:r>
              <a:rPr lang="en-US" sz="2400" dirty="0">
                <a:latin typeface="Andalus" pitchFamily="18" charset="-78"/>
                <a:cs typeface="Andalus" pitchFamily="18" charset="-78"/>
              </a:rPr>
              <a:t>To be discharged by the taxpayer located in originating State but would accrue to the destination State</a:t>
            </a:r>
          </a:p>
          <a:p>
            <a:pPr marL="268288" indent="-268288" algn="just">
              <a:spcBef>
                <a:spcPts val="600"/>
              </a:spcBef>
              <a:spcAft>
                <a:spcPts val="600"/>
              </a:spcAft>
              <a:buFont typeface="Wingdings" pitchFamily="2" charset="2"/>
              <a:buChar char="Ø"/>
            </a:pPr>
            <a:r>
              <a:rPr lang="en-US" sz="2400" dirty="0">
                <a:solidFill>
                  <a:srgbClr val="000000"/>
                </a:solidFill>
                <a:latin typeface="Andalus" pitchFamily="18" charset="-78"/>
                <a:cs typeface="Andalus" pitchFamily="18" charset="-78"/>
              </a:rPr>
              <a:t>ITC of CST is not available in subsequent supply chain. It is a distortion to value add tax</a:t>
            </a:r>
            <a:endParaRPr lang="en-US" sz="2400" dirty="0">
              <a:latin typeface="Andalus" pitchFamily="18" charset="-78"/>
              <a:cs typeface="Andalus" pitchFamily="18" charset="-78"/>
            </a:endParaRPr>
          </a:p>
          <a:p>
            <a:pPr marL="268288" indent="-268288" algn="just">
              <a:spcBef>
                <a:spcPts val="600"/>
              </a:spcBef>
              <a:spcAft>
                <a:spcPts val="600"/>
              </a:spcAft>
              <a:buFont typeface="Wingdings" pitchFamily="2" charset="2"/>
              <a:buChar char="Ø"/>
            </a:pPr>
            <a:r>
              <a:rPr lang="en-US" sz="2400" dirty="0">
                <a:latin typeface="Andalus" pitchFamily="18" charset="-78"/>
                <a:cs typeface="Andalus" pitchFamily="18" charset="-78"/>
              </a:rPr>
              <a:t>Under IGST, purchaser in importing State would be allowed to take credit of the tax paid in originating State</a:t>
            </a:r>
          </a:p>
          <a:p>
            <a:pPr marL="268288" indent="-268288" algn="just">
              <a:spcBef>
                <a:spcPts val="600"/>
              </a:spcBef>
              <a:spcAft>
                <a:spcPts val="600"/>
              </a:spcAft>
              <a:buFont typeface="Wingdings" pitchFamily="2" charset="2"/>
              <a:buChar char="Ø"/>
            </a:pPr>
            <a:r>
              <a:rPr lang="en-US" sz="2400" dirty="0">
                <a:latin typeface="Andalus" pitchFamily="18" charset="-78"/>
                <a:cs typeface="Andalus" pitchFamily="18" charset="-78"/>
              </a:rPr>
              <a:t>Centre’s responsibility to transfer funds (on consumption principle) at the end of month</a:t>
            </a:r>
          </a:p>
          <a:p>
            <a:pPr marL="800100" lvl="1" indent="-342900" algn="just">
              <a:spcBef>
                <a:spcPts val="600"/>
              </a:spcBef>
              <a:spcAft>
                <a:spcPts val="600"/>
              </a:spcAft>
              <a:buFont typeface="Courier New"/>
              <a:buChar char="o"/>
            </a:pPr>
            <a:r>
              <a:rPr lang="en-US" sz="2400" dirty="0">
                <a:latin typeface="Andalus" pitchFamily="18" charset="-78"/>
                <a:cs typeface="Andalus" pitchFamily="18" charset="-78"/>
              </a:rPr>
              <a:t>Detections during audit, etc. after a time gap</a:t>
            </a:r>
          </a:p>
        </p:txBody>
      </p:sp>
    </p:spTree>
    <p:extLst>
      <p:ext uri="{BB962C8B-B14F-4D97-AF65-F5344CB8AC3E}">
        <p14:creationId xmlns:p14="http://schemas.microsoft.com/office/powerpoint/2010/main" val="1322827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984" y="162580"/>
            <a:ext cx="7600950" cy="1015663"/>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Main Features of IGST Act (</a:t>
            </a:r>
            <a:r>
              <a:rPr lang="en-US" sz="3000" b="1" dirty="0">
                <a:solidFill>
                  <a:srgbClr val="FF0000"/>
                </a:solidFill>
                <a:latin typeface="Andalus" pitchFamily="18" charset="-78"/>
                <a:ea typeface="Verdana" pitchFamily="34" charset="0"/>
                <a:cs typeface="Andalus" pitchFamily="18" charset="-78"/>
              </a:rPr>
              <a:t>1/2</a:t>
            </a:r>
            <a:r>
              <a:rPr lang="en-US" sz="3000" b="1" dirty="0">
                <a:solidFill>
                  <a:srgbClr val="002060"/>
                </a:solidFill>
                <a:latin typeface="Andalus" pitchFamily="18" charset="-78"/>
                <a:ea typeface="Verdana" pitchFamily="34" charset="0"/>
                <a:cs typeface="Andalus" pitchFamily="18" charset="-78"/>
              </a:rPr>
              <a:t>)</a:t>
            </a:r>
            <a:endParaRPr lang="en-US" sz="3000" b="1" dirty="0">
              <a:solidFill>
                <a:srgbClr val="FF0000"/>
              </a:solidFill>
              <a:latin typeface="Andalus" pitchFamily="18" charset="-78"/>
              <a:ea typeface="Verdana" pitchFamily="34" charset="0"/>
              <a:cs typeface="Andalus" pitchFamily="18" charset="-78"/>
            </a:endParaRPr>
          </a:p>
          <a:p>
            <a:r>
              <a:rPr lang="en-US" sz="3000" b="1" dirty="0">
                <a:solidFill>
                  <a:srgbClr val="002060"/>
                </a:solidFill>
                <a:latin typeface="Andalus" pitchFamily="18" charset="-78"/>
                <a:ea typeface="Verdana" pitchFamily="34" charset="0"/>
                <a:cs typeface="Andalus" pitchFamily="18" charset="-78"/>
              </a:rPr>
              <a:t> </a:t>
            </a:r>
            <a:endParaRPr lang="en-US" sz="3000" b="1" dirty="0">
              <a:solidFill>
                <a:srgbClr val="FF0000"/>
              </a:solidFill>
              <a:latin typeface="Andalus" pitchFamily="18" charset="-78"/>
              <a:ea typeface="Verdana" pitchFamily="34" charset="0"/>
              <a:cs typeface="Andalus" pitchFamily="18" charset="-78"/>
            </a:endParaRPr>
          </a:p>
        </p:txBody>
      </p:sp>
      <p:sp>
        <p:nvSpPr>
          <p:cNvPr id="3" name="Rectangle 2"/>
          <p:cNvSpPr/>
          <p:nvPr/>
        </p:nvSpPr>
        <p:spPr>
          <a:xfrm>
            <a:off x="-25616" y="957158"/>
            <a:ext cx="8864816" cy="10364374"/>
          </a:xfrm>
          <a:prstGeom prst="rect">
            <a:avLst/>
          </a:prstGeom>
        </p:spPr>
        <p:txBody>
          <a:bodyPr wrap="square">
            <a:spAutoFit/>
          </a:bodyPr>
          <a:lstStyle/>
          <a:p>
            <a:pPr marL="885825" lvl="1" indent="-342900" algn="just">
              <a:spcBef>
                <a:spcPts val="600"/>
              </a:spcBef>
              <a:spcAft>
                <a:spcPts val="600"/>
              </a:spcAft>
              <a:buSzPct val="75000"/>
              <a:buFont typeface="Wingdings" panose="05000000000000000000" pitchFamily="2" charset="2"/>
              <a:buChar char="§"/>
              <a:defRPr/>
            </a:pPr>
            <a:r>
              <a:rPr lang="en-US" sz="2400" dirty="0">
                <a:latin typeface="Andalus" pitchFamily="18" charset="-78"/>
                <a:cs typeface="Andalus" pitchFamily="18" charset="-78"/>
              </a:rPr>
              <a:t>Intra or Inter-State supply</a:t>
            </a:r>
          </a:p>
          <a:p>
            <a:pPr marL="1257300" lvl="1"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Intra-State supply of goods or services - where the location of the supplier and the place of supply are in the same State </a:t>
            </a:r>
          </a:p>
          <a:p>
            <a:pPr marL="1257300" lvl="1"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Inter-State supply of goods or services - where the location of the supplier and the place of supply are in different State</a:t>
            </a:r>
          </a:p>
          <a:p>
            <a:pPr marL="800100" lvl="1" indent="-361950" algn="just">
              <a:spcBef>
                <a:spcPts val="600"/>
              </a:spcBef>
              <a:spcAft>
                <a:spcPts val="600"/>
              </a:spcAft>
              <a:buSzPct val="75000"/>
              <a:buFont typeface="Wingdings" pitchFamily="2" charset="2"/>
              <a:buChar char="§"/>
              <a:defRPr/>
            </a:pPr>
            <a:r>
              <a:rPr lang="en-US" sz="2400" dirty="0">
                <a:latin typeface="Andalus" pitchFamily="18" charset="-78"/>
                <a:cs typeface="Andalus" pitchFamily="18" charset="-78"/>
              </a:rPr>
              <a:t>Rules provided for determining the place of supply</a:t>
            </a:r>
          </a:p>
          <a:p>
            <a:pPr marL="1257300" lvl="2"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Domestic supply of goods</a:t>
            </a:r>
          </a:p>
          <a:p>
            <a:pPr marL="1257300" lvl="2"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Import / Export of goods</a:t>
            </a:r>
          </a:p>
          <a:p>
            <a:pPr marL="1257300" lvl="2"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Domestic supply of services</a:t>
            </a:r>
          </a:p>
          <a:p>
            <a:pPr marL="1257300" lvl="2"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Import / Export of services</a:t>
            </a:r>
          </a:p>
          <a:p>
            <a:pPr marL="1257300" lvl="2" indent="-361950" algn="just">
              <a:spcBef>
                <a:spcPts val="600"/>
              </a:spcBef>
              <a:spcAft>
                <a:spcPts val="600"/>
              </a:spcAft>
              <a:buSzPct val="75000"/>
              <a:buFont typeface="Courier New"/>
              <a:buChar char="o"/>
              <a:defRPr/>
            </a:pPr>
            <a:r>
              <a:rPr lang="en-US" sz="2200" dirty="0">
                <a:latin typeface="Andalus" pitchFamily="18" charset="-78"/>
                <a:cs typeface="Andalus" pitchFamily="18" charset="-78"/>
              </a:rPr>
              <a:t>For territorial waters </a:t>
            </a:r>
          </a:p>
          <a:p>
            <a:pPr marL="1000125" lvl="1" algn="just">
              <a:spcBef>
                <a:spcPts val="600"/>
              </a:spcBef>
              <a:spcAft>
                <a:spcPts val="600"/>
              </a:spcAft>
              <a:buSzPct val="75000"/>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885825" indent="-342900" algn="just">
              <a:spcAft>
                <a:spcPts val="300"/>
              </a:spcAft>
              <a:buSzPct val="75000"/>
              <a:buFont typeface="Wingdings" panose="05000000000000000000" pitchFamily="2" charset="2"/>
              <a:buChar char="§"/>
            </a:pPr>
            <a:endParaRPr lang="en-US" sz="24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2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000" dirty="0">
              <a:latin typeface="Andalus" pitchFamily="18" charset="-78"/>
              <a:cs typeface="Andalus" pitchFamily="18" charset="-78"/>
            </a:endParaRPr>
          </a:p>
          <a:p>
            <a:pPr marL="0" lvl="1" indent="0" algn="just">
              <a:spcBef>
                <a:spcPts val="600"/>
              </a:spcBef>
              <a:buSzPct val="75000"/>
              <a:buNone/>
            </a:pPr>
            <a:endParaRPr lang="en-US" sz="2400" dirty="0">
              <a:latin typeface="Andalus" pitchFamily="18" charset="-78"/>
              <a:cs typeface="Andalus" pitchFamily="18" charset="-78"/>
            </a:endParaRPr>
          </a:p>
          <a:p>
            <a:pPr marL="885825" lvl="1" indent="-342900" algn="just">
              <a:spcBef>
                <a:spcPts val="600"/>
              </a:spcBef>
              <a:buSzPct val="75000"/>
              <a:buFont typeface="Wingdings" panose="05000000000000000000" pitchFamily="2" charset="2"/>
              <a:buChar char="§"/>
            </a:pPr>
            <a:endParaRPr lang="en-US" sz="2400" dirty="0">
              <a:ea typeface="Verdana" pitchFamily="34" charset="0"/>
              <a:cs typeface="Andalus" pitchFamily="18" charset="-78"/>
            </a:endParaRPr>
          </a:p>
        </p:txBody>
      </p:sp>
      <p:sp>
        <p:nvSpPr>
          <p:cNvPr id="2" name="Slide Number Placeholder 1"/>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7</a:t>
            </a:fld>
            <a:endParaRPr lang="en-US"/>
          </a:p>
        </p:txBody>
      </p:sp>
    </p:spTree>
    <p:extLst>
      <p:ext uri="{BB962C8B-B14F-4D97-AF65-F5344CB8AC3E}">
        <p14:creationId xmlns:p14="http://schemas.microsoft.com/office/powerpoint/2010/main" val="1994113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984" y="162580"/>
            <a:ext cx="7600950" cy="1015663"/>
          </a:xfrm>
          <a:prstGeom prst="rect">
            <a:avLst/>
          </a:prstGeom>
          <a:noFill/>
        </p:spPr>
        <p:txBody>
          <a:bodyPr wrap="square" rtlCol="0">
            <a:spAutoFit/>
          </a:bodyPr>
          <a:lstStyle/>
          <a:p>
            <a:r>
              <a:rPr lang="en-US" sz="3000" b="1" dirty="0">
                <a:solidFill>
                  <a:srgbClr val="002060"/>
                </a:solidFill>
                <a:latin typeface="Andalus" pitchFamily="18" charset="-78"/>
                <a:ea typeface="Verdana" pitchFamily="34" charset="0"/>
                <a:cs typeface="Andalus" pitchFamily="18" charset="-78"/>
              </a:rPr>
              <a:t>Main Features of IGST Act (</a:t>
            </a:r>
            <a:r>
              <a:rPr lang="en-US" sz="3000" b="1" dirty="0">
                <a:solidFill>
                  <a:srgbClr val="FF0000"/>
                </a:solidFill>
                <a:latin typeface="Andalus" pitchFamily="18" charset="-78"/>
                <a:ea typeface="Verdana" pitchFamily="34" charset="0"/>
                <a:cs typeface="Andalus" pitchFamily="18" charset="-78"/>
              </a:rPr>
              <a:t>2/2</a:t>
            </a:r>
            <a:r>
              <a:rPr lang="en-US" sz="3000" b="1" dirty="0">
                <a:solidFill>
                  <a:srgbClr val="002060"/>
                </a:solidFill>
                <a:latin typeface="Andalus" pitchFamily="18" charset="-78"/>
                <a:ea typeface="Verdana" pitchFamily="34" charset="0"/>
                <a:cs typeface="Andalus" pitchFamily="18" charset="-78"/>
              </a:rPr>
              <a:t>)</a:t>
            </a:r>
            <a:endParaRPr lang="en-US" sz="3000" b="1" dirty="0">
              <a:solidFill>
                <a:srgbClr val="FF0000"/>
              </a:solidFill>
              <a:latin typeface="Andalus" pitchFamily="18" charset="-78"/>
              <a:ea typeface="Verdana" pitchFamily="34" charset="0"/>
              <a:cs typeface="Andalus" pitchFamily="18" charset="-78"/>
            </a:endParaRPr>
          </a:p>
          <a:p>
            <a:endParaRPr lang="en-US" sz="3000" b="1" dirty="0">
              <a:solidFill>
                <a:srgbClr val="FF0000"/>
              </a:solidFill>
              <a:latin typeface="Andalus" pitchFamily="18" charset="-78"/>
              <a:ea typeface="Verdana" pitchFamily="34" charset="0"/>
              <a:cs typeface="Andalus" pitchFamily="18" charset="-78"/>
            </a:endParaRPr>
          </a:p>
        </p:txBody>
      </p:sp>
      <p:sp>
        <p:nvSpPr>
          <p:cNvPr id="3" name="Rectangle 2"/>
          <p:cNvSpPr/>
          <p:nvPr/>
        </p:nvSpPr>
        <p:spPr>
          <a:xfrm>
            <a:off x="-25616" y="957158"/>
            <a:ext cx="8864816" cy="8763938"/>
          </a:xfrm>
          <a:prstGeom prst="rect">
            <a:avLst/>
          </a:prstGeom>
        </p:spPr>
        <p:txBody>
          <a:bodyPr wrap="square">
            <a:spAutoFit/>
          </a:bodyPr>
          <a:lstStyle/>
          <a:p>
            <a:pPr marL="800100" indent="-361950" algn="just">
              <a:spcBef>
                <a:spcPts val="600"/>
              </a:spcBef>
              <a:spcAft>
                <a:spcPts val="600"/>
              </a:spcAft>
              <a:buSzPct val="75000"/>
              <a:buFont typeface="Wingdings" pitchFamily="2" charset="2"/>
              <a:buChar char="§"/>
              <a:defRPr/>
            </a:pPr>
            <a:r>
              <a:rPr lang="en-US" sz="2400" dirty="0">
                <a:latin typeface="Andalus" pitchFamily="18" charset="-78"/>
                <a:cs typeface="Andalus" pitchFamily="18" charset="-78"/>
              </a:rPr>
              <a:t>International Tourist Refund</a:t>
            </a:r>
          </a:p>
          <a:p>
            <a:pPr marL="800100" indent="-361950" algn="just">
              <a:spcBef>
                <a:spcPts val="600"/>
              </a:spcBef>
              <a:spcAft>
                <a:spcPts val="600"/>
              </a:spcAft>
              <a:buSzPct val="75000"/>
              <a:buFont typeface="Wingdings" pitchFamily="2" charset="2"/>
              <a:buChar char="§"/>
              <a:defRPr/>
            </a:pPr>
            <a:r>
              <a:rPr lang="en-US" sz="2400" dirty="0">
                <a:latin typeface="Andalus" pitchFamily="18" charset="-78"/>
                <a:cs typeface="Andalus" pitchFamily="18" charset="-78"/>
              </a:rPr>
              <a:t>Zero Rated supply </a:t>
            </a:r>
          </a:p>
          <a:p>
            <a:pPr marL="1257300" lvl="1" indent="-361950" algn="just">
              <a:spcBef>
                <a:spcPts val="600"/>
              </a:spcBef>
              <a:spcAft>
                <a:spcPts val="600"/>
              </a:spcAft>
              <a:buSzPct val="75000"/>
              <a:buFont typeface="Courier New"/>
              <a:buChar char="o"/>
              <a:defRPr/>
            </a:pPr>
            <a:r>
              <a:rPr lang="en-US" sz="2400" dirty="0">
                <a:latin typeface="Andalus" pitchFamily="18" charset="-78"/>
                <a:cs typeface="Andalus" pitchFamily="18" charset="-78"/>
              </a:rPr>
              <a:t>Exports</a:t>
            </a:r>
          </a:p>
          <a:p>
            <a:pPr marL="1257300" lvl="1" indent="-361950" algn="just">
              <a:spcBef>
                <a:spcPts val="600"/>
              </a:spcBef>
              <a:spcAft>
                <a:spcPts val="600"/>
              </a:spcAft>
              <a:buSzPct val="75000"/>
              <a:buFont typeface="Courier New"/>
              <a:buChar char="o"/>
              <a:defRPr/>
            </a:pPr>
            <a:r>
              <a:rPr lang="en-US" sz="2400" dirty="0">
                <a:latin typeface="Andalus" pitchFamily="18" charset="-78"/>
                <a:cs typeface="Andalus" pitchFamily="18" charset="-78"/>
              </a:rPr>
              <a:t>Supplies to SEZs</a:t>
            </a:r>
          </a:p>
          <a:p>
            <a:pPr marL="800100" indent="-361950" algn="just">
              <a:spcBef>
                <a:spcPts val="600"/>
              </a:spcBef>
              <a:spcAft>
                <a:spcPts val="600"/>
              </a:spcAft>
              <a:buSzPct val="75000"/>
              <a:buFont typeface="Wingdings" pitchFamily="2" charset="2"/>
              <a:buChar char="§"/>
              <a:defRPr/>
            </a:pPr>
            <a:r>
              <a:rPr lang="en-US" sz="2400" dirty="0">
                <a:latin typeface="Andalus" pitchFamily="18" charset="-78"/>
                <a:cs typeface="Andalus" pitchFamily="18" charset="-78"/>
              </a:rPr>
              <a:t>Apportionment of Tax and Settlement of Funds</a:t>
            </a:r>
          </a:p>
          <a:p>
            <a:pPr marL="800100" indent="-361950" algn="just">
              <a:spcBef>
                <a:spcPts val="600"/>
              </a:spcBef>
              <a:spcAft>
                <a:spcPts val="600"/>
              </a:spcAft>
              <a:buSzPct val="75000"/>
              <a:buFont typeface="Wingdings" pitchFamily="2" charset="2"/>
              <a:buChar char="§"/>
              <a:defRPr/>
            </a:pPr>
            <a:r>
              <a:rPr lang="en-US" sz="2400" dirty="0">
                <a:latin typeface="Andalus" pitchFamily="18" charset="-78"/>
                <a:cs typeface="Andalus" pitchFamily="18" charset="-78"/>
              </a:rPr>
              <a:t>Provision for refund of tax wrongfully paid for inter-State or intra-State supply</a:t>
            </a:r>
          </a:p>
          <a:p>
            <a:pPr marL="800100" indent="-361950" algn="just">
              <a:spcBef>
                <a:spcPts val="600"/>
              </a:spcBef>
              <a:spcAft>
                <a:spcPts val="600"/>
              </a:spcAft>
              <a:buSzPct val="75000"/>
              <a:buFont typeface="Wingdings" pitchFamily="2" charset="2"/>
              <a:buChar char="§"/>
              <a:defRPr/>
            </a:pPr>
            <a:r>
              <a:rPr lang="en-US" sz="2400" dirty="0">
                <a:latin typeface="Andalus" pitchFamily="18" charset="-78"/>
                <a:cs typeface="Andalus" pitchFamily="18" charset="-78"/>
              </a:rPr>
              <a:t>Adoption of all machinery provisions from CGST Act</a:t>
            </a:r>
          </a:p>
          <a:p>
            <a:pPr marL="1000125" lvl="1" algn="just">
              <a:spcBef>
                <a:spcPts val="600"/>
              </a:spcBef>
              <a:spcAft>
                <a:spcPts val="600"/>
              </a:spcAft>
              <a:buSzPct val="75000"/>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914400" indent="-371475" algn="just">
              <a:spcBef>
                <a:spcPts val="600"/>
              </a:spcBef>
              <a:spcAft>
                <a:spcPts val="600"/>
              </a:spcAft>
              <a:buSzPct val="75000"/>
              <a:buFont typeface="Wingdings" pitchFamily="2" charset="2"/>
              <a:buChar char="§"/>
            </a:pPr>
            <a:endParaRPr lang="en-US" sz="2400" dirty="0">
              <a:latin typeface="Andalus" pitchFamily="18" charset="-78"/>
              <a:cs typeface="Andalus" pitchFamily="18" charset="-78"/>
            </a:endParaRPr>
          </a:p>
          <a:p>
            <a:pPr marL="885825" indent="-342900" algn="just">
              <a:spcAft>
                <a:spcPts val="300"/>
              </a:spcAft>
              <a:buSzPct val="75000"/>
              <a:buFont typeface="Wingdings" panose="05000000000000000000" pitchFamily="2" charset="2"/>
              <a:buChar char="§"/>
            </a:pPr>
            <a:endParaRPr lang="en-US" sz="24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200" dirty="0">
              <a:latin typeface="Andalus" pitchFamily="18" charset="-78"/>
              <a:cs typeface="Andalus" pitchFamily="18" charset="-78"/>
            </a:endParaRPr>
          </a:p>
          <a:p>
            <a:pPr marL="1343025" lvl="2" indent="-342900" algn="just">
              <a:spcBef>
                <a:spcPts val="600"/>
              </a:spcBef>
              <a:buSzPct val="75000"/>
              <a:buFont typeface="Wingdings" panose="05000000000000000000" pitchFamily="2" charset="2"/>
              <a:buChar char="§"/>
            </a:pPr>
            <a:endParaRPr lang="en-US" sz="2000" dirty="0">
              <a:latin typeface="Andalus" pitchFamily="18" charset="-78"/>
              <a:cs typeface="Andalus" pitchFamily="18" charset="-78"/>
            </a:endParaRPr>
          </a:p>
          <a:p>
            <a:pPr marL="0" lvl="1" indent="0" algn="just">
              <a:spcBef>
                <a:spcPts val="600"/>
              </a:spcBef>
              <a:buSzPct val="75000"/>
              <a:buNone/>
            </a:pPr>
            <a:endParaRPr lang="en-US" sz="2400" dirty="0">
              <a:latin typeface="Andalus" pitchFamily="18" charset="-78"/>
              <a:cs typeface="Andalus" pitchFamily="18" charset="-78"/>
            </a:endParaRPr>
          </a:p>
          <a:p>
            <a:pPr marL="885825" lvl="1" indent="-342900" algn="just">
              <a:spcBef>
                <a:spcPts val="600"/>
              </a:spcBef>
              <a:buSzPct val="75000"/>
              <a:buFont typeface="Wingdings" panose="05000000000000000000" pitchFamily="2" charset="2"/>
              <a:buChar char="§"/>
            </a:pPr>
            <a:endParaRPr lang="en-US" sz="2400" dirty="0">
              <a:ea typeface="Verdana" pitchFamily="34" charset="0"/>
              <a:cs typeface="Andalus" pitchFamily="18" charset="-78"/>
            </a:endParaRPr>
          </a:p>
        </p:txBody>
      </p:sp>
      <p:sp>
        <p:nvSpPr>
          <p:cNvPr id="2" name="Slide Number Placeholder 1"/>
          <p:cNvSpPr>
            <a:spLocks noGrp="1"/>
          </p:cNvSpPr>
          <p:nvPr>
            <p:ph type="sldNum" sz="quarter" idx="10"/>
          </p:nvPr>
        </p:nvSpPr>
        <p:spPr>
          <a:xfrm>
            <a:off x="-1625876" y="6492875"/>
            <a:ext cx="2057400" cy="365125"/>
          </a:xfrm>
          <a:prstGeom prst="rect">
            <a:avLst/>
          </a:prstGeom>
        </p:spPr>
        <p:txBody>
          <a:bodyPr/>
          <a:lstStyle/>
          <a:p>
            <a:fld id="{6E89A129-2810-4121-97A1-215370DB2F83}" type="slidenum">
              <a:rPr lang="en-US" smtClean="0"/>
              <a:pPr/>
              <a:t>8</a:t>
            </a:fld>
            <a:endParaRPr lang="en-US"/>
          </a:p>
        </p:txBody>
      </p:sp>
    </p:spTree>
    <p:extLst>
      <p:ext uri="{BB962C8B-B14F-4D97-AF65-F5344CB8AC3E}">
        <p14:creationId xmlns:p14="http://schemas.microsoft.com/office/powerpoint/2010/main" val="2058222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80994" y="-11131"/>
            <a:ext cx="8991600" cy="868363"/>
          </a:xfrm>
        </p:spPr>
        <p:txBody>
          <a:bodyPr>
            <a:normAutofit/>
          </a:bodyPr>
          <a:lstStyle/>
          <a:p>
            <a:pPr algn="l"/>
            <a:r>
              <a:rPr lang="en-IN" sz="4000" b="1" dirty="0">
                <a:latin typeface="Andalus" pitchFamily="18" charset="-78"/>
                <a:ea typeface="Verdana" pitchFamily="34" charset="0"/>
                <a:cs typeface="Andalus" pitchFamily="18" charset="-78"/>
              </a:rPr>
              <a:t> </a:t>
            </a:r>
            <a:r>
              <a:rPr lang="en-IN" sz="3000" b="1" dirty="0">
                <a:solidFill>
                  <a:srgbClr val="002060"/>
                </a:solidFill>
                <a:latin typeface="Andalus" pitchFamily="18" charset="-78"/>
                <a:ea typeface="Verdana" pitchFamily="34" charset="0"/>
                <a:cs typeface="Andalus" pitchFamily="18" charset="-78"/>
              </a:rPr>
              <a:t>Place of supply</a:t>
            </a:r>
            <a:r>
              <a:rPr lang="en-IN" sz="2400" b="1" dirty="0">
                <a:solidFill>
                  <a:srgbClr val="002060"/>
                </a:solidFill>
                <a:latin typeface="Andalus" pitchFamily="18" charset="-78"/>
                <a:ea typeface="Verdana" pitchFamily="34" charset="0"/>
                <a:cs typeface="Andalus" pitchFamily="18" charset="-78"/>
              </a:rPr>
              <a:t> of goods</a:t>
            </a:r>
            <a:r>
              <a:rPr lang="en-IN" sz="3000" b="1" dirty="0">
                <a:solidFill>
                  <a:srgbClr val="002060"/>
                </a:solidFill>
                <a:latin typeface="Andalus" pitchFamily="18" charset="-78"/>
                <a:ea typeface="Verdana" pitchFamily="34" charset="0"/>
                <a:cs typeface="Andalus" pitchFamily="18" charset="-78"/>
              </a:rPr>
              <a:t> </a:t>
            </a:r>
            <a:r>
              <a:rPr lang="en-US" sz="3000" b="1" dirty="0">
                <a:solidFill>
                  <a:srgbClr val="002060"/>
                </a:solidFill>
                <a:latin typeface="Andalus" pitchFamily="18" charset="-78"/>
                <a:ea typeface="Verdana" pitchFamily="34" charset="0"/>
                <a:cs typeface="Andalus" pitchFamily="18" charset="-78"/>
              </a:rPr>
              <a:t>(</a:t>
            </a:r>
            <a:r>
              <a:rPr lang="en-US" sz="3000" b="1" dirty="0">
                <a:solidFill>
                  <a:srgbClr val="FF0000"/>
                </a:solidFill>
                <a:latin typeface="Andalus" pitchFamily="18" charset="-78"/>
                <a:ea typeface="Verdana" pitchFamily="34" charset="0"/>
                <a:cs typeface="Andalus" pitchFamily="18" charset="-78"/>
              </a:rPr>
              <a:t>1/11</a:t>
            </a:r>
            <a:r>
              <a:rPr lang="en-US" sz="3000" b="1" dirty="0">
                <a:solidFill>
                  <a:srgbClr val="002060"/>
                </a:solidFill>
                <a:latin typeface="Andalus" pitchFamily="18" charset="-78"/>
                <a:ea typeface="Verdana" pitchFamily="34" charset="0"/>
                <a:cs typeface="Andalus" pitchFamily="18" charset="-78"/>
              </a:rPr>
              <a:t>) </a:t>
            </a:r>
            <a:endParaRPr lang="en-US" sz="3000" b="1" dirty="0">
              <a:latin typeface="Andalus" pitchFamily="18" charset="-78"/>
              <a:ea typeface="Verdana" pitchFamily="34" charset="0"/>
              <a:cs typeface="Andalus" pitchFamily="18" charset="-78"/>
            </a:endParaRPr>
          </a:p>
        </p:txBody>
      </p:sp>
      <p:sp>
        <p:nvSpPr>
          <p:cNvPr id="2" name="Slide Number Placeholder 1"/>
          <p:cNvSpPr>
            <a:spLocks noGrp="1"/>
          </p:cNvSpPr>
          <p:nvPr>
            <p:ph type="sldNum" sz="quarter" idx="4294967295"/>
          </p:nvPr>
        </p:nvSpPr>
        <p:spPr>
          <a:xfrm>
            <a:off x="7010400" y="6492875"/>
            <a:ext cx="2133600" cy="365125"/>
          </a:xfrm>
          <a:prstGeom prst="rect">
            <a:avLst/>
          </a:prstGeom>
        </p:spPr>
        <p:txBody>
          <a:bodyPr/>
          <a:lstStyle/>
          <a:p>
            <a:fld id="{CC0BBEAA-B4FC-41A2-85B6-9369FD4AE745}" type="slidenum">
              <a:rPr lang="en-GB" smtClean="0"/>
              <a:pPr/>
              <a:t>9</a:t>
            </a:fld>
            <a:endParaRPr lang="en-GB" dirty="0"/>
          </a:p>
        </p:txBody>
      </p:sp>
      <p:sp>
        <p:nvSpPr>
          <p:cNvPr id="6" name="Content Placeholder 2"/>
          <p:cNvSpPr txBox="1">
            <a:spLocks/>
          </p:cNvSpPr>
          <p:nvPr/>
        </p:nvSpPr>
        <p:spPr>
          <a:xfrm>
            <a:off x="152400" y="1295400"/>
            <a:ext cx="8839200" cy="533400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5138" indent="-465138" algn="just">
              <a:spcBef>
                <a:spcPts val="600"/>
              </a:spcBef>
              <a:buSzPct val="75000"/>
              <a:buFont typeface="Wingdings" pitchFamily="2" charset="2"/>
              <a:buChar char="q"/>
            </a:pPr>
            <a:endParaRPr lang="en-IN" sz="2400" dirty="0">
              <a:latin typeface="Andalus" pitchFamily="18" charset="-78"/>
              <a:ea typeface="Verdana" pitchFamily="34" charset="0"/>
              <a:cs typeface="Andalus" pitchFamily="18"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2806387018"/>
              </p:ext>
            </p:extLst>
          </p:nvPr>
        </p:nvGraphicFramePr>
        <p:xfrm>
          <a:off x="214282" y="1000108"/>
          <a:ext cx="8610600" cy="5181599"/>
        </p:xfrm>
        <a:graphic>
          <a:graphicData uri="http://schemas.openxmlformats.org/drawingml/2006/table">
            <a:tbl>
              <a:tblPr firstRow="1" bandRow="1">
                <a:tableStyleId>{5C22544A-7EE6-4342-B048-85BDC9FD1C3A}</a:tableStyleId>
              </a:tblPr>
              <a:tblGrid>
                <a:gridCol w="3123451">
                  <a:extLst>
                    <a:ext uri="{9D8B030D-6E8A-4147-A177-3AD203B41FA5}">
                      <a16:colId xmlns:a16="http://schemas.microsoft.com/office/drawing/2014/main" val="20000"/>
                    </a:ext>
                  </a:extLst>
                </a:gridCol>
                <a:gridCol w="5487149">
                  <a:extLst>
                    <a:ext uri="{9D8B030D-6E8A-4147-A177-3AD203B41FA5}">
                      <a16:colId xmlns:a16="http://schemas.microsoft.com/office/drawing/2014/main" val="20001"/>
                    </a:ext>
                  </a:extLst>
                </a:gridCol>
              </a:tblGrid>
              <a:tr h="768883">
                <a:tc>
                  <a:txBody>
                    <a:bodyPr/>
                    <a:lstStyle/>
                    <a:p>
                      <a:pPr algn="ctr"/>
                      <a:r>
                        <a:rPr lang="en-IN" sz="2400" dirty="0">
                          <a:latin typeface="Andalus" pitchFamily="18" charset="-78"/>
                          <a:cs typeface="Andalus" pitchFamily="18" charset="-78"/>
                        </a:rPr>
                        <a:t>SUPPLY OF GOODS</a:t>
                      </a:r>
                    </a:p>
                  </a:txBody>
                  <a:tcPr>
                    <a:solidFill>
                      <a:srgbClr val="002060"/>
                    </a:solidFill>
                  </a:tcPr>
                </a:tc>
                <a:tc>
                  <a:txBody>
                    <a:bodyPr/>
                    <a:lstStyle/>
                    <a:p>
                      <a:pPr algn="ctr"/>
                      <a:r>
                        <a:rPr lang="en-IN" sz="2400" dirty="0">
                          <a:latin typeface="Andalus" pitchFamily="18" charset="-78"/>
                          <a:cs typeface="Andalus" pitchFamily="18" charset="-78"/>
                        </a:rPr>
                        <a:t>PLACE OF SUPPLY</a:t>
                      </a:r>
                    </a:p>
                  </a:txBody>
                  <a:tcPr>
                    <a:solidFill>
                      <a:srgbClr val="002060"/>
                    </a:solidFill>
                  </a:tcPr>
                </a:tc>
                <a:extLst>
                  <a:ext uri="{0D108BD9-81ED-4DB2-BD59-A6C34878D82A}">
                    <a16:rowId xmlns:a16="http://schemas.microsoft.com/office/drawing/2014/main" val="10000"/>
                  </a:ext>
                </a:extLst>
              </a:tr>
              <a:tr h="1303757">
                <a:tc>
                  <a:txBody>
                    <a:bodyPr/>
                    <a:lstStyle/>
                    <a:p>
                      <a:pPr marL="465138" indent="-465138" algn="l">
                        <a:buSzPct val="75000"/>
                        <a:buFont typeface="Wingdings" pitchFamily="2" charset="2"/>
                        <a:buChar char="Ø"/>
                      </a:pPr>
                      <a:r>
                        <a:rPr lang="en-IN" sz="2300" dirty="0">
                          <a:solidFill>
                            <a:srgbClr val="002060"/>
                          </a:solidFill>
                          <a:latin typeface="Andalus" pitchFamily="18" charset="-78"/>
                          <a:cs typeface="Andalus" pitchFamily="18" charset="-78"/>
                        </a:rPr>
                        <a:t>Involving movement of goods </a:t>
                      </a:r>
                    </a:p>
                  </a:txBody>
                  <a:tcPr/>
                </a:tc>
                <a:tc>
                  <a:txBody>
                    <a:bodyPr/>
                    <a:lstStyle/>
                    <a:p>
                      <a:pPr marL="465138" lvl="1" indent="-465138" algn="l">
                        <a:spcBef>
                          <a:spcPts val="600"/>
                        </a:spcBef>
                        <a:spcAft>
                          <a:spcPts val="600"/>
                        </a:spcAft>
                        <a:buSzPct val="75000"/>
                        <a:buFont typeface="Wingdings" pitchFamily="2" charset="2"/>
                        <a:buChar char="Ø"/>
                      </a:pPr>
                      <a:r>
                        <a:rPr lang="en-IN" sz="2300" dirty="0">
                          <a:solidFill>
                            <a:srgbClr val="002060"/>
                          </a:solidFill>
                          <a:latin typeface="Andalus" pitchFamily="18" charset="-78"/>
                          <a:cs typeface="Andalus" pitchFamily="18" charset="-78"/>
                        </a:rPr>
                        <a:t>Location of goods at the time at which the movement of goods terminates for delivery to the recipient.</a:t>
                      </a:r>
                      <a:endParaRPr lang="en-US" sz="2300" dirty="0">
                        <a:solidFill>
                          <a:srgbClr val="002060"/>
                        </a:solidFill>
                        <a:latin typeface="Andalus" pitchFamily="18" charset="-78"/>
                        <a:cs typeface="Andalus" pitchFamily="18" charset="-78"/>
                      </a:endParaRPr>
                    </a:p>
                  </a:txBody>
                  <a:tcPr/>
                </a:tc>
                <a:extLst>
                  <a:ext uri="{0D108BD9-81ED-4DB2-BD59-A6C34878D82A}">
                    <a16:rowId xmlns:a16="http://schemas.microsoft.com/office/drawing/2014/main" val="10001"/>
                  </a:ext>
                </a:extLst>
              </a:tr>
              <a:tr h="902601">
                <a:tc>
                  <a:txBody>
                    <a:bodyPr/>
                    <a:lstStyle/>
                    <a:p>
                      <a:pPr marL="465138" indent="-465138" algn="l">
                        <a:buSzPct val="75000"/>
                        <a:buFont typeface="Wingdings" pitchFamily="2" charset="2"/>
                        <a:buChar char="Ø"/>
                      </a:pPr>
                      <a:r>
                        <a:rPr lang="en-IN" sz="2300" dirty="0">
                          <a:solidFill>
                            <a:srgbClr val="002060"/>
                          </a:solidFill>
                          <a:latin typeface="Andalus" pitchFamily="18" charset="-78"/>
                          <a:cs typeface="Andalus" pitchFamily="18" charset="-78"/>
                        </a:rPr>
                        <a:t>Without movement of goods </a:t>
                      </a:r>
                    </a:p>
                  </a:txBody>
                  <a:tcPr/>
                </a:tc>
                <a:tc>
                  <a:txBody>
                    <a:bodyPr/>
                    <a:lstStyle/>
                    <a:p>
                      <a:pPr marL="465138" lvl="1" indent="-465138" algn="l">
                        <a:spcBef>
                          <a:spcPts val="600"/>
                        </a:spcBef>
                        <a:spcAft>
                          <a:spcPts val="600"/>
                        </a:spcAft>
                        <a:buSzPct val="75000"/>
                        <a:buFont typeface="Wingdings" pitchFamily="2" charset="2"/>
                        <a:buChar char="Ø"/>
                      </a:pPr>
                      <a:r>
                        <a:rPr lang="en-IN" sz="2300" dirty="0">
                          <a:solidFill>
                            <a:srgbClr val="002060"/>
                          </a:solidFill>
                          <a:latin typeface="Andalus" pitchFamily="18" charset="-78"/>
                          <a:cs typeface="Andalus" pitchFamily="18" charset="-78"/>
                        </a:rPr>
                        <a:t>Location of such goods at the time of delivery to the recipient.</a:t>
                      </a:r>
                      <a:endParaRPr lang="en-US" sz="2300" dirty="0">
                        <a:solidFill>
                          <a:srgbClr val="002060"/>
                        </a:solidFill>
                        <a:latin typeface="Andalus" pitchFamily="18" charset="-78"/>
                        <a:cs typeface="Andalus" pitchFamily="18" charset="-78"/>
                      </a:endParaRPr>
                    </a:p>
                  </a:txBody>
                  <a:tcPr/>
                </a:tc>
                <a:extLst>
                  <a:ext uri="{0D108BD9-81ED-4DB2-BD59-A6C34878D82A}">
                    <a16:rowId xmlns:a16="http://schemas.microsoft.com/office/drawing/2014/main" val="10002"/>
                  </a:ext>
                </a:extLst>
              </a:tr>
              <a:tr h="902601">
                <a:tc>
                  <a:txBody>
                    <a:bodyPr/>
                    <a:lstStyle/>
                    <a:p>
                      <a:pPr marL="465138" indent="-465138" algn="l">
                        <a:buSzPct val="75000"/>
                        <a:buFont typeface="Wingdings" pitchFamily="2" charset="2"/>
                        <a:buChar char="Ø"/>
                      </a:pPr>
                      <a:r>
                        <a:rPr lang="en-IN" sz="2300" dirty="0">
                          <a:solidFill>
                            <a:srgbClr val="002060"/>
                          </a:solidFill>
                          <a:latin typeface="Andalus" pitchFamily="18" charset="-78"/>
                          <a:cs typeface="Andalus" pitchFamily="18" charset="-78"/>
                        </a:rPr>
                        <a:t>Involving assembly /Installation  </a:t>
                      </a: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solidFill>
                            <a:srgbClr val="002060"/>
                          </a:solidFill>
                          <a:latin typeface="Andalus" pitchFamily="18" charset="-78"/>
                          <a:cs typeface="Andalus" pitchFamily="18" charset="-78"/>
                        </a:rPr>
                        <a:t>Place of such installation or assembly</a:t>
                      </a:r>
                    </a:p>
                  </a:txBody>
                  <a:tcPr/>
                </a:tc>
                <a:extLst>
                  <a:ext uri="{0D108BD9-81ED-4DB2-BD59-A6C34878D82A}">
                    <a16:rowId xmlns:a16="http://schemas.microsoft.com/office/drawing/2014/main" val="10003"/>
                  </a:ext>
                </a:extLst>
              </a:tr>
              <a:tr h="1303757">
                <a:tc>
                  <a:txBody>
                    <a:bodyPr/>
                    <a:lstStyle/>
                    <a:p>
                      <a:pPr marL="465138" marR="0"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solidFill>
                            <a:srgbClr val="002060"/>
                          </a:solidFill>
                          <a:latin typeface="Andalus" pitchFamily="18" charset="-78"/>
                          <a:cs typeface="Andalus" pitchFamily="18" charset="-78"/>
                        </a:rPr>
                        <a:t>On board a conveyance </a:t>
                      </a:r>
                    </a:p>
                    <a:p>
                      <a:pPr algn="l">
                        <a:buSzPct val="75000"/>
                        <a:buFont typeface="Wingdings" pitchFamily="2" charset="2"/>
                        <a:buChar char="Ø"/>
                      </a:pPr>
                      <a:endParaRPr lang="en-IN" sz="2300" dirty="0">
                        <a:solidFill>
                          <a:srgbClr val="002060"/>
                        </a:solidFill>
                        <a:latin typeface="Andalus" pitchFamily="18" charset="-78"/>
                        <a:cs typeface="Andalus" pitchFamily="18" charset="-78"/>
                      </a:endParaRPr>
                    </a:p>
                  </a:txBody>
                  <a:tcPr/>
                </a:tc>
                <a:tc>
                  <a:txBody>
                    <a:bodyPr/>
                    <a:lstStyle/>
                    <a:p>
                      <a:pPr marL="465138" marR="0" lvl="1" indent="-465138" algn="l" defTabSz="914400" rtl="0" eaLnBrk="1" fontAlgn="auto" latinLnBrk="0" hangingPunct="1">
                        <a:lnSpc>
                          <a:spcPct val="100000"/>
                        </a:lnSpc>
                        <a:spcBef>
                          <a:spcPts val="0"/>
                        </a:spcBef>
                        <a:spcAft>
                          <a:spcPts val="0"/>
                        </a:spcAft>
                        <a:buClrTx/>
                        <a:buSzPct val="75000"/>
                        <a:buFont typeface="Wingdings" pitchFamily="2" charset="2"/>
                        <a:buChar char="Ø"/>
                        <a:tabLst/>
                        <a:defRPr/>
                      </a:pPr>
                      <a:r>
                        <a:rPr lang="en-IN" sz="2300" dirty="0">
                          <a:solidFill>
                            <a:srgbClr val="002060"/>
                          </a:solidFill>
                          <a:latin typeface="Andalus" pitchFamily="18" charset="-78"/>
                          <a:cs typeface="Andalus" pitchFamily="18" charset="-78"/>
                        </a:rPr>
                        <a:t>Location at which goods are taken on board</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61994139"/>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mar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0000"/>
        </a:solidFill>
        <a:ln w="9525" cap="flat" cmpd="sng" algn="ctr">
          <a:solidFill>
            <a:srgbClr val="C00000"/>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0000"/>
        </a:solidFill>
        <a:ln w="9525" cap="flat" cmpd="sng" algn="ctr">
          <a:solidFill>
            <a:srgbClr val="C00000"/>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15961</TotalTime>
  <Words>1768</Words>
  <Application>Microsoft Office PowerPoint</Application>
  <PresentationFormat>On-screen Show (4:3)</PresentationFormat>
  <Paragraphs>272</Paragraphs>
  <Slides>24</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MS PGothic</vt:lpstr>
      <vt:lpstr>Andalus</vt:lpstr>
      <vt:lpstr>Arial</vt:lpstr>
      <vt:lpstr>Calibri</vt:lpstr>
      <vt:lpstr>Courier New</vt:lpstr>
      <vt:lpstr>Verdana</vt:lpstr>
      <vt:lpstr>Wingdings</vt:lpstr>
      <vt:lpstr>Office Theme</vt:lpstr>
      <vt:lpstr>5_Default Design</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 Place of supply of goods (1/11) </vt:lpstr>
      <vt:lpstr> Place of supply (2/11) </vt:lpstr>
      <vt:lpstr>Place of supply where location of supplier and recipient is in India:(3/11) </vt:lpstr>
      <vt:lpstr>Place of supply where location of supplier and recipient is in India:(4/11) </vt:lpstr>
      <vt:lpstr>Place of supply where location of supplier and recipient is in India:(5/11) </vt:lpstr>
      <vt:lpstr>Place of supply where location of supplier and recipient is in India:(6/11) </vt:lpstr>
      <vt:lpstr>Place of supply where location of supplier and recipient is in India:(7/11) </vt:lpstr>
      <vt:lpstr>Place of supply- location of either supplier or recipient is outside India (8/11) </vt:lpstr>
      <vt:lpstr>Place of supply location of either supplier or recipient is outside India (9/11)</vt:lpstr>
      <vt:lpstr>Place of supply location of either supplier or recipient is outside India (10/11)</vt:lpstr>
      <vt:lpstr>lPlace of supply ocation of either supplier or recipient is outside India (11/11)</vt:lpstr>
      <vt:lpstr>PowerPoint Presentation</vt:lpstr>
      <vt:lpstr>PowerPoint Presentation</vt:lpstr>
      <vt:lpstr>PowerPoint Presentation</vt:lpstr>
      <vt:lpstr>PowerPoint Presentation</vt:lpstr>
      <vt:lpstr>PowerPoint Presentation</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 IGST Model</dc:title>
  <dc:creator>Kalyan Kumar Pal</dc:creator>
  <cp:lastModifiedBy>Commi Fbd -2</cp:lastModifiedBy>
  <cp:revision>1335</cp:revision>
  <cp:lastPrinted>2015-05-26T16:41:27Z</cp:lastPrinted>
  <dcterms:created xsi:type="dcterms:W3CDTF">2011-07-05T07:11:41Z</dcterms:created>
  <dcterms:modified xsi:type="dcterms:W3CDTF">2017-05-01T11:33:14Z</dcterms:modified>
</cp:coreProperties>
</file>