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6" r:id="rId2"/>
    <p:sldId id="419" r:id="rId3"/>
    <p:sldId id="442" r:id="rId4"/>
    <p:sldId id="422" r:id="rId5"/>
    <p:sldId id="418" r:id="rId6"/>
    <p:sldId id="424" r:id="rId7"/>
    <p:sldId id="426" r:id="rId8"/>
    <p:sldId id="427" r:id="rId9"/>
    <p:sldId id="428" r:id="rId10"/>
    <p:sldId id="429" r:id="rId11"/>
    <p:sldId id="430" r:id="rId12"/>
    <p:sldId id="432" r:id="rId13"/>
    <p:sldId id="434" r:id="rId14"/>
    <p:sldId id="417" r:id="rId15"/>
    <p:sldId id="436" r:id="rId16"/>
    <p:sldId id="437" r:id="rId17"/>
    <p:sldId id="438" r:id="rId18"/>
    <p:sldId id="440" r:id="rId19"/>
    <p:sldId id="441" r:id="rId20"/>
    <p:sldId id="415" r:id="rId21"/>
    <p:sldId id="416" r:id="rId22"/>
    <p:sldId id="421" r:id="rId23"/>
    <p:sldId id="420" r:id="rId24"/>
    <p:sldId id="423" r:id="rId25"/>
    <p:sldId id="309" r:id="rId26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1392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25" d="100"/>
        <a:sy n="125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3360156A-5452-4CA4-9344-795115FAEB65}" type="datetimeFigureOut">
              <a:rPr lang="en-US" smtClean="0"/>
              <a:t>3/11/2017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9217DE0A-A65C-4CC9-AEBC-A7970ED66C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10433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17DE0A-A65C-4CC9-AEBC-A7970ED66C8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42421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17DE0A-A65C-4CC9-AEBC-A7970ED66C8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86403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17DE0A-A65C-4CC9-AEBC-A7970ED66C8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83402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17DE0A-A65C-4CC9-AEBC-A7970ED66C8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20244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17DE0A-A65C-4CC9-AEBC-A7970ED66C8E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29849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17DE0A-A65C-4CC9-AEBC-A7970ED66C8E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56417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17DE0A-A65C-4CC9-AEBC-A7970ED66C8E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56417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17DE0A-A65C-4CC9-AEBC-A7970ED66C8E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986517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17DE0A-A65C-4CC9-AEBC-A7970ED66C8E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536843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17DE0A-A65C-4CC9-AEBC-A7970ED66C8E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864032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17DE0A-A65C-4CC9-AEBC-A7970ED66C8E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84586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E48F3-CDC9-4FE8-937C-1BD789742DD5}" type="datetimeFigureOut">
              <a:rPr lang="en-US" smtClean="0"/>
              <a:t>3/11/2017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E8D69-95B1-4544-9DC9-A49AE173CF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9069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>
                <a:solidFill>
                  <a:srgbClr val="FF66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E48F3-CDC9-4FE8-937C-1BD789742DD5}" type="datetimeFigureOut">
              <a:rPr lang="en-US" smtClean="0"/>
              <a:t>3/11/2017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E8D69-95B1-4544-9DC9-A49AE173CF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58284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E48F3-CDC9-4FE8-937C-1BD789742DD5}" type="datetimeFigureOut">
              <a:rPr lang="en-US" smtClean="0"/>
              <a:t>3/11/2017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E8D69-95B1-4544-9DC9-A49AE173CF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9070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E48F3-CDC9-4FE8-937C-1BD789742DD5}" type="datetimeFigureOut">
              <a:rPr lang="en-US" smtClean="0"/>
              <a:t>3/11/2017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E8D69-95B1-4544-9DC9-A49AE173CF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91783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t" anchorCtr="0"/>
          <a:lstStyle>
            <a:lvl1pPr marL="0" indent="0" algn="l">
              <a:buNone/>
              <a:defRPr sz="2400" b="1">
                <a:solidFill>
                  <a:srgbClr val="FF660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lang="en-US" sz="2400" b="1" kern="1200" dirty="0" smtClean="0">
                <a:solidFill>
                  <a:srgbClr val="FF6600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buClr>
                <a:srgbClr val="FF6600"/>
              </a:buClr>
              <a:buFont typeface="Arial" panose="020B0604020202020204" pitchFamily="34" charset="0"/>
              <a:buNone/>
            </a:pPr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E48F3-CDC9-4FE8-937C-1BD789742DD5}" type="datetimeFigureOut">
              <a:rPr lang="en-US" smtClean="0"/>
              <a:t>3/11/2017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E8D69-95B1-4544-9DC9-A49AE173CF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24885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E48F3-CDC9-4FE8-937C-1BD789742DD5}" type="datetimeFigureOut">
              <a:rPr lang="en-US" smtClean="0"/>
              <a:t>3/11/2017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E8D69-95B1-4544-9DC9-A49AE173CF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76888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E48F3-CDC9-4FE8-937C-1BD789742DD5}" type="datetimeFigureOut">
              <a:rPr lang="en-US" smtClean="0"/>
              <a:t>3/11/2017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E8D69-95B1-4544-9DC9-A49AE173CF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95491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E48F3-CDC9-4FE8-937C-1BD789742DD5}" type="datetimeFigureOut">
              <a:rPr lang="en-US" smtClean="0"/>
              <a:t>3/11/2017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E8D69-95B1-4544-9DC9-A49AE173CF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34122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E48F3-CDC9-4FE8-937C-1BD789742DD5}" type="datetimeFigureOut">
              <a:rPr lang="en-US" smtClean="0"/>
              <a:t>3/11/2017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E8D69-95B1-4544-9DC9-A49AE173CF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9001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E48F3-CDC9-4FE8-937C-1BD789742DD5}" type="datetimeFigureOut">
              <a:rPr lang="en-US" smtClean="0"/>
              <a:t>3/11/2017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E8D69-95B1-4544-9DC9-A49AE173CF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2418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E48F3-CDC9-4FE8-937C-1BD789742DD5}" type="datetimeFigureOut">
              <a:rPr lang="en-US" smtClean="0"/>
              <a:t>3/11/2017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E8D69-95B1-4544-9DC9-A49AE173CF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2056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65EE48F3-CDC9-4FE8-937C-1BD789742DD5}" type="datetimeFigureOut">
              <a:rPr lang="en-US" smtClean="0"/>
              <a:pPr/>
              <a:t>3/11/2017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31AE8D69-95B1-4544-9DC9-A49AE173CF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30635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Calibri Light" panose="020F0302020204030204" pitchFamily="34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rgbClr val="FF6600"/>
        </a:buClr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Clr>
          <a:srgbClr val="FF6600"/>
        </a:buClr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rgbClr val="FF6600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rgbClr val="FF6600"/>
        </a:buClr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rgbClr val="FF6600"/>
        </a:buClr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mailto:idtc@icai.in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.png"/><Relationship Id="rId4" Type="http://schemas.openxmlformats.org/officeDocument/2006/relationships/hyperlink" Target="http://www.idtc.icai.org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l"/>
            <a:r>
              <a:rPr lang="en-US" dirty="0">
                <a:solidFill>
                  <a:srgbClr val="FF6600"/>
                </a:solidFill>
              </a:rPr>
              <a:t>Common Errors to Correct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886200"/>
            <a:ext cx="6934200" cy="1752600"/>
          </a:xfrm>
        </p:spPr>
        <p:txBody>
          <a:bodyPr>
            <a:normAutofit/>
          </a:bodyPr>
          <a:lstStyle/>
          <a:p>
            <a:pPr algn="l"/>
            <a:r>
              <a:rPr lang="en-US" dirty="0"/>
              <a:t>Goods and Services Tax</a:t>
            </a:r>
          </a:p>
          <a:p>
            <a:pPr algn="l"/>
            <a:r>
              <a:rPr lang="en-US" dirty="0"/>
              <a:t>IDTC-ICAI</a:t>
            </a:r>
          </a:p>
          <a:p>
            <a:pPr algn="l"/>
            <a:r>
              <a:rPr lang="en-US" dirty="0"/>
              <a:t>Webcast Mar 11, 2017</a:t>
            </a:r>
          </a:p>
        </p:txBody>
      </p:sp>
    </p:spTree>
    <p:extLst>
      <p:ext uri="{BB962C8B-B14F-4D97-AF65-F5344CB8AC3E}">
        <p14:creationId xmlns:p14="http://schemas.microsoft.com/office/powerpoint/2010/main" val="10056541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General Errors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Review relevance of current litigation</a:t>
            </a:r>
          </a:p>
          <a:p>
            <a:r>
              <a:rPr lang="en-US" dirty="0"/>
              <a:t>Recover pre-deposit into transition </a:t>
            </a:r>
            <a:r>
              <a:rPr lang="en-US" dirty="0" smtClean="0"/>
              <a:t>credit</a:t>
            </a:r>
          </a:p>
          <a:p>
            <a:r>
              <a:rPr lang="en-IN" dirty="0"/>
              <a:t>Goods are wrongly classified</a:t>
            </a:r>
          </a:p>
          <a:p>
            <a:r>
              <a:rPr lang="en-US" dirty="0" smtClean="0"/>
              <a:t>Expect </a:t>
            </a:r>
            <a:r>
              <a:rPr lang="en-US" dirty="0"/>
              <a:t>change in </a:t>
            </a:r>
            <a:r>
              <a:rPr lang="en-US" dirty="0" smtClean="0"/>
              <a:t>exemptions </a:t>
            </a:r>
            <a:r>
              <a:rPr lang="en-US" dirty="0"/>
              <a:t>enjoyed</a:t>
            </a:r>
          </a:p>
          <a:p>
            <a:r>
              <a:rPr lang="en-US" dirty="0"/>
              <a:t>Limited use of IT-systems no longer feasible</a:t>
            </a:r>
          </a:p>
          <a:p>
            <a:r>
              <a:rPr lang="en-US" dirty="0"/>
              <a:t>Centralized accounts no longer feasible</a:t>
            </a:r>
          </a:p>
          <a:p>
            <a:r>
              <a:rPr lang="en-US" dirty="0"/>
              <a:t>Method of billings would have to be </a:t>
            </a:r>
            <a:r>
              <a:rPr lang="en-US" dirty="0" smtClean="0"/>
              <a:t>changed</a:t>
            </a:r>
          </a:p>
          <a:p>
            <a:r>
              <a:rPr lang="en-US" dirty="0" smtClean="0"/>
              <a:t>Physical stocks to match with books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64990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Transition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Principle of ‘closing credits’ in last returns</a:t>
            </a:r>
          </a:p>
          <a:p>
            <a:r>
              <a:rPr lang="en-US" dirty="0" smtClean="0"/>
              <a:t>Non-creditable taxes embedded in stocks</a:t>
            </a:r>
          </a:p>
          <a:p>
            <a:r>
              <a:rPr lang="en-US" dirty="0" smtClean="0"/>
              <a:t>Overlapping contracts – choice of tax-to-pay</a:t>
            </a:r>
          </a:p>
          <a:p>
            <a:r>
              <a:rPr lang="en-US" dirty="0"/>
              <a:t>Restore reversed credits u/r 6(3)</a:t>
            </a:r>
          </a:p>
          <a:p>
            <a:r>
              <a:rPr lang="en-US" dirty="0" smtClean="0"/>
              <a:t>Reallocation of credit if centrally registered</a:t>
            </a:r>
          </a:p>
          <a:p>
            <a:r>
              <a:rPr lang="en-US" dirty="0" smtClean="0"/>
              <a:t>SCN under earlier law can be issued later</a:t>
            </a:r>
          </a:p>
          <a:p>
            <a:r>
              <a:rPr lang="en-IN" dirty="0"/>
              <a:t>Capital goods sent to job worker not covered by Transitional provisions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6645858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Traders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Complete partial rebating for branch transfers</a:t>
            </a:r>
          </a:p>
          <a:p>
            <a:r>
              <a:rPr lang="en-US" dirty="0"/>
              <a:t>Watch transfer of stocks which remain unsold</a:t>
            </a:r>
          </a:p>
          <a:p>
            <a:r>
              <a:rPr lang="en-US" dirty="0"/>
              <a:t>Be conservative about realization of ‘forms’</a:t>
            </a:r>
          </a:p>
          <a:p>
            <a:r>
              <a:rPr lang="en-US" dirty="0"/>
              <a:t>Do not delay registration under Central Excise</a:t>
            </a:r>
          </a:p>
          <a:p>
            <a:r>
              <a:rPr lang="en-US" dirty="0"/>
              <a:t>Do not miss option to pay VAT but deliver later</a:t>
            </a:r>
          </a:p>
          <a:p>
            <a:r>
              <a:rPr lang="en-US" dirty="0"/>
              <a:t>The credit will be carried forward only if the proper invoice is available</a:t>
            </a:r>
          </a:p>
          <a:p>
            <a:r>
              <a:rPr lang="en-US" dirty="0"/>
              <a:t>VAT credits to  be captured properly in the return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85312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Manufacturers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/>
            <a:r>
              <a:rPr lang="en-US" dirty="0"/>
              <a:t>ED on FG </a:t>
            </a:r>
            <a:r>
              <a:rPr lang="en-US" dirty="0" smtClean="0"/>
              <a:t>no longer payable????</a:t>
            </a:r>
            <a:endParaRPr lang="en-US" dirty="0"/>
          </a:p>
          <a:p>
            <a:pPr algn="just"/>
            <a:r>
              <a:rPr lang="en-US" dirty="0"/>
              <a:t>Missed out Cenvat credits to be identified and availed</a:t>
            </a:r>
          </a:p>
          <a:p>
            <a:pPr algn="just"/>
            <a:r>
              <a:rPr lang="en-US" dirty="0"/>
              <a:t>Examine whether to avail doubtful </a:t>
            </a:r>
            <a:r>
              <a:rPr lang="en-US" dirty="0" err="1" smtClean="0"/>
              <a:t>Cenvat</a:t>
            </a:r>
            <a:r>
              <a:rPr lang="en-US" dirty="0" smtClean="0"/>
              <a:t> credits</a:t>
            </a:r>
            <a:endParaRPr lang="en-US" dirty="0"/>
          </a:p>
          <a:p>
            <a:pPr algn="just"/>
            <a:r>
              <a:rPr lang="en-US" dirty="0"/>
              <a:t>Credit reversed on the instruction of department officers – Can it be </a:t>
            </a:r>
            <a:r>
              <a:rPr lang="en-US" dirty="0" smtClean="0"/>
              <a:t>re-availed </a:t>
            </a:r>
            <a:r>
              <a:rPr lang="en-US" dirty="0"/>
              <a:t>with intimation if eligible.</a:t>
            </a:r>
          </a:p>
          <a:p>
            <a:pPr algn="just"/>
            <a:r>
              <a:rPr lang="en-US" dirty="0"/>
              <a:t>Credits availed on ineligible inputs/services to be reversed </a:t>
            </a:r>
          </a:p>
          <a:p>
            <a:pPr algn="just"/>
            <a:r>
              <a:rPr lang="en-US" dirty="0" smtClean="0"/>
              <a:t>Look for Capital </a:t>
            </a:r>
            <a:r>
              <a:rPr lang="en-US" dirty="0"/>
              <a:t>goods credit not </a:t>
            </a:r>
            <a:r>
              <a:rPr lang="en-US" dirty="0" smtClean="0"/>
              <a:t>claimed.</a:t>
            </a:r>
          </a:p>
        </p:txBody>
      </p:sp>
    </p:spTree>
    <p:extLst>
      <p:ext uri="{BB962C8B-B14F-4D97-AF65-F5344CB8AC3E}">
        <p14:creationId xmlns:p14="http://schemas.microsoft.com/office/powerpoint/2010/main" val="10526794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Manufacturers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IN" dirty="0"/>
              <a:t>Wrong classification of capital goods as inputs and availing 100% credit taken instead of 50% - recovery provisions may be invoked</a:t>
            </a:r>
            <a:endParaRPr lang="en-US" dirty="0"/>
          </a:p>
          <a:p>
            <a:r>
              <a:rPr lang="en-IN" dirty="0" smtClean="0"/>
              <a:t>Ensure that balance credit on capital goods is availed in April 2017. </a:t>
            </a:r>
            <a:endParaRPr lang="en-IN" dirty="0"/>
          </a:p>
          <a:p>
            <a:r>
              <a:rPr lang="en-IN" dirty="0"/>
              <a:t>Not claiming the  Cenvat credit when goods procured from registered </a:t>
            </a:r>
            <a:r>
              <a:rPr lang="en-IN" dirty="0" smtClean="0"/>
              <a:t>dealer.</a:t>
            </a:r>
            <a:endParaRPr lang="en-IN" dirty="0"/>
          </a:p>
          <a:p>
            <a:r>
              <a:rPr lang="en-IN" dirty="0"/>
              <a:t>Not demanding the excise invoice when goods procured from </a:t>
            </a:r>
            <a:r>
              <a:rPr lang="en-IN" dirty="0" smtClean="0"/>
              <a:t>dealer.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5418467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Manufacturers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IN" dirty="0"/>
              <a:t>Invoices lying at stores for clarifications on which no credits availed.</a:t>
            </a:r>
          </a:p>
          <a:p>
            <a:r>
              <a:rPr lang="en-IN" dirty="0"/>
              <a:t>Reconciliation of invoices with the receipts.</a:t>
            </a:r>
          </a:p>
          <a:p>
            <a:r>
              <a:rPr lang="en-IN" dirty="0" smtClean="0"/>
              <a:t>Closing out supplementary invoices to be raised / received and avail credits</a:t>
            </a:r>
            <a:endParaRPr lang="en-IN" dirty="0"/>
          </a:p>
          <a:p>
            <a:r>
              <a:rPr lang="en-IN" dirty="0"/>
              <a:t>Credit not claimed on the courier bill of </a:t>
            </a:r>
            <a:r>
              <a:rPr lang="en-IN" dirty="0" smtClean="0"/>
              <a:t>entry</a:t>
            </a:r>
          </a:p>
          <a:p>
            <a:r>
              <a:rPr lang="en-IN" dirty="0" smtClean="0"/>
              <a:t>Ensure </a:t>
            </a:r>
            <a:r>
              <a:rPr lang="en-IN" dirty="0"/>
              <a:t>credits are availed within one year from the date of </a:t>
            </a:r>
            <a:r>
              <a:rPr lang="en-IN" dirty="0" smtClean="0"/>
              <a:t>invoice</a:t>
            </a:r>
          </a:p>
          <a:p>
            <a:r>
              <a:rPr lang="en-IN" dirty="0" smtClean="0"/>
              <a:t>Credits on invoices raised on agents in case of CHA services </a:t>
            </a:r>
            <a:endParaRPr lang="en-IN" dirty="0"/>
          </a:p>
          <a:p>
            <a:pPr marL="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1969628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Manufacturers	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IN" dirty="0" smtClean="0"/>
              <a:t>Reconciliation of stocks with job work.</a:t>
            </a:r>
            <a:endParaRPr lang="en-IN" dirty="0"/>
          </a:p>
          <a:p>
            <a:pPr algn="just"/>
            <a:r>
              <a:rPr lang="en-IN" dirty="0" smtClean="0"/>
              <a:t>Ensuring compliance as to 180 days and reverse credits before appointed date – examine whether it can treated as removal of input as such and give credit to Job worker.</a:t>
            </a:r>
          </a:p>
          <a:p>
            <a:pPr algn="just"/>
            <a:r>
              <a:rPr lang="en-IN" dirty="0" smtClean="0"/>
              <a:t>Be prepared for stock declaration. </a:t>
            </a:r>
          </a:p>
          <a:p>
            <a:pPr algn="just"/>
            <a:r>
              <a:rPr lang="en-IN" dirty="0" smtClean="0"/>
              <a:t>Scrap accounting and disposal before/after cut off date.</a:t>
            </a:r>
          </a:p>
          <a:p>
            <a:pPr algn="just"/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5329209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Manufacturers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IN" dirty="0" smtClean="0"/>
              <a:t>Not collecting / submitting </a:t>
            </a:r>
            <a:r>
              <a:rPr lang="en-IN" dirty="0"/>
              <a:t>the exemption forms</a:t>
            </a:r>
            <a:r>
              <a:rPr lang="en-IN" dirty="0" smtClean="0"/>
              <a:t>.</a:t>
            </a:r>
          </a:p>
          <a:p>
            <a:r>
              <a:rPr lang="en-IN" dirty="0" smtClean="0"/>
              <a:t>Improper </a:t>
            </a:r>
            <a:r>
              <a:rPr lang="en-IN" dirty="0" err="1" smtClean="0"/>
              <a:t>availment</a:t>
            </a:r>
            <a:r>
              <a:rPr lang="en-IN" dirty="0" smtClean="0"/>
              <a:t> of exemptions.</a:t>
            </a:r>
            <a:endParaRPr lang="en-IN" dirty="0"/>
          </a:p>
          <a:p>
            <a:r>
              <a:rPr lang="en-IN" dirty="0" smtClean="0"/>
              <a:t>Not </a:t>
            </a:r>
            <a:r>
              <a:rPr lang="en-IN" dirty="0"/>
              <a:t>claiming Cenvat credit on sale return</a:t>
            </a:r>
          </a:p>
          <a:p>
            <a:r>
              <a:rPr lang="en-IN" dirty="0"/>
              <a:t>Not claiming the Cenvat credit on branch expenses such as rent, commission, Telephone etc.	</a:t>
            </a:r>
          </a:p>
          <a:p>
            <a:r>
              <a:rPr lang="en-IN" dirty="0" err="1"/>
              <a:t>Cenvat</a:t>
            </a:r>
            <a:r>
              <a:rPr lang="en-IN" dirty="0"/>
              <a:t> credit claimed on inputs/capital goods when assesse opted for 2% concessional rate</a:t>
            </a:r>
          </a:p>
          <a:p>
            <a:r>
              <a:rPr lang="en-IN" dirty="0" smtClean="0"/>
              <a:t>Credits </a:t>
            </a:r>
            <a:r>
              <a:rPr lang="en-IN" dirty="0"/>
              <a:t>claimed on goods which are covered under 2% concessional rate</a:t>
            </a:r>
          </a:p>
          <a:p>
            <a:pPr marL="0" indent="0">
              <a:buNone/>
            </a:pPr>
            <a:endParaRPr lang="en-IN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8997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Manufacturers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IN" dirty="0"/>
              <a:t>Examining the option of 6% or formula based </a:t>
            </a:r>
            <a:r>
              <a:rPr lang="en-IN" dirty="0" smtClean="0"/>
              <a:t>credit reversal u/r 6 of CCR</a:t>
            </a:r>
            <a:endParaRPr lang="en-IN" dirty="0"/>
          </a:p>
          <a:p>
            <a:r>
              <a:rPr lang="en-IN" dirty="0" smtClean="0"/>
              <a:t>Check the computation of Rule 6 (3) of CCR credits –</a:t>
            </a:r>
          </a:p>
          <a:p>
            <a:pPr lvl="1"/>
            <a:r>
              <a:rPr lang="en-IN" dirty="0" smtClean="0"/>
              <a:t>Trading </a:t>
            </a:r>
            <a:r>
              <a:rPr lang="en-IN" dirty="0"/>
              <a:t>turnover 100% instead of considering 10% of COGS or profit which is more</a:t>
            </a:r>
            <a:r>
              <a:rPr lang="en-IN" dirty="0" smtClean="0"/>
              <a:t>.</a:t>
            </a:r>
          </a:p>
          <a:p>
            <a:pPr lvl="1"/>
            <a:r>
              <a:rPr lang="en-IN" dirty="0" smtClean="0"/>
              <a:t>Non-segregation of inputs/input </a:t>
            </a:r>
            <a:r>
              <a:rPr lang="en-IN" dirty="0" err="1" smtClean="0"/>
              <a:t>servcies</a:t>
            </a:r>
            <a:r>
              <a:rPr lang="en-IN" dirty="0" smtClean="0"/>
              <a:t> used exclusively for taxable goods/services.</a:t>
            </a:r>
          </a:p>
          <a:p>
            <a:pPr lvl="1"/>
            <a:r>
              <a:rPr lang="en-IN" dirty="0" smtClean="0"/>
              <a:t>Applying ratio on total credit including capital goods credit.</a:t>
            </a:r>
          </a:p>
        </p:txBody>
      </p:sp>
    </p:spTree>
    <p:extLst>
      <p:ext uri="{BB962C8B-B14F-4D97-AF65-F5344CB8AC3E}">
        <p14:creationId xmlns:p14="http://schemas.microsoft.com/office/powerpoint/2010/main" val="40811595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Manufacturers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IN" dirty="0" smtClean="0"/>
              <a:t>Improper or omission to amortise tools cost.</a:t>
            </a:r>
          </a:p>
          <a:p>
            <a:r>
              <a:rPr lang="en-IN" dirty="0" smtClean="0"/>
              <a:t>Improper method of valuation for captive consumption.</a:t>
            </a:r>
          </a:p>
          <a:p>
            <a:r>
              <a:rPr lang="en-IN" dirty="0" smtClean="0"/>
              <a:t>Non-payment of duty on captive consumption</a:t>
            </a:r>
            <a:endParaRPr lang="en-IN" dirty="0"/>
          </a:p>
          <a:p>
            <a:r>
              <a:rPr lang="en-IN" dirty="0"/>
              <a:t>Non-availment of credit on inputs and input services consumed at job-workers </a:t>
            </a:r>
            <a:r>
              <a:rPr lang="en-IN" dirty="0" smtClean="0"/>
              <a:t>premises.</a:t>
            </a:r>
            <a:endParaRPr lang="en-IN" dirty="0"/>
          </a:p>
          <a:p>
            <a:r>
              <a:rPr lang="en-IN" dirty="0" smtClean="0"/>
              <a:t>Proper </a:t>
            </a:r>
            <a:r>
              <a:rPr lang="en-IN" dirty="0" err="1" smtClean="0"/>
              <a:t>availment</a:t>
            </a:r>
            <a:r>
              <a:rPr lang="en-IN" dirty="0" smtClean="0"/>
              <a:t> of credit of receipts from EOU.</a:t>
            </a:r>
          </a:p>
          <a:p>
            <a:r>
              <a:rPr lang="en-IN" dirty="0" smtClean="0"/>
              <a:t>Treatment of goods lying at different location gone for exhibition/testing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7601031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Manufacturers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dirty="0" smtClean="0"/>
              <a:t>Checking the appropriate status of credit balance and claiming refund/rebate.</a:t>
            </a:r>
          </a:p>
          <a:p>
            <a:r>
              <a:rPr lang="en-IN" dirty="0" smtClean="0"/>
              <a:t>Collecting and submitting </a:t>
            </a:r>
            <a:r>
              <a:rPr lang="en-IN" dirty="0"/>
              <a:t>proof shipment in case of export of goods</a:t>
            </a:r>
          </a:p>
          <a:p>
            <a:r>
              <a:rPr lang="en-IN" dirty="0" smtClean="0"/>
              <a:t>Receipt of forex to ensure no recovery of drawback and other benefits are denied. </a:t>
            </a:r>
          </a:p>
          <a:p>
            <a:r>
              <a:rPr lang="en-IN" dirty="0" err="1"/>
              <a:t>Cenvat</a:t>
            </a:r>
            <a:r>
              <a:rPr lang="en-IN" dirty="0"/>
              <a:t> credit not claimed on closing stock when the assesse opted out of SSI exemption</a:t>
            </a:r>
          </a:p>
          <a:p>
            <a:pPr marL="0" indent="0">
              <a:buNone/>
            </a:pPr>
            <a:endParaRPr lang="en-IN" dirty="0"/>
          </a:p>
          <a:p>
            <a:pPr marL="0" indent="0">
              <a:buNone/>
            </a:pPr>
            <a:endParaRPr lang="en-IN" dirty="0"/>
          </a:p>
          <a:p>
            <a:endParaRPr lang="en-IN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453625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Manufacturers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Follow up with the department of any credits to be permitted for transfer in case of shifting/transfer of factory </a:t>
            </a:r>
          </a:p>
          <a:p>
            <a:r>
              <a:rPr lang="en-IN" dirty="0"/>
              <a:t>Not filing the statutory return with proper </a:t>
            </a:r>
            <a:r>
              <a:rPr lang="en-IN" dirty="0" smtClean="0"/>
              <a:t>disclosure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7600410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Service Providers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/>
            <a:r>
              <a:rPr lang="en-US" dirty="0"/>
              <a:t>Not surrendering registration of non-operational premises</a:t>
            </a:r>
          </a:p>
          <a:p>
            <a:pPr algn="just"/>
            <a:r>
              <a:rPr lang="en-US" dirty="0"/>
              <a:t>Missing out any premise for enrollment to GST</a:t>
            </a:r>
          </a:p>
          <a:p>
            <a:pPr algn="just"/>
            <a:r>
              <a:rPr lang="en-US" dirty="0"/>
              <a:t>Not collecting service tax on advance amounts from customers</a:t>
            </a:r>
          </a:p>
          <a:p>
            <a:pPr algn="just"/>
            <a:r>
              <a:rPr lang="en-US" dirty="0" smtClean="0"/>
              <a:t>Non bifurcation of value of goods and services wherever possible on advance amounts on continuing contracts</a:t>
            </a:r>
          </a:p>
          <a:p>
            <a:pPr algn="just"/>
            <a:r>
              <a:rPr lang="en-US" dirty="0" smtClean="0"/>
              <a:t>Non identification as deposits or advance </a:t>
            </a:r>
            <a:r>
              <a:rPr lang="en-US" dirty="0"/>
              <a:t>amounts </a:t>
            </a:r>
            <a:r>
              <a:rPr lang="en-US" dirty="0" smtClean="0"/>
              <a:t>in contracts – separate treatment in GST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41087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Service providers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Wrongly </a:t>
            </a:r>
            <a:r>
              <a:rPr lang="en-US" dirty="0" smtClean="0"/>
              <a:t>charged </a:t>
            </a:r>
            <a:r>
              <a:rPr lang="en-US" dirty="0"/>
              <a:t>ST on exempted services – </a:t>
            </a:r>
            <a:r>
              <a:rPr lang="en-US" dirty="0" err="1"/>
              <a:t>Suo-motu</a:t>
            </a:r>
            <a:r>
              <a:rPr lang="en-US" dirty="0"/>
              <a:t> adjustment not possible. Customers may deny payment.</a:t>
            </a:r>
          </a:p>
          <a:p>
            <a:pPr algn="just"/>
            <a:r>
              <a:rPr lang="en-US" dirty="0"/>
              <a:t>Non issue of credit notes for post-service discounts, amount adjustments. Rule 6(3) adjustment could be denied.</a:t>
            </a:r>
          </a:p>
          <a:p>
            <a:pPr algn="just"/>
            <a:r>
              <a:rPr lang="en-US" dirty="0"/>
              <a:t>Claim of wrong abatements / adjustment for ST </a:t>
            </a:r>
            <a:r>
              <a:rPr lang="en-US" dirty="0" smtClean="0"/>
              <a:t>payment may lead to demand which would cost as no credit.</a:t>
            </a:r>
            <a:endParaRPr lang="en-US" dirty="0"/>
          </a:p>
          <a:p>
            <a:pPr marL="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807402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Service providers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Wrong utilization of credits – SAD / SBC</a:t>
            </a:r>
          </a:p>
          <a:p>
            <a:pPr algn="just"/>
            <a:r>
              <a:rPr lang="en-US" dirty="0"/>
              <a:t>Non availment of ED / CVD credit on capital goods for carry forward to GST</a:t>
            </a:r>
          </a:p>
          <a:p>
            <a:pPr algn="just"/>
            <a:r>
              <a:rPr lang="en-US" dirty="0" smtClean="0"/>
              <a:t>Claiming </a:t>
            </a:r>
            <a:r>
              <a:rPr lang="en-US" dirty="0"/>
              <a:t>IT depreciation even on credit amount in case of capital </a:t>
            </a:r>
            <a:r>
              <a:rPr lang="en-US" dirty="0" smtClean="0"/>
              <a:t>goods</a:t>
            </a:r>
          </a:p>
          <a:p>
            <a:pPr algn="just"/>
            <a:r>
              <a:rPr lang="en-US" dirty="0"/>
              <a:t>Non </a:t>
            </a:r>
            <a:r>
              <a:rPr lang="en-US" dirty="0" err="1"/>
              <a:t>availment</a:t>
            </a:r>
            <a:r>
              <a:rPr lang="en-US" dirty="0"/>
              <a:t> of credits reversed under protest, if any with intimation to department</a:t>
            </a:r>
          </a:p>
          <a:p>
            <a:pPr marL="0" indent="0" algn="just">
              <a:buNone/>
            </a:pPr>
            <a:endParaRPr lang="en-US" dirty="0"/>
          </a:p>
          <a:p>
            <a:pPr marL="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449922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Service providers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/>
            <a:r>
              <a:rPr lang="en-US" dirty="0" smtClean="0"/>
              <a:t>Not </a:t>
            </a:r>
            <a:r>
              <a:rPr lang="en-US" dirty="0"/>
              <a:t>availing </a:t>
            </a:r>
            <a:r>
              <a:rPr lang="en-US" dirty="0" smtClean="0"/>
              <a:t>re-credits of earlier reversed credit due </a:t>
            </a:r>
            <a:r>
              <a:rPr lang="en-US" dirty="0"/>
              <a:t>to non-payment  in 3 months</a:t>
            </a:r>
          </a:p>
          <a:p>
            <a:pPr algn="just"/>
            <a:r>
              <a:rPr lang="en-US" dirty="0"/>
              <a:t>Non availment of Cenvat credit – RCM tax payments</a:t>
            </a:r>
          </a:p>
          <a:p>
            <a:pPr algn="just"/>
            <a:r>
              <a:rPr lang="en-US" dirty="0"/>
              <a:t>Non payment of ST on amounts credited to accounts of associated enterprises – RCM</a:t>
            </a:r>
          </a:p>
          <a:p>
            <a:pPr algn="just"/>
            <a:r>
              <a:rPr lang="en-US" dirty="0"/>
              <a:t>Non payment of ST under RCM – Payment in GST regime may result in losing </a:t>
            </a:r>
            <a:r>
              <a:rPr lang="en-US" dirty="0" smtClean="0"/>
              <a:t>credits</a:t>
            </a:r>
          </a:p>
          <a:p>
            <a:pPr algn="just"/>
            <a:r>
              <a:rPr lang="en-US" dirty="0"/>
              <a:t>Non claim of deductions towards R&amp;D </a:t>
            </a:r>
            <a:r>
              <a:rPr lang="en-US" dirty="0" err="1"/>
              <a:t>cess</a:t>
            </a:r>
            <a:r>
              <a:rPr lang="en-US" dirty="0"/>
              <a:t> paid towards ST </a:t>
            </a:r>
            <a:r>
              <a:rPr lang="en-US" dirty="0" smtClean="0"/>
              <a:t>liability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9339155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Service providers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/>
              <a:t>Not ascertaining impact of long term procurement contracts entered – Pricing, taxes</a:t>
            </a:r>
          </a:p>
          <a:p>
            <a:pPr algn="just"/>
            <a:r>
              <a:rPr lang="en-US" dirty="0"/>
              <a:t>Not intimating the impact of possible higher GST rate to customers</a:t>
            </a:r>
          </a:p>
          <a:p>
            <a:pPr algn="just"/>
            <a:r>
              <a:rPr lang="en-US" dirty="0"/>
              <a:t>Not communicating impact of change in POS in GST regime compared to present ST provisions</a:t>
            </a:r>
          </a:p>
          <a:p>
            <a:pPr algn="just"/>
            <a:r>
              <a:rPr lang="en-US" dirty="0"/>
              <a:t>Not amending the contracts which are inclusive of taxes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52286644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Service providers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/>
              <a:t>Not issuing invoices for taxable services provided</a:t>
            </a:r>
          </a:p>
          <a:p>
            <a:pPr algn="just"/>
            <a:r>
              <a:rPr lang="en-US" dirty="0"/>
              <a:t>Not demanding invoices from vendors for advance amounts paid</a:t>
            </a:r>
          </a:p>
          <a:p>
            <a:pPr algn="just"/>
            <a:r>
              <a:rPr lang="en-US" dirty="0"/>
              <a:t>Not planning for negotiating the prices of goods / services with vendors in GST regime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46251434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Importers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/>
          </a:bodyPr>
          <a:lstStyle/>
          <a:p>
            <a:r>
              <a:rPr lang="en-US" dirty="0"/>
              <a:t>Imports arriving on implementation date</a:t>
            </a:r>
          </a:p>
          <a:p>
            <a:r>
              <a:rPr lang="en-US" dirty="0"/>
              <a:t>Goods in bonded warehouse:</a:t>
            </a:r>
          </a:p>
          <a:p>
            <a:pPr lvl="1"/>
            <a:r>
              <a:rPr lang="en-US" dirty="0"/>
              <a:t>Ex-bond sales liable to BCD+IGST</a:t>
            </a:r>
          </a:p>
          <a:p>
            <a:pPr lvl="1"/>
            <a:r>
              <a:rPr lang="en-US" dirty="0"/>
              <a:t>Impact  on imports against ‘firm price’ contracts</a:t>
            </a:r>
          </a:p>
          <a:p>
            <a:r>
              <a:rPr lang="en-US" dirty="0"/>
              <a:t>Continue SAD refund under current law</a:t>
            </a:r>
          </a:p>
          <a:p>
            <a:r>
              <a:rPr lang="en-US" dirty="0"/>
              <a:t>Verify inventory on LIFO-basis with BE</a:t>
            </a:r>
          </a:p>
          <a:p>
            <a:r>
              <a:rPr lang="en-US" dirty="0"/>
              <a:t>Returnable exports and incidence of GST</a:t>
            </a:r>
          </a:p>
          <a:p>
            <a:r>
              <a:rPr lang="en-US" dirty="0"/>
              <a:t>Document transactions in coastal goods</a:t>
            </a:r>
          </a:p>
        </p:txBody>
      </p:sp>
    </p:spTree>
    <p:extLst>
      <p:ext uri="{BB962C8B-B14F-4D97-AF65-F5344CB8AC3E}">
        <p14:creationId xmlns:p14="http://schemas.microsoft.com/office/powerpoint/2010/main" val="134532925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Exporters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Ensure realization of export proceeds:</a:t>
            </a:r>
          </a:p>
          <a:p>
            <a:pPr lvl="1"/>
            <a:r>
              <a:rPr lang="en-US" dirty="0" err="1"/>
              <a:t>Cenvat</a:t>
            </a:r>
            <a:r>
              <a:rPr lang="en-US" dirty="0"/>
              <a:t> effect u/r 6(8)</a:t>
            </a:r>
          </a:p>
          <a:p>
            <a:pPr lvl="1"/>
            <a:r>
              <a:rPr lang="en-US" dirty="0"/>
              <a:t>Error in carried over credit balance</a:t>
            </a:r>
          </a:p>
          <a:p>
            <a:r>
              <a:rPr lang="en-US" dirty="0"/>
              <a:t>Continue export-refund under current law</a:t>
            </a:r>
          </a:p>
          <a:p>
            <a:r>
              <a:rPr lang="en-US" dirty="0"/>
              <a:t>Returnable imports and incidence of GST</a:t>
            </a:r>
          </a:p>
          <a:p>
            <a:r>
              <a:rPr lang="en-US" dirty="0"/>
              <a:t>Effect of drawback revision due to GST</a:t>
            </a:r>
          </a:p>
          <a:p>
            <a:r>
              <a:rPr lang="en-US" dirty="0"/>
              <a:t>Do not continue exempt and taxable supply in same State</a:t>
            </a:r>
          </a:p>
        </p:txBody>
      </p:sp>
    </p:spTree>
    <p:extLst>
      <p:ext uri="{BB962C8B-B14F-4D97-AF65-F5344CB8AC3E}">
        <p14:creationId xmlns:p14="http://schemas.microsoft.com/office/powerpoint/2010/main" val="52493672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EOU-SEZ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/>
              <a:t>Ab initio</a:t>
            </a:r>
            <a:r>
              <a:rPr lang="en-US" dirty="0"/>
              <a:t> exemptions to go; optimize imports</a:t>
            </a:r>
          </a:p>
          <a:p>
            <a:r>
              <a:rPr lang="en-US" dirty="0"/>
              <a:t>Discontinue use of </a:t>
            </a:r>
            <a:r>
              <a:rPr lang="en-US" i="1" dirty="0"/>
              <a:t>ab initio</a:t>
            </a:r>
            <a:r>
              <a:rPr lang="en-US" dirty="0"/>
              <a:t> exemption forms</a:t>
            </a:r>
          </a:p>
          <a:p>
            <a:r>
              <a:rPr lang="en-US" dirty="0"/>
              <a:t>Minimize duty-free equipment carried over</a:t>
            </a:r>
          </a:p>
          <a:p>
            <a:r>
              <a:rPr lang="en-US" dirty="0"/>
              <a:t>Review ‘centralized’ activity; branches distinct</a:t>
            </a:r>
          </a:p>
          <a:p>
            <a:r>
              <a:rPr lang="en-US" dirty="0"/>
              <a:t>Pros of separate business vertical registration</a:t>
            </a:r>
          </a:p>
          <a:p>
            <a:r>
              <a:rPr lang="en-US" dirty="0"/>
              <a:t>Completion of Export Obligation</a:t>
            </a:r>
          </a:p>
          <a:p>
            <a:r>
              <a:rPr lang="en-US" dirty="0"/>
              <a:t>Usage of materials within bonding period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373007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Works contractors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No deduction of sub-con and </a:t>
            </a:r>
            <a:r>
              <a:rPr lang="en-US" dirty="0" err="1"/>
              <a:t>labour</a:t>
            </a:r>
            <a:r>
              <a:rPr lang="en-US" dirty="0"/>
              <a:t> charges</a:t>
            </a:r>
          </a:p>
          <a:p>
            <a:r>
              <a:rPr lang="en-US" dirty="0"/>
              <a:t>Examine ‘right’ time to exit from COT</a:t>
            </a:r>
          </a:p>
          <a:p>
            <a:r>
              <a:rPr lang="en-US" dirty="0"/>
              <a:t>Suppliers /sub-con to </a:t>
            </a:r>
            <a:r>
              <a:rPr lang="en-US" dirty="0" err="1"/>
              <a:t>allign</a:t>
            </a:r>
            <a:r>
              <a:rPr lang="en-US" dirty="0"/>
              <a:t> with transition plan</a:t>
            </a:r>
          </a:p>
          <a:p>
            <a:r>
              <a:rPr lang="en-US" dirty="0"/>
              <a:t>Capital goods ‘at site’ not covered by job-work</a:t>
            </a:r>
          </a:p>
          <a:p>
            <a:r>
              <a:rPr lang="en-US" dirty="0"/>
              <a:t>Review ‘in situ’ manufacture impact</a:t>
            </a:r>
          </a:p>
          <a:p>
            <a:r>
              <a:rPr lang="en-US" dirty="0"/>
              <a:t>Do not accumulate ‘WIP’ at site</a:t>
            </a:r>
          </a:p>
          <a:p>
            <a:r>
              <a:rPr lang="en-US" dirty="0"/>
              <a:t>GST impact on unadjusted advance received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828112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General Errors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GST enrolment / registration:</a:t>
            </a:r>
          </a:p>
          <a:p>
            <a:pPr lvl="1"/>
            <a:r>
              <a:rPr lang="en-US" dirty="0"/>
              <a:t>Plan requirement of registration</a:t>
            </a:r>
          </a:p>
          <a:p>
            <a:pPr lvl="1"/>
            <a:r>
              <a:rPr lang="en-US" dirty="0"/>
              <a:t>Optimize number of States to be registered</a:t>
            </a:r>
          </a:p>
          <a:p>
            <a:pPr lvl="1"/>
            <a:r>
              <a:rPr lang="en-US" dirty="0"/>
              <a:t>Do not enter GST being ‘unregistered’</a:t>
            </a:r>
          </a:p>
          <a:p>
            <a:pPr lvl="1"/>
            <a:r>
              <a:rPr lang="en-US" dirty="0"/>
              <a:t>Do not delay GST enrolment</a:t>
            </a:r>
          </a:p>
          <a:p>
            <a:r>
              <a:rPr lang="en-US" dirty="0"/>
              <a:t>Closure of non-operational/non-economical  </a:t>
            </a:r>
            <a:r>
              <a:rPr lang="en-US" dirty="0" smtClean="0"/>
              <a:t>locations</a:t>
            </a:r>
          </a:p>
          <a:p>
            <a:r>
              <a:rPr lang="en-US" dirty="0" err="1" smtClean="0"/>
              <a:t>PoS</a:t>
            </a:r>
            <a:r>
              <a:rPr lang="en-US" dirty="0" smtClean="0"/>
              <a:t> not the same as </a:t>
            </a:r>
            <a:r>
              <a:rPr lang="en-US" i="1" dirty="0" smtClean="0"/>
              <a:t>situs </a:t>
            </a:r>
            <a:r>
              <a:rPr lang="en-US" dirty="0" smtClean="0"/>
              <a:t>under current law</a:t>
            </a:r>
          </a:p>
          <a:p>
            <a:r>
              <a:rPr lang="en-US" dirty="0" smtClean="0"/>
              <a:t>Non-availing of various refunds/benefits which are eligible under earlier law</a:t>
            </a:r>
          </a:p>
          <a:p>
            <a:r>
              <a:rPr lang="en-US" dirty="0" smtClean="0"/>
              <a:t>Non-checking of the status of the cases as future action can be decided</a:t>
            </a:r>
          </a:p>
          <a:p>
            <a:r>
              <a:rPr lang="en-US" dirty="0"/>
              <a:t>Non reconciliation of books of account with </a:t>
            </a:r>
            <a:r>
              <a:rPr lang="en-US" dirty="0" smtClean="0"/>
              <a:t>returns to </a:t>
            </a:r>
            <a:r>
              <a:rPr lang="en-US" dirty="0"/>
              <a:t>match credits, </a:t>
            </a:r>
            <a:r>
              <a:rPr lang="en-US" dirty="0" smtClean="0"/>
              <a:t>liabilities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943013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722313" y="2667000"/>
            <a:ext cx="7772400" cy="3633787"/>
          </a:xfrm>
        </p:spPr>
        <p:txBody>
          <a:bodyPr>
            <a:normAutofit fontScale="70000" lnSpcReduction="20000"/>
          </a:bodyPr>
          <a:lstStyle/>
          <a:p>
            <a:endParaRPr lang="en-US" sz="3600" dirty="0">
              <a:solidFill>
                <a:schemeClr val="tx1"/>
              </a:solidFill>
            </a:endParaRPr>
          </a:p>
          <a:p>
            <a:endParaRPr lang="en-US" sz="3600" dirty="0">
              <a:solidFill>
                <a:schemeClr val="tx1"/>
              </a:solidFill>
            </a:endParaRPr>
          </a:p>
          <a:p>
            <a:pPr>
              <a:defRPr/>
            </a:pPr>
            <a:r>
              <a:rPr lang="en-US" sz="7200" dirty="0">
                <a:ln w="0"/>
                <a:solidFill>
                  <a:schemeClr val="tx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Thank You</a:t>
            </a:r>
            <a:endParaRPr lang="en-IN" sz="7200" dirty="0">
              <a:ln w="0"/>
              <a:solidFill>
                <a:schemeClr val="tx2">
                  <a:lumMod val="7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>
              <a:defRPr/>
            </a:pPr>
            <a:r>
              <a:rPr lang="en-US" sz="4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For any Clarification, Please Contact </a:t>
            </a:r>
          </a:p>
          <a:p>
            <a:pPr>
              <a:defRPr/>
            </a:pPr>
            <a:r>
              <a:rPr lang="en-US" altLang="zh-TW" sz="4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Indirect Taxes Committee of ICAI</a:t>
            </a:r>
          </a:p>
          <a:p>
            <a:pPr>
              <a:defRPr/>
            </a:pPr>
            <a:r>
              <a:rPr lang="en-US" altLang="zh-TW" sz="4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Email: </a:t>
            </a:r>
            <a:r>
              <a:rPr lang="en-US" altLang="zh-TW" sz="4800" dirty="0">
                <a:solidFill>
                  <a:schemeClr val="tx2">
                    <a:lumMod val="75000"/>
                  </a:schemeClr>
                </a:solidFill>
                <a:hlinkClick r:id="rId3"/>
              </a:rPr>
              <a:t>idtc@icai.in</a:t>
            </a:r>
            <a:r>
              <a:rPr lang="en-US" altLang="zh-TW" sz="4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Website: </a:t>
            </a:r>
            <a:r>
              <a:rPr lang="en-US" altLang="zh-TW" sz="4800" dirty="0">
                <a:solidFill>
                  <a:schemeClr val="tx1">
                    <a:lumMod val="65000"/>
                    <a:lumOff val="35000"/>
                  </a:schemeClr>
                </a:solidFill>
                <a:hlinkClick r:id="rId4"/>
              </a:rPr>
              <a:t>www.idtc.icai.org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5"/>
          <a:srcRect l="-1170" r="9237"/>
          <a:stretch/>
        </p:blipFill>
        <p:spPr>
          <a:xfrm>
            <a:off x="838200" y="1752600"/>
            <a:ext cx="1496320" cy="1357722"/>
          </a:xfrm>
          <a:prstGeom prst="ellipse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3349522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19484</TotalTime>
  <Words>1270</Words>
  <Application>Microsoft Office PowerPoint</Application>
  <PresentationFormat>On-screen Show (4:3)</PresentationFormat>
  <Paragraphs>174</Paragraphs>
  <Slides>25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0" baseType="lpstr">
      <vt:lpstr>新細明體</vt:lpstr>
      <vt:lpstr>Arial</vt:lpstr>
      <vt:lpstr>Calibri</vt:lpstr>
      <vt:lpstr>Calibri Light</vt:lpstr>
      <vt:lpstr>Office Theme</vt:lpstr>
      <vt:lpstr>Common Errors to Correct</vt:lpstr>
      <vt:lpstr>General Errors</vt:lpstr>
      <vt:lpstr>Transition</vt:lpstr>
      <vt:lpstr>Traders</vt:lpstr>
      <vt:lpstr>Manufacturers</vt:lpstr>
      <vt:lpstr>Manufacturers</vt:lpstr>
      <vt:lpstr>Manufacturers</vt:lpstr>
      <vt:lpstr>Manufacturers </vt:lpstr>
      <vt:lpstr>Manufacturers</vt:lpstr>
      <vt:lpstr>Manufacturers</vt:lpstr>
      <vt:lpstr>Manufacturers</vt:lpstr>
      <vt:lpstr>Manufacturers</vt:lpstr>
      <vt:lpstr>Manufacturers</vt:lpstr>
      <vt:lpstr>Service Providers</vt:lpstr>
      <vt:lpstr>Service providers</vt:lpstr>
      <vt:lpstr>Service providers</vt:lpstr>
      <vt:lpstr>Service providers</vt:lpstr>
      <vt:lpstr>Service providers</vt:lpstr>
      <vt:lpstr>Service providers</vt:lpstr>
      <vt:lpstr>Importers</vt:lpstr>
      <vt:lpstr>Exporters</vt:lpstr>
      <vt:lpstr>EOU-SEZ</vt:lpstr>
      <vt:lpstr>Works contractors</vt:lpstr>
      <vt:lpstr>General Errors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Investment Vehicle Model</dc:title>
  <dc:creator>Christopher</dc:creator>
  <cp:lastModifiedBy>Manoj</cp:lastModifiedBy>
  <cp:revision>476</cp:revision>
  <cp:lastPrinted>2017-02-06T18:16:29Z</cp:lastPrinted>
  <dcterms:created xsi:type="dcterms:W3CDTF">2015-02-23T15:40:10Z</dcterms:created>
  <dcterms:modified xsi:type="dcterms:W3CDTF">2017-03-11T06:49:32Z</dcterms:modified>
</cp:coreProperties>
</file>